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45" r:id="rId11"/>
    <p:sldId id="344" r:id="rId12"/>
    <p:sldId id="312" r:id="rId13"/>
    <p:sldId id="313" r:id="rId14"/>
    <p:sldId id="346" r:id="rId15"/>
    <p:sldId id="314" r:id="rId16"/>
    <p:sldId id="315" r:id="rId17"/>
    <p:sldId id="347" r:id="rId18"/>
    <p:sldId id="348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49" r:id="rId32"/>
    <p:sldId id="357" r:id="rId33"/>
    <p:sldId id="351" r:id="rId34"/>
    <p:sldId id="353" r:id="rId35"/>
    <p:sldId id="352" r:id="rId36"/>
    <p:sldId id="267" r:id="rId37"/>
    <p:sldId id="266" r:id="rId38"/>
    <p:sldId id="334" r:id="rId39"/>
    <p:sldId id="268" r:id="rId40"/>
    <p:sldId id="354" r:id="rId41"/>
    <p:sldId id="355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6" y="15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2B43-28A6-4A0E-9C1D-F48A81E98C30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F0FE-7048-41BD-B4D8-DFC09B837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01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0ADA1-8ECA-4DF2-B173-5783FE1AD719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32CD6-4AA4-4F33-B1BA-B60256D9DD92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F3CB1-0B04-4B2A-A04A-26A78F555A9A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DCC02-204F-4BF5-AAB9-FD80C0A4802C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86B39-0DAA-427B-B39A-1F4FE966F45F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1D5D0-D3CC-4AE8-9EE7-549C667BC14C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28222-3C84-407E-8BC5-F0DB0BA7F1C2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DF933-827B-4B88-B286-6CFDD353F7F5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09494-280D-4A2B-83C4-E30DC957AE47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/>
              <a:t>Dg et Dm sont de signes opposés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CEF1A-78BD-42C2-A419-F0DF41A71E4E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/>
              <a:t>La bande passante d’une fibre optique exprime sa capacité à transmettre des informations.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CFB32-0BEA-4291-ABFB-E27FEAF0D5B8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11FA9-AE36-498B-BFB4-EEC33BA083BC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7A063-CB8C-4759-A0F1-6A3847D05FDC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3501C-4AFE-4CA0-BDFE-49CA0A33846F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/>
              <a:t>Dans la fibre , on constate une birÃ©fringence : un rayon non polarisÃ© incident est dÃ©composÃ© en deux rayons (extraordinaire et ordinaire) polarisÃ©s linÃ©airement mais l'un en mode transverse magnÃ©tique [TM] et l'autre en mode transverse Ã©lectrique [TE] .</a:t>
            </a:r>
            <a:r>
              <a:rPr lang="fr-FR" altLang="fr-FR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6B565-1EFB-485E-A640-462A78EFC55C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C538-5842-455C-A81A-0BCDC78D3062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0ADA1-8ECA-4DF2-B173-5783FE1AD719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760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1D866-FBA2-40F5-8043-D80CC6644852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E6E52-6268-4FD9-A0BE-C4973CC966AE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4E16D-8545-4B5D-8A79-110823657E4C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73AF4-AF0E-425A-B2C3-914CDD4A2831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47A2-356A-4F9D-A019-360A070716FE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2DEA8-BB68-4E69-890C-A1E824A1E3E5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7E5E-E7D2-4048-B033-03E34FDB5BDE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1851" y="2492897"/>
            <a:ext cx="6816757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51851" y="3933057"/>
            <a:ext cx="6816757" cy="12961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8B8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7863-930D-42FA-80F6-DDE35BA177D3}" type="datetime1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Modèle de présentation Télécom ParisTech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5805264"/>
            <a:ext cx="12192000" cy="10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4703886" y="5445224"/>
            <a:ext cx="2499703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7203589" y="5445224"/>
            <a:ext cx="2499703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9703291" y="5445224"/>
            <a:ext cx="2499703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8" y="753205"/>
            <a:ext cx="2015663" cy="23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23581" y="1556793"/>
            <a:ext cx="9614859" cy="403244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910F-76B6-4C2B-BC78-52D9610CF63E}" type="datetime1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10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692697"/>
            <a:ext cx="2743200" cy="5433467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692697"/>
            <a:ext cx="8026400" cy="5433467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D158-91E0-4000-980E-7553DFDAF16F}" type="datetime1">
              <a:rPr lang="fr-FR" smtClean="0"/>
              <a:t>05/03/2025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03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12B867-69D8-488A-9DDB-F5FB87FFDC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869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5840" y="2348880"/>
            <a:ext cx="6621760" cy="1251570"/>
          </a:xfrm>
        </p:spPr>
        <p:txBody>
          <a:bodyPr anchor="t"/>
          <a:lstStyle>
            <a:lvl1pPr>
              <a:defRPr>
                <a:solidFill>
                  <a:srgbClr val="6D504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5840" y="3886200"/>
            <a:ext cx="662473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B8B8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703886" y="1844824"/>
            <a:ext cx="2499703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7203589" y="1844824"/>
            <a:ext cx="2499703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703291" y="1844824"/>
            <a:ext cx="2499703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361501"/>
            <a:ext cx="273562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05/03/2025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Modèle de présentation Télécom ParisTech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93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05/03/2025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51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05/03/2025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:    Propagation dans les fibres   (R. Gabet)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98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05/03/2025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0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05/03/2025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35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CFA6B9F-38E3-4C4E-8AEB-4A0C807FA2AA}"/>
              </a:ext>
            </a:extLst>
          </p:cNvPr>
          <p:cNvSpPr txBox="1">
            <a:spLocks/>
          </p:cNvSpPr>
          <p:nvPr userDrawn="1"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46993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7542" y="273050"/>
            <a:ext cx="2653143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268760"/>
            <a:ext cx="4011084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3DF0-625E-4FE4-98C6-AC1CB343744C}" type="datetime1">
              <a:rPr lang="fr-FR" smtClean="0"/>
              <a:t>05/03/2025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8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7B8A-39B4-4171-B1E5-50825526ECF3}" type="datetime1">
              <a:rPr lang="fr-FR" smtClean="0"/>
              <a:t>05/03/2025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2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84053"/>
            <a:ext cx="1870176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423925" y="6384053"/>
            <a:ext cx="489654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2" y="6381328"/>
            <a:ext cx="710781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67541" y="429"/>
            <a:ext cx="9614859" cy="777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3581" y="1556793"/>
            <a:ext cx="96148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9403" y="6381328"/>
            <a:ext cx="1160013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8EF25F4-B268-42E8-A7A4-B8F206EF4EB7}" type="datetime1">
              <a:rPr lang="fr-FR" smtClean="0"/>
              <a:t>05/03/2025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23925" y="6381328"/>
            <a:ext cx="4899764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10298"/>
            <a:ext cx="62339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623392" y="310298"/>
            <a:ext cx="623392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246784" y="310298"/>
            <a:ext cx="623392" cy="360040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67541" y="6381328"/>
            <a:ext cx="3360373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Institut Mines-Télécom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915" y="6271696"/>
            <a:ext cx="655443" cy="4915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83" y="6286501"/>
            <a:ext cx="607484" cy="4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240%20-%20Demonstration%20soudure%20fibre%20optique%20T39%20-%20vid&#233;o%20Dailymotion.mp4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png"/><Relationship Id="rId10" Type="http://schemas.openxmlformats.org/officeDocument/2006/relationships/image" Target="../media/image34.jpeg"/><Relationship Id="rId4" Type="http://schemas.openxmlformats.org/officeDocument/2006/relationships/image" Target="../media/image32.png"/><Relationship Id="rId9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34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58.png"/><Relationship Id="rId18" Type="http://schemas.openxmlformats.org/officeDocument/2006/relationships/image" Target="../media/image1390.png"/><Relationship Id="rId26" Type="http://schemas.openxmlformats.org/officeDocument/2006/relationships/image" Target="../media/image1460.png"/><Relationship Id="rId3" Type="http://schemas.openxmlformats.org/officeDocument/2006/relationships/image" Target="../media/image1240.png"/><Relationship Id="rId21" Type="http://schemas.openxmlformats.org/officeDocument/2006/relationships/image" Target="../media/image61.png"/><Relationship Id="rId7" Type="http://schemas.openxmlformats.org/officeDocument/2006/relationships/image" Target="../media/image1280.png"/><Relationship Id="rId12" Type="http://schemas.openxmlformats.org/officeDocument/2006/relationships/image" Target="../media/image151.png"/><Relationship Id="rId17" Type="http://schemas.openxmlformats.org/officeDocument/2006/relationships/image" Target="../media/image1380.png"/><Relationship Id="rId25" Type="http://schemas.openxmlformats.org/officeDocument/2006/relationships/image" Target="../media/image54.png"/><Relationship Id="rId2" Type="http://schemas.openxmlformats.org/officeDocument/2006/relationships/image" Target="../media/image1230.png"/><Relationship Id="rId16" Type="http://schemas.openxmlformats.org/officeDocument/2006/relationships/image" Target="../media/image1370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0.png"/><Relationship Id="rId11" Type="http://schemas.openxmlformats.org/officeDocument/2006/relationships/image" Target="../media/image150.png"/><Relationship Id="rId24" Type="http://schemas.openxmlformats.org/officeDocument/2006/relationships/image" Target="../media/image145.png"/><Relationship Id="rId5" Type="http://schemas.openxmlformats.org/officeDocument/2006/relationships/image" Target="../media/image1260.png"/><Relationship Id="rId15" Type="http://schemas.openxmlformats.org/officeDocument/2006/relationships/image" Target="../media/image59.png"/><Relationship Id="rId23" Type="http://schemas.openxmlformats.org/officeDocument/2006/relationships/image" Target="../media/image156.png"/><Relationship Id="rId10" Type="http://schemas.openxmlformats.org/officeDocument/2006/relationships/image" Target="../media/image149.png"/><Relationship Id="rId19" Type="http://schemas.openxmlformats.org/officeDocument/2006/relationships/image" Target="../media/image1400.png"/><Relationship Id="rId4" Type="http://schemas.openxmlformats.org/officeDocument/2006/relationships/image" Target="../media/image1250.png"/><Relationship Id="rId9" Type="http://schemas.openxmlformats.org/officeDocument/2006/relationships/image" Target="../media/image148.png"/><Relationship Id="rId14" Type="http://schemas.openxmlformats.org/officeDocument/2006/relationships/image" Target="../media/image1350.png"/><Relationship Id="rId22" Type="http://schemas.openxmlformats.org/officeDocument/2006/relationships/image" Target="../media/image1430.png"/><Relationship Id="rId27" Type="http://schemas.openxmlformats.org/officeDocument/2006/relationships/image" Target="../media/image14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image" Target="../media/image66.jpg"/><Relationship Id="rId4" Type="http://schemas.openxmlformats.org/officeDocument/2006/relationships/image" Target="../media/image6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51851" y="971396"/>
            <a:ext cx="7370018" cy="2150947"/>
          </a:xfrm>
        </p:spPr>
        <p:txBody>
          <a:bodyPr>
            <a:normAutofit fontScale="90000"/>
          </a:bodyPr>
          <a:lstStyle/>
          <a:p>
            <a:r>
              <a:rPr lang="fr-FR" sz="2667" dirty="0"/>
              <a:t>4TE03 – Communications Optiques</a:t>
            </a:r>
            <a:br>
              <a:rPr lang="fr-FR" sz="2667" dirty="0"/>
            </a:br>
            <a:br>
              <a:rPr lang="fr-FR" sz="2667" dirty="0"/>
            </a:br>
            <a:r>
              <a:rPr lang="fr-FR" altLang="fr-FR" sz="2400" b="0" i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Propagation dans les fibres (TH1)</a:t>
            </a:r>
            <a:br>
              <a:rPr lang="fr-FR" altLang="fr-FR" sz="2400" b="0" i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fr-FR" altLang="fr-FR" sz="2400" dirty="0">
                <a:latin typeface="Trebuchet MS" pitchFamily="34" charset="0"/>
              </a:rPr>
              <a:t>Effets linéaires et non linéaires dans une fibre (TH2)</a:t>
            </a:r>
            <a:br>
              <a:rPr lang="fr-FR" altLang="fr-FR" sz="2400" dirty="0">
                <a:latin typeface="Trebuchet MS" pitchFamily="34" charset="0"/>
              </a:rPr>
            </a:br>
            <a:r>
              <a:rPr lang="fr-FR" altLang="fr-FR" sz="2400" b="0" i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Capteurs à fibre optique Distribués (TH3)</a:t>
            </a:r>
            <a:endParaRPr lang="fr-FR" sz="2667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751851" y="3251201"/>
            <a:ext cx="6816757" cy="1978001"/>
          </a:xfrm>
        </p:spPr>
        <p:txBody>
          <a:bodyPr>
            <a:normAutofit/>
          </a:bodyPr>
          <a:lstStyle/>
          <a:p>
            <a:r>
              <a:rPr lang="fr-FR" dirty="0"/>
              <a:t>Renaud GABET (3D42)</a:t>
            </a:r>
          </a:p>
          <a:p>
            <a:pPr>
              <a:lnSpc>
                <a:spcPct val="90000"/>
              </a:lnSpc>
            </a:pPr>
            <a:endParaRPr lang="fr-FR" sz="1600" b="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1600" b="0" dirty="0">
                <a:latin typeface="Arial" charset="0"/>
              </a:rPr>
              <a:t>Département Communications et Electronique (</a:t>
            </a:r>
            <a:r>
              <a:rPr lang="fr-FR" sz="1600" b="0" dirty="0" err="1">
                <a:latin typeface="Arial" charset="0"/>
              </a:rPr>
              <a:t>ComElec</a:t>
            </a:r>
            <a:r>
              <a:rPr lang="fr-FR" sz="1600" b="0" dirty="0"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1600"/>
              </a:spcBef>
            </a:pPr>
            <a:r>
              <a:rPr lang="fr-FR" sz="1600" dirty="0">
                <a:latin typeface="Arial" charset="0"/>
              </a:rPr>
              <a:t>Email : renaud.gabet@telecom-paris.fr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7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24000" y="129547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Changements de densité ou de composition apparus au moment de la solidification du matériau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altLang="fr-FR" dirty="0">
                <a:solidFill>
                  <a:prstClr val="black"/>
                </a:solidFill>
                <a:latin typeface="Arial"/>
              </a:rPr>
              <a:t>V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ariations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locales de l'indice de réfraction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Diffusion de la lumière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 les variations d’indice engendrées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Elle se traduit par une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perte de puissance lumineuse inversement proportionnelle à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</a:t>
            </a:r>
            <a:r>
              <a:rPr kumimoji="0" lang="fr-FR" alt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(loi de Rayleigh)</a:t>
            </a: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1524000" y="80813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Diffusion de RAYLEIGH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06" y="4511538"/>
            <a:ext cx="55439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Rectangle 104"/>
          <p:cNvSpPr/>
          <p:nvPr/>
        </p:nvSpPr>
        <p:spPr>
          <a:xfrm>
            <a:off x="2743198" y="3847958"/>
            <a:ext cx="3796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Diffusion Rayleigh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Bleu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plus diffusé que le 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Rouge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</a:t>
            </a:r>
            <a:r>
              <a:rPr kumimoji="0" lang="fr-FR" altLang="fr-FR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bleu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 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&gt;  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</a:t>
            </a:r>
            <a:r>
              <a:rPr kumimoji="0" lang="fr-FR" altLang="fr-FR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rouge</a:t>
            </a:r>
            <a:endParaRPr kumimoji="0" lang="fr-FR" altLang="fr-FR" sz="1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6202021" y="3816629"/>
            <a:ext cx="2425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Diffusion de Mie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Indépendante de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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itre 1"/>
          <p:cNvSpPr>
            <a:spLocks noGrp="1"/>
          </p:cNvSpPr>
          <p:nvPr>
            <p:ph type="title"/>
          </p:nvPr>
        </p:nvSpPr>
        <p:spPr>
          <a:xfrm>
            <a:off x="1879416" y="-40300"/>
            <a:ext cx="7211144" cy="777979"/>
          </a:xfrm>
        </p:spPr>
        <p:txBody>
          <a:bodyPr>
            <a:normAutofit/>
          </a:bodyPr>
          <a:lstStyle/>
          <a:p>
            <a:r>
              <a:rPr lang="fr-FR" altLang="fr-FR" sz="2800" dirty="0"/>
              <a:t>Origines de pertes (2)</a:t>
            </a:r>
            <a:endParaRPr lang="fr-FR" sz="2800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C5222862-3186-4B5B-9503-EE43A2C49B81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56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1524000" y="1517382"/>
            <a:ext cx="9263894" cy="3730486"/>
            <a:chOff x="0" y="2908842"/>
            <a:chExt cx="9263894" cy="3730486"/>
          </a:xfrm>
        </p:grpSpPr>
        <p:grpSp>
          <p:nvGrpSpPr>
            <p:cNvPr id="27" name="Groupe 26"/>
            <p:cNvGrpSpPr/>
            <p:nvPr/>
          </p:nvGrpSpPr>
          <p:grpSpPr>
            <a:xfrm>
              <a:off x="437322" y="4320190"/>
              <a:ext cx="8556626" cy="2319138"/>
              <a:chOff x="0" y="1196806"/>
              <a:chExt cx="9166226" cy="3931785"/>
            </a:xfrm>
          </p:grpSpPr>
          <p:pic>
            <p:nvPicPr>
              <p:cNvPr id="28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96806"/>
                <a:ext cx="9166226" cy="3501988"/>
              </a:xfrm>
              <a:prstGeom prst="rect">
                <a:avLst/>
              </a:prstGeom>
              <a:solidFill>
                <a:srgbClr val="996600"/>
              </a:solidFill>
              <a:ln>
                <a:noFill/>
              </a:ln>
              <a:effectLst/>
            </p:spPr>
          </p:pic>
          <p:sp>
            <p:nvSpPr>
              <p:cNvPr id="29" name="Arc 28"/>
              <p:cNvSpPr/>
              <p:nvPr/>
            </p:nvSpPr>
            <p:spPr>
              <a:xfrm>
                <a:off x="2919966" y="4214191"/>
                <a:ext cx="3326295" cy="914400"/>
              </a:xfrm>
              <a:prstGeom prst="arc">
                <a:avLst>
                  <a:gd name="adj1" fmla="val 10803326"/>
                  <a:gd name="adj2" fmla="val 0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Étoile à 7 branches 29"/>
            <p:cNvSpPr/>
            <p:nvPr/>
          </p:nvSpPr>
          <p:spPr>
            <a:xfrm>
              <a:off x="92765" y="4068407"/>
              <a:ext cx="616226" cy="563217"/>
            </a:xfrm>
            <a:prstGeom prst="star7">
              <a:avLst/>
            </a:prstGeom>
            <a:solidFill>
              <a:srgbClr val="FCFF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Étoile à 7 branches 30"/>
            <p:cNvSpPr/>
            <p:nvPr/>
          </p:nvSpPr>
          <p:spPr>
            <a:xfrm>
              <a:off x="5227983" y="2908842"/>
              <a:ext cx="616226" cy="563217"/>
            </a:xfrm>
            <a:prstGeom prst="star7">
              <a:avLst/>
            </a:prstGeom>
            <a:solidFill>
              <a:srgbClr val="FCFF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5353879" y="5910459"/>
              <a:ext cx="251791" cy="463826"/>
              <a:chOff x="3988904" y="4837043"/>
              <a:chExt cx="649357" cy="1205948"/>
            </a:xfrm>
          </p:grpSpPr>
          <p:cxnSp>
            <p:nvCxnSpPr>
              <p:cNvPr id="48" name="Connecteur droit 47"/>
              <p:cNvCxnSpPr/>
              <p:nvPr/>
            </p:nvCxnSpPr>
            <p:spPr>
              <a:xfrm flipH="1">
                <a:off x="4161183" y="5539409"/>
                <a:ext cx="172278" cy="5035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4340087" y="5532783"/>
                <a:ext cx="172278" cy="5035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V="1">
                <a:off x="4346713" y="5115339"/>
                <a:ext cx="0" cy="43732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H="1">
                <a:off x="3988904" y="5115339"/>
                <a:ext cx="344557" cy="15902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4359965" y="5115339"/>
                <a:ext cx="278296" cy="1457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e 52"/>
              <p:cNvSpPr/>
              <p:nvPr/>
            </p:nvSpPr>
            <p:spPr>
              <a:xfrm>
                <a:off x="4240696" y="4837043"/>
                <a:ext cx="225287" cy="265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6997146" y="4094911"/>
              <a:ext cx="496955" cy="417453"/>
              <a:chOff x="2292626" y="4572000"/>
              <a:chExt cx="781878" cy="71561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292626" y="4572000"/>
                <a:ext cx="781878" cy="715618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6" name="Groupe 55"/>
              <p:cNvGrpSpPr/>
              <p:nvPr/>
            </p:nvGrpSpPr>
            <p:grpSpPr>
              <a:xfrm>
                <a:off x="2405270" y="4691270"/>
                <a:ext cx="556591" cy="477079"/>
                <a:chOff x="3472070" y="1404730"/>
                <a:chExt cx="702366" cy="702366"/>
              </a:xfrm>
              <a:solidFill>
                <a:schemeClr val="bg1"/>
              </a:solidFill>
            </p:grpSpPr>
            <p:sp>
              <p:nvSpPr>
                <p:cNvPr id="57" name="Flèche à quatre pointes 56"/>
                <p:cNvSpPr/>
                <p:nvPr/>
              </p:nvSpPr>
              <p:spPr>
                <a:xfrm rot="18869962">
                  <a:off x="3478696" y="1398104"/>
                  <a:ext cx="689113" cy="702366"/>
                </a:xfrm>
                <a:prstGeom prst="quadArrow">
                  <a:avLst>
                    <a:gd name="adj1" fmla="val 0"/>
                    <a:gd name="adj2" fmla="val 5463"/>
                    <a:gd name="adj3" fmla="val 14341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lèche à quatre pointes 57"/>
                <p:cNvSpPr/>
                <p:nvPr/>
              </p:nvSpPr>
              <p:spPr>
                <a:xfrm>
                  <a:off x="3485321" y="1404730"/>
                  <a:ext cx="689113" cy="702366"/>
                </a:xfrm>
                <a:prstGeom prst="quadArrow">
                  <a:avLst>
                    <a:gd name="adj1" fmla="val 0"/>
                    <a:gd name="adj2" fmla="val 5463"/>
                    <a:gd name="adj3" fmla="val 14341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9" name="Groupe 58"/>
            <p:cNvGrpSpPr/>
            <p:nvPr/>
          </p:nvGrpSpPr>
          <p:grpSpPr>
            <a:xfrm>
              <a:off x="6990522" y="3558189"/>
              <a:ext cx="496955" cy="417453"/>
              <a:chOff x="2286002" y="5413504"/>
              <a:chExt cx="781878" cy="71561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286002" y="5413504"/>
                <a:ext cx="781878" cy="71561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61" name="Groupe 60"/>
              <p:cNvGrpSpPr/>
              <p:nvPr/>
            </p:nvGrpSpPr>
            <p:grpSpPr>
              <a:xfrm>
                <a:off x="2398646" y="5532774"/>
                <a:ext cx="556591" cy="477079"/>
                <a:chOff x="3472070" y="1404730"/>
                <a:chExt cx="702366" cy="702366"/>
              </a:xfrm>
              <a:solidFill>
                <a:srgbClr val="0070C0"/>
              </a:solidFill>
            </p:grpSpPr>
            <p:sp>
              <p:nvSpPr>
                <p:cNvPr id="62" name="Flèche à quatre pointes 61"/>
                <p:cNvSpPr/>
                <p:nvPr/>
              </p:nvSpPr>
              <p:spPr>
                <a:xfrm rot="18869962">
                  <a:off x="3478696" y="1398104"/>
                  <a:ext cx="689113" cy="702366"/>
                </a:xfrm>
                <a:prstGeom prst="quadArrow">
                  <a:avLst>
                    <a:gd name="adj1" fmla="val 0"/>
                    <a:gd name="adj2" fmla="val 5463"/>
                    <a:gd name="adj3" fmla="val 14341"/>
                  </a:avLst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lèche à quatre pointes 62"/>
                <p:cNvSpPr/>
                <p:nvPr/>
              </p:nvSpPr>
              <p:spPr>
                <a:xfrm>
                  <a:off x="3485321" y="1404730"/>
                  <a:ext cx="689113" cy="702366"/>
                </a:xfrm>
                <a:prstGeom prst="quadArrow">
                  <a:avLst>
                    <a:gd name="adj1" fmla="val 0"/>
                    <a:gd name="adj2" fmla="val 5463"/>
                    <a:gd name="adj3" fmla="val 14341"/>
                  </a:avLst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4" name="ZoneTexte 63"/>
            <p:cNvSpPr txBox="1"/>
            <p:nvPr/>
          </p:nvSpPr>
          <p:spPr>
            <a:xfrm>
              <a:off x="7481478" y="4147919"/>
              <a:ext cx="1564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Diffusion de Mie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/>
                </a:rPr>
                <a:t>  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/>
                </a:rPr>
                <a:t>d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7481478" y="3611208"/>
              <a:ext cx="1782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Diffusion Rayleigh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/>
                </a:rPr>
                <a:t>  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/>
                </a:rPr>
                <a:t>&gt;&gt;d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0" y="3737113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Coucher du soleil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4591879" y="296186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Midi</a:t>
              </a:r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0" y="80813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Diffusion de RAYLEIGH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108980" y="3138686"/>
            <a:ext cx="4684388" cy="1347183"/>
            <a:chOff x="584980" y="3310945"/>
            <a:chExt cx="4684388" cy="1347183"/>
          </a:xfrm>
        </p:grpSpPr>
        <p:sp>
          <p:nvSpPr>
            <p:cNvPr id="33" name="Flèche droite 32"/>
            <p:cNvSpPr/>
            <p:nvPr/>
          </p:nvSpPr>
          <p:spPr>
            <a:xfrm rot="1003934">
              <a:off x="584980" y="3825208"/>
              <a:ext cx="4684388" cy="344652"/>
            </a:xfrm>
            <a:prstGeom prst="rightArrow">
              <a:avLst/>
            </a:prstGeom>
            <a:gradFill flip="none" rotWithShape="1">
              <a:gsLst>
                <a:gs pos="0">
                  <a:srgbClr val="FF9933"/>
                </a:gs>
                <a:gs pos="58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50000">
                      <a:srgbClr val="001489">
                        <a:tint val="44500"/>
                        <a:satMod val="160000"/>
                      </a:srgbClr>
                    </a:gs>
                    <a:gs pos="100000">
                      <a:srgbClr val="001489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2080592" y="3604579"/>
              <a:ext cx="556591" cy="477079"/>
              <a:chOff x="3472070" y="1404730"/>
              <a:chExt cx="702366" cy="702366"/>
            </a:xfrm>
          </p:grpSpPr>
          <p:sp>
            <p:nvSpPr>
              <p:cNvPr id="45" name="Flèche à quatre pointes 44"/>
              <p:cNvSpPr/>
              <p:nvPr/>
            </p:nvSpPr>
            <p:spPr>
              <a:xfrm rot="18869962">
                <a:off x="3478696" y="1398104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lèche à quatre pointes 45"/>
              <p:cNvSpPr/>
              <p:nvPr/>
            </p:nvSpPr>
            <p:spPr>
              <a:xfrm>
                <a:off x="3485321" y="1404730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2710070" y="3783483"/>
              <a:ext cx="556591" cy="477079"/>
              <a:chOff x="3472070" y="1404730"/>
              <a:chExt cx="702366" cy="702366"/>
            </a:xfrm>
          </p:grpSpPr>
          <p:sp>
            <p:nvSpPr>
              <p:cNvPr id="43" name="Flèche à quatre pointes 42"/>
              <p:cNvSpPr/>
              <p:nvPr/>
            </p:nvSpPr>
            <p:spPr>
              <a:xfrm rot="18869962">
                <a:off x="3478696" y="1398104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lèche à quatre pointes 43"/>
              <p:cNvSpPr/>
              <p:nvPr/>
            </p:nvSpPr>
            <p:spPr>
              <a:xfrm>
                <a:off x="3485321" y="1404730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3273288" y="3949136"/>
              <a:ext cx="556591" cy="477079"/>
              <a:chOff x="3472070" y="1404730"/>
              <a:chExt cx="702366" cy="702366"/>
            </a:xfrm>
          </p:grpSpPr>
          <p:sp>
            <p:nvSpPr>
              <p:cNvPr id="41" name="Flèche à quatre pointes 40"/>
              <p:cNvSpPr/>
              <p:nvPr/>
            </p:nvSpPr>
            <p:spPr>
              <a:xfrm rot="18869962">
                <a:off x="3478696" y="1398104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lèche à quatre pointes 41"/>
              <p:cNvSpPr/>
              <p:nvPr/>
            </p:nvSpPr>
            <p:spPr>
              <a:xfrm>
                <a:off x="3485321" y="1404730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>
              <a:off x="3929270" y="4181049"/>
              <a:ext cx="556591" cy="477079"/>
              <a:chOff x="3472070" y="1404730"/>
              <a:chExt cx="702366" cy="702366"/>
            </a:xfrm>
          </p:grpSpPr>
          <p:sp>
            <p:nvSpPr>
              <p:cNvPr id="39" name="Flèche à quatre pointes 38"/>
              <p:cNvSpPr/>
              <p:nvPr/>
            </p:nvSpPr>
            <p:spPr>
              <a:xfrm rot="18869962">
                <a:off x="3478696" y="1398104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lèche à quatre pointes 39"/>
              <p:cNvSpPr/>
              <p:nvPr/>
            </p:nvSpPr>
            <p:spPr>
              <a:xfrm>
                <a:off x="3485321" y="1404730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8" name="Flèche droite 37"/>
            <p:cNvSpPr/>
            <p:nvPr/>
          </p:nvSpPr>
          <p:spPr>
            <a:xfrm rot="577693">
              <a:off x="677315" y="3310945"/>
              <a:ext cx="3933970" cy="346608"/>
            </a:xfrm>
            <a:prstGeom prst="right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50000">
                      <a:srgbClr val="001489">
                        <a:tint val="44500"/>
                        <a:satMod val="160000"/>
                      </a:srgbClr>
                    </a:gs>
                    <a:gs pos="100000">
                      <a:srgbClr val="001489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7160644" y="2059437"/>
            <a:ext cx="2526697" cy="2592083"/>
            <a:chOff x="5636643" y="2231696"/>
            <a:chExt cx="2526697" cy="2592083"/>
          </a:xfrm>
        </p:grpSpPr>
        <p:sp>
          <p:nvSpPr>
            <p:cNvPr id="69" name="Nuage 68"/>
            <p:cNvSpPr/>
            <p:nvPr/>
          </p:nvSpPr>
          <p:spPr>
            <a:xfrm>
              <a:off x="6745357" y="3988892"/>
              <a:ext cx="1417983" cy="834887"/>
            </a:xfrm>
            <a:prstGeom prst="cloud">
              <a:avLst/>
            </a:prstGeom>
            <a:solidFill>
              <a:srgbClr val="B8B8B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7142923" y="4118102"/>
              <a:ext cx="556591" cy="477079"/>
              <a:chOff x="3472070" y="1404730"/>
              <a:chExt cx="702366" cy="702366"/>
            </a:xfrm>
            <a:solidFill>
              <a:schemeClr val="bg1"/>
            </a:solidFill>
          </p:grpSpPr>
          <p:sp>
            <p:nvSpPr>
              <p:cNvPr id="73" name="Flèche à quatre pointes 72"/>
              <p:cNvSpPr/>
              <p:nvPr/>
            </p:nvSpPr>
            <p:spPr>
              <a:xfrm rot="18869962">
                <a:off x="3478696" y="1398104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lèche à quatre pointes 73"/>
              <p:cNvSpPr/>
              <p:nvPr/>
            </p:nvSpPr>
            <p:spPr>
              <a:xfrm>
                <a:off x="3485321" y="1404730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1" name="Flèche droite 70"/>
            <p:cNvSpPr/>
            <p:nvPr/>
          </p:nvSpPr>
          <p:spPr>
            <a:xfrm rot="3036485">
              <a:off x="5409030" y="3107604"/>
              <a:ext cx="2098424" cy="346608"/>
            </a:xfrm>
            <a:prstGeom prst="right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50000">
                      <a:srgbClr val="001489">
                        <a:tint val="44500"/>
                        <a:satMod val="160000"/>
                      </a:srgbClr>
                    </a:gs>
                    <a:gs pos="100000">
                      <a:srgbClr val="001489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lèche droite 71"/>
            <p:cNvSpPr/>
            <p:nvPr/>
          </p:nvSpPr>
          <p:spPr>
            <a:xfrm rot="10205981">
              <a:off x="5636643" y="4405855"/>
              <a:ext cx="1427106" cy="346608"/>
            </a:xfrm>
            <a:prstGeom prst="right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50000">
                      <a:srgbClr val="001489">
                        <a:tint val="44500"/>
                        <a:satMod val="160000"/>
                      </a:srgbClr>
                    </a:gs>
                    <a:gs pos="100000">
                      <a:srgbClr val="001489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5897218" y="2148855"/>
            <a:ext cx="896233" cy="2396571"/>
            <a:chOff x="4373217" y="2321114"/>
            <a:chExt cx="896233" cy="2396571"/>
          </a:xfrm>
        </p:grpSpPr>
        <p:sp>
          <p:nvSpPr>
            <p:cNvPr id="76" name="Flèche droite 75"/>
            <p:cNvSpPr/>
            <p:nvPr/>
          </p:nvSpPr>
          <p:spPr>
            <a:xfrm rot="7370312">
              <a:off x="4261799" y="2873478"/>
              <a:ext cx="1451335" cy="346608"/>
            </a:xfrm>
            <a:prstGeom prst="rightArrow">
              <a:avLst>
                <a:gd name="adj1" fmla="val 49782"/>
                <a:gd name="adj2" fmla="val 50000"/>
              </a:avLst>
            </a:prstGeom>
            <a:solidFill>
              <a:schemeClr val="l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50000">
                      <a:srgbClr val="001489">
                        <a:tint val="44500"/>
                        <a:satMod val="160000"/>
                      </a:srgbClr>
                    </a:gs>
                    <a:gs pos="100000">
                      <a:srgbClr val="001489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lèche droite 76"/>
            <p:cNvSpPr/>
            <p:nvPr/>
          </p:nvSpPr>
          <p:spPr>
            <a:xfrm rot="2996114">
              <a:off x="4655155" y="4103390"/>
              <a:ext cx="881982" cy="346608"/>
            </a:xfrm>
            <a:prstGeom prst="right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50000">
                      <a:srgbClr val="001489">
                        <a:tint val="44500"/>
                        <a:satMod val="160000"/>
                      </a:srgbClr>
                    </a:gs>
                    <a:gs pos="100000">
                      <a:srgbClr val="001489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8" name="Groupe 77"/>
            <p:cNvGrpSpPr/>
            <p:nvPr/>
          </p:nvGrpSpPr>
          <p:grpSpPr>
            <a:xfrm>
              <a:off x="4373217" y="3551570"/>
              <a:ext cx="556591" cy="477079"/>
              <a:chOff x="3472070" y="1404730"/>
              <a:chExt cx="702366" cy="702366"/>
            </a:xfrm>
          </p:grpSpPr>
          <p:sp>
            <p:nvSpPr>
              <p:cNvPr id="79" name="Flèche à quatre pointes 78"/>
              <p:cNvSpPr/>
              <p:nvPr/>
            </p:nvSpPr>
            <p:spPr>
              <a:xfrm rot="18869962">
                <a:off x="3478696" y="1398104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lèche à quatre pointes 79"/>
              <p:cNvSpPr/>
              <p:nvPr/>
            </p:nvSpPr>
            <p:spPr>
              <a:xfrm>
                <a:off x="3485321" y="1404730"/>
                <a:ext cx="689113" cy="702366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1" name="Groupe 80"/>
          <p:cNvGrpSpPr/>
          <p:nvPr/>
        </p:nvGrpSpPr>
        <p:grpSpPr>
          <a:xfrm>
            <a:off x="6769110" y="2319130"/>
            <a:ext cx="579220" cy="2093865"/>
            <a:chOff x="2727197" y="636085"/>
            <a:chExt cx="579220" cy="2093865"/>
          </a:xfrm>
        </p:grpSpPr>
        <p:sp>
          <p:nvSpPr>
            <p:cNvPr id="82" name="Flèche droite 81"/>
            <p:cNvSpPr/>
            <p:nvPr/>
          </p:nvSpPr>
          <p:spPr>
            <a:xfrm rot="5400000">
              <a:off x="1957368" y="1509714"/>
              <a:ext cx="2093865" cy="346608"/>
            </a:xfrm>
            <a:prstGeom prst="rightArrow">
              <a:avLst/>
            </a:prstGeom>
            <a:gradFill flip="none" rotWithShape="1">
              <a:gsLst>
                <a:gs pos="0">
                  <a:srgbClr val="FFFF00">
                    <a:lumMod val="99000"/>
                    <a:lumOff val="1000"/>
                  </a:srgbClr>
                </a:gs>
                <a:gs pos="57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0000"/>
                    </a:gs>
                    <a:gs pos="50000">
                      <a:srgbClr val="001489">
                        <a:tint val="44500"/>
                        <a:satMod val="160000"/>
                      </a:srgbClr>
                    </a:gs>
                    <a:gs pos="100000">
                      <a:srgbClr val="001489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3" name="Groupe 82"/>
            <p:cNvGrpSpPr/>
            <p:nvPr/>
          </p:nvGrpSpPr>
          <p:grpSpPr>
            <a:xfrm>
              <a:off x="2747076" y="1318579"/>
              <a:ext cx="559341" cy="481329"/>
              <a:chOff x="3303667" y="1769153"/>
              <a:chExt cx="559341" cy="481329"/>
            </a:xfrm>
          </p:grpSpPr>
          <p:sp>
            <p:nvSpPr>
              <p:cNvPr id="87" name="Flèche à quatre pointes 86"/>
              <p:cNvSpPr/>
              <p:nvPr/>
            </p:nvSpPr>
            <p:spPr>
              <a:xfrm>
                <a:off x="3303667" y="1769153"/>
                <a:ext cx="546089" cy="477079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lèche à quatre pointes 87"/>
              <p:cNvSpPr/>
              <p:nvPr/>
            </p:nvSpPr>
            <p:spPr>
              <a:xfrm rot="18869962">
                <a:off x="3350674" y="1738148"/>
                <a:ext cx="468077" cy="556591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2727197" y="1961309"/>
              <a:ext cx="559341" cy="481329"/>
              <a:chOff x="3303667" y="1769153"/>
              <a:chExt cx="559341" cy="481329"/>
            </a:xfrm>
          </p:grpSpPr>
          <p:sp>
            <p:nvSpPr>
              <p:cNvPr id="85" name="Flèche à quatre pointes 84"/>
              <p:cNvSpPr/>
              <p:nvPr/>
            </p:nvSpPr>
            <p:spPr>
              <a:xfrm>
                <a:off x="3303667" y="1769153"/>
                <a:ext cx="546089" cy="477079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lèche à quatre pointes 85"/>
              <p:cNvSpPr/>
              <p:nvPr/>
            </p:nvSpPr>
            <p:spPr>
              <a:xfrm rot="18869962">
                <a:off x="3350674" y="1738148"/>
                <a:ext cx="468077" cy="556591"/>
              </a:xfrm>
              <a:prstGeom prst="quadArrow">
                <a:avLst>
                  <a:gd name="adj1" fmla="val 0"/>
                  <a:gd name="adj2" fmla="val 5463"/>
                  <a:gd name="adj3" fmla="val 14341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Titre 1"/>
          <p:cNvSpPr>
            <a:spLocks noGrp="1"/>
          </p:cNvSpPr>
          <p:nvPr>
            <p:ph type="title"/>
          </p:nvPr>
        </p:nvSpPr>
        <p:spPr>
          <a:xfrm>
            <a:off x="1879416" y="-60360"/>
            <a:ext cx="7211144" cy="777979"/>
          </a:xfrm>
        </p:spPr>
        <p:txBody>
          <a:bodyPr>
            <a:normAutofit/>
          </a:bodyPr>
          <a:lstStyle/>
          <a:p>
            <a:r>
              <a:rPr lang="fr-FR" altLang="fr-FR" sz="2800" dirty="0"/>
              <a:t>Origines de pertes (3)</a:t>
            </a:r>
            <a:endParaRPr lang="fr-FR" sz="2800" dirty="0"/>
          </a:p>
        </p:txBody>
      </p:sp>
      <p:sp>
        <p:nvSpPr>
          <p:cNvPr id="91" name="Espace réservé du pied de page 4">
            <a:extLst>
              <a:ext uri="{FF2B5EF4-FFF2-40B4-BE49-F238E27FC236}">
                <a16:creationId xmlns:a16="http://schemas.microsoft.com/office/drawing/2014/main" id="{BE6C5850-8BF8-4F1C-91AA-5C6FC9228563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1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955675"/>
            <a:ext cx="90106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797009" y="17990"/>
            <a:ext cx="7211144" cy="777979"/>
          </a:xfrm>
        </p:spPr>
        <p:txBody>
          <a:bodyPr>
            <a:normAutofit/>
          </a:bodyPr>
          <a:lstStyle/>
          <a:p>
            <a:r>
              <a:rPr lang="fr-FR" altLang="fr-FR" sz="2800" dirty="0"/>
              <a:t>Origines de pertes (4)</a:t>
            </a:r>
            <a:endParaRPr lang="fr-FR" sz="2800" dirty="0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05EB482D-68F4-4C67-B976-027A46B2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7790763A-D4AF-451D-B0D8-461E6D75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9216743D-7E7D-40B3-A4C2-9EC3D1D375DB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78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1524001" y="560388"/>
            <a:ext cx="86518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Pertes par courbure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Lorsqu’on courbe la fibre, une partie de l’énergie lumineuse du mode peut échapper au guidage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 rayonnement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se perdre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dans la gaine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plus sensible aux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fortes longueurs d’onde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aux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fortes courbures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Plus sensible pour les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modes élevés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les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MMF.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1524001" y="2325275"/>
            <a:ext cx="86518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Pertes par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microcourbures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Ces pertes apparaissent lors de la fabrication et du conditionnement des fibres dans les câbles, lorsque des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contraintes mécaniques provoquent des microdéformations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la fibre. Elles sont à peu près indépendantes de la longueur d’onde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Ces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pertes augmentent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très vite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lorsque diamètre de la fibre diminue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mais sont négligeable pour les fibres standards actuelles.</a:t>
            </a: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800" dirty="0"/>
              <a:t>D’autres origines de pertes</a:t>
            </a:r>
            <a:endParaRPr lang="fr-FR" sz="2800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908" y="1469126"/>
            <a:ext cx="1257092" cy="103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524001" y="4419876"/>
            <a:ext cx="8651875" cy="1914664"/>
            <a:chOff x="0" y="4419876"/>
            <a:chExt cx="8651875" cy="1914664"/>
          </a:xfrm>
        </p:grpSpPr>
        <p:sp>
          <p:nvSpPr>
            <p:cNvPr id="178182" name="Text Box 6"/>
            <p:cNvSpPr txBox="1">
              <a:spLocks noChangeArrowheads="1"/>
            </p:cNvSpPr>
            <p:nvPr/>
          </p:nvSpPr>
          <p:spPr bwMode="auto">
            <a:xfrm>
              <a:off x="0" y="4419876"/>
              <a:ext cx="8651875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Pertes aux raccordement</a:t>
              </a: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 raccordement entre deux fibres est une des principales sources de pertes </a:t>
              </a: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 rayonnement</a:t>
              </a: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 cause de </a:t>
              </a: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décalages longitudinaux, transverses ou encore angulaires lors des </a:t>
              </a: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épissures</a:t>
              </a: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2" y="5624720"/>
              <a:ext cx="956865" cy="709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353" y="5614161"/>
              <a:ext cx="934899" cy="705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479" y="5738400"/>
              <a:ext cx="1174703" cy="4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6427305" y="5698434"/>
              <a:ext cx="1877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Interface Silice / Air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Réflexion 0,2dB (4%)</a:t>
              </a:r>
            </a:p>
          </p:txBody>
        </p:sp>
      </p:grp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1DC2B8D8-8D61-44D9-A087-FC4DE343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CA871CAF-57EF-4C89-901B-E0C737B4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1FD5B71C-1F11-4184-8349-E26A3A504DC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3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79416" y="-26635"/>
            <a:ext cx="7211144" cy="777979"/>
          </a:xfrm>
        </p:spPr>
        <p:txBody>
          <a:bodyPr>
            <a:normAutofit/>
          </a:bodyPr>
          <a:lstStyle/>
          <a:p>
            <a:r>
              <a:rPr lang="fr-FR" altLang="fr-FR" sz="2800" dirty="0"/>
              <a:t>D’autres origines de pertes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75134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Pertes non-linéaires : diffusions non-linéaires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Diffusion inélastique : lumière réémise à une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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différente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Interaction avec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vibrations des molécules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effet Raman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ondes acoustiques	 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effet Brillouin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lumière elle-même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Mélange à 4 ondes…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Augmente avec la puissance optique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Concerne surtout les transmissions longue distance.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MAIS diffusion Brillouin : si P &gt; 10 mW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Génération d’une onde acoustique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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 de Déformation périodique et mobile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Modulation de l’indice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périodique (à cause de l’effet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Elasto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-optique)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 miroir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Diffusion en sens inverse de la lumière !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pratique 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difficile d’injecter plus de quelques 10 mW dans une fibre sur une seule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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lumière est renvoyée en sens inverse !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6F92ACCC-231F-42B9-AC28-704BA0B9FCBC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83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1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048125"/>
            <a:ext cx="15811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4084638" y="925514"/>
            <a:ext cx="64309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25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04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84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0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8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2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L'épissure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permet de relier entre elles de façon permanente les extrémités de câbles à fibre optique. L’épissure peut être réalisée par 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juxtaposition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(mécanique) ou par 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fusion de deux fibres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0" lang="fr-FR" alt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atténuation nominale pour fibre monomode : ~</a:t>
            </a:r>
            <a:r>
              <a:rPr kumimoji="0" lang="fr-FR" alt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0.1 / 0.3 dB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985839"/>
            <a:ext cx="1549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00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246439"/>
            <a:ext cx="1563688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3011" name="Group 19"/>
          <p:cNvGrpSpPr>
            <a:grpSpLocks/>
          </p:cNvGrpSpPr>
          <p:nvPr/>
        </p:nvGrpSpPr>
        <p:grpSpPr bwMode="auto">
          <a:xfrm>
            <a:off x="1879600" y="2565400"/>
            <a:ext cx="1498600" cy="1079500"/>
            <a:chOff x="224" y="1776"/>
            <a:chExt cx="944" cy="680"/>
          </a:xfrm>
        </p:grpSpPr>
        <p:sp>
          <p:nvSpPr>
            <p:cNvPr id="213007" name="Rectangle 15"/>
            <p:cNvSpPr>
              <a:spLocks noChangeArrowheads="1"/>
            </p:cNvSpPr>
            <p:nvPr/>
          </p:nvSpPr>
          <p:spPr bwMode="auto">
            <a:xfrm>
              <a:off x="224" y="1776"/>
              <a:ext cx="944" cy="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13003" name="Picture 1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1778"/>
              <a:ext cx="861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3005" name="Picture 1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2321"/>
              <a:ext cx="28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1524000" y="614363"/>
            <a:ext cx="14318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Epissure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1524000" y="2130425"/>
            <a:ext cx="2162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Les connecteurs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301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5" y="4391025"/>
            <a:ext cx="9207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14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5" y="3667125"/>
            <a:ext cx="8445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18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5" y="2701925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1524000" y="5673726"/>
            <a:ext cx="577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aussi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Lc, MTRJ, VFO, MU, DIN47256, Biconique, Optoclip…</a:t>
            </a:r>
          </a:p>
        </p:txBody>
      </p:sp>
      <p:sp>
        <p:nvSpPr>
          <p:cNvPr id="213021" name="Text Box 29"/>
          <p:cNvSpPr txBox="1">
            <a:spLocks noChangeArrowheads="1"/>
          </p:cNvSpPr>
          <p:nvPr/>
        </p:nvSpPr>
        <p:spPr bwMode="auto">
          <a:xfrm>
            <a:off x="3540125" y="2792413"/>
            <a:ext cx="4386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connecteurs à baïonnette ST ou ST2</a:t>
            </a:r>
          </a:p>
        </p:txBody>
      </p:sp>
      <p:sp>
        <p:nvSpPr>
          <p:cNvPr id="213022" name="Rectangle 30"/>
          <p:cNvSpPr>
            <a:spLocks noChangeArrowheads="1"/>
          </p:cNvSpPr>
          <p:nvPr/>
        </p:nvSpPr>
        <p:spPr bwMode="auto">
          <a:xfrm>
            <a:off x="8547101" y="2198688"/>
            <a:ext cx="1944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Les traversées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023" name="Text Box 31"/>
          <p:cNvSpPr txBox="1">
            <a:spLocks noChangeArrowheads="1"/>
          </p:cNvSpPr>
          <p:nvPr/>
        </p:nvSpPr>
        <p:spPr bwMode="auto">
          <a:xfrm>
            <a:off x="3540126" y="3660775"/>
            <a:ext cx="3826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connecteurs à encliquetage SC</a:t>
            </a:r>
          </a:p>
        </p:txBody>
      </p: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540125" y="4727575"/>
            <a:ext cx="3288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connecteurs à vissage FC</a:t>
            </a:r>
          </a:p>
        </p:txBody>
      </p:sp>
      <p:sp>
        <p:nvSpPr>
          <p:cNvPr id="213025" name="Rectangle 33"/>
          <p:cNvSpPr>
            <a:spLocks noChangeArrowheads="1"/>
          </p:cNvSpPr>
          <p:nvPr/>
        </p:nvSpPr>
        <p:spPr bwMode="auto">
          <a:xfrm>
            <a:off x="4749800" y="2286000"/>
            <a:ext cx="6223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026" name="Rectangle 34"/>
          <p:cNvSpPr>
            <a:spLocks noChangeArrowheads="1"/>
          </p:cNvSpPr>
          <p:nvPr/>
        </p:nvSpPr>
        <p:spPr bwMode="auto">
          <a:xfrm>
            <a:off x="4749800" y="2374900"/>
            <a:ext cx="2743200" cy="508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027" name="Text Box 35"/>
          <p:cNvSpPr txBox="1">
            <a:spLocks noChangeArrowheads="1"/>
          </p:cNvSpPr>
          <p:nvPr/>
        </p:nvSpPr>
        <p:spPr bwMode="auto">
          <a:xfrm>
            <a:off x="4327525" y="2462213"/>
            <a:ext cx="165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Férule céramique</a:t>
            </a:r>
          </a:p>
        </p:txBody>
      </p:sp>
      <p:sp>
        <p:nvSpPr>
          <p:cNvPr id="213028" name="Line 36"/>
          <p:cNvSpPr>
            <a:spLocks noChangeShapeType="1"/>
          </p:cNvSpPr>
          <p:nvPr/>
        </p:nvSpPr>
        <p:spPr bwMode="auto">
          <a:xfrm>
            <a:off x="4457700" y="2336800"/>
            <a:ext cx="266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3883025" y="2154239"/>
            <a:ext cx="801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 polie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800" dirty="0"/>
              <a:t>Différents types de raccordements</a:t>
            </a:r>
            <a:endParaRPr lang="fr-FR" sz="2800" dirty="0"/>
          </a:p>
        </p:txBody>
      </p:sp>
      <p:sp>
        <p:nvSpPr>
          <p:cNvPr id="30" name="Espace réservé de la date 2">
            <a:extLst>
              <a:ext uri="{FF2B5EF4-FFF2-40B4-BE49-F238E27FC236}">
                <a16:creationId xmlns:a16="http://schemas.microsoft.com/office/drawing/2014/main" id="{330CED0A-D919-4541-A8A7-CE465144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space réservé du numéro de diapositive 4">
            <a:extLst>
              <a:ext uri="{FF2B5EF4-FFF2-40B4-BE49-F238E27FC236}">
                <a16:creationId xmlns:a16="http://schemas.microsoft.com/office/drawing/2014/main" id="{44C3ED0A-3A92-4E02-8F49-2D241423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C1266EF8-C062-4842-861A-FD37D94769DA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95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Vidéo Soudure fibre optique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08838" y="3657600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 action="ppaction://hlinkfile"/>
              </a:rPr>
              <a:t>Vidéo soudure fibre optique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BECFE0-0A6D-49C9-B907-25330B85A0CE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32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 l’atténuation : l’amplification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2301233" y="3297965"/>
            <a:ext cx="970145" cy="3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Absorption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524001" y="2680690"/>
            <a:ext cx="1837291" cy="369332"/>
            <a:chOff x="0" y="3542081"/>
            <a:chExt cx="1837291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0" y="3542081"/>
              <a:ext cx="1523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Einstein (1917)</a:t>
              </a:r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1575353" y="3617218"/>
              <a:ext cx="261938" cy="2846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291960" y="3788746"/>
            <a:ext cx="1449093" cy="848073"/>
            <a:chOff x="4953965" y="3311684"/>
            <a:chExt cx="1449093" cy="848073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4953965" y="3423564"/>
              <a:ext cx="1080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4961315" y="4026697"/>
              <a:ext cx="1080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066202" y="3311684"/>
              <a:ext cx="336856" cy="30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</a:t>
              </a:r>
              <a:r>
                <a:rPr kumimoji="0" lang="fr-FR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066202" y="3852300"/>
              <a:ext cx="336856" cy="30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</a:t>
              </a:r>
              <a:r>
                <a:rPr kumimoji="0" lang="fr-FR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50527" y="4483263"/>
            <a:ext cx="68596" cy="4782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550504" y="4053246"/>
            <a:ext cx="1155952" cy="406542"/>
            <a:chOff x="1259444" y="2239091"/>
            <a:chExt cx="1155952" cy="406542"/>
          </a:xfrm>
        </p:grpSpPr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362737" y="2239091"/>
              <a:ext cx="757007" cy="76864"/>
            </a:xfrm>
            <a:custGeom>
              <a:avLst/>
              <a:gdLst>
                <a:gd name="T0" fmla="*/ 0 w 1104"/>
                <a:gd name="T1" fmla="*/ 83 h 300"/>
                <a:gd name="T2" fmla="*/ 111 w 1104"/>
                <a:gd name="T3" fmla="*/ 0 h 300"/>
                <a:gd name="T4" fmla="*/ 232 w 1104"/>
                <a:gd name="T5" fmla="*/ 83 h 300"/>
                <a:gd name="T6" fmla="*/ 356 w 1104"/>
                <a:gd name="T7" fmla="*/ 0 h 300"/>
                <a:gd name="T8" fmla="*/ 467 w 1104"/>
                <a:gd name="T9" fmla="*/ 83 h 300"/>
                <a:gd name="T10" fmla="*/ 517 w 1104"/>
                <a:gd name="T11" fmla="*/ 43 h 300"/>
                <a:gd name="T12" fmla="*/ 618 w 1104"/>
                <a:gd name="T13" fmla="*/ 4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300"/>
                <a:gd name="T23" fmla="*/ 1104 w 1104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300">
                  <a:moveTo>
                    <a:pt x="0" y="276"/>
                  </a:moveTo>
                  <a:cubicBezTo>
                    <a:pt x="64" y="138"/>
                    <a:pt x="129" y="0"/>
                    <a:pt x="198" y="0"/>
                  </a:cubicBezTo>
                  <a:cubicBezTo>
                    <a:pt x="267" y="0"/>
                    <a:pt x="341" y="276"/>
                    <a:pt x="414" y="276"/>
                  </a:cubicBezTo>
                  <a:cubicBezTo>
                    <a:pt x="487" y="276"/>
                    <a:pt x="566" y="0"/>
                    <a:pt x="636" y="0"/>
                  </a:cubicBezTo>
                  <a:cubicBezTo>
                    <a:pt x="706" y="0"/>
                    <a:pt x="786" y="252"/>
                    <a:pt x="834" y="276"/>
                  </a:cubicBezTo>
                  <a:cubicBezTo>
                    <a:pt x="882" y="300"/>
                    <a:pt x="879" y="168"/>
                    <a:pt x="924" y="144"/>
                  </a:cubicBezTo>
                  <a:cubicBezTo>
                    <a:pt x="969" y="120"/>
                    <a:pt x="1074" y="134"/>
                    <a:pt x="1104" y="1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61"/>
            <p:cNvSpPr txBox="1">
              <a:spLocks noChangeArrowheads="1"/>
            </p:cNvSpPr>
            <p:nvPr/>
          </p:nvSpPr>
          <p:spPr bwMode="auto">
            <a:xfrm>
              <a:off x="1259444" y="2337856"/>
              <a:ext cx="1155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  = 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E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b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-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E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a</a:t>
              </a:r>
              <a:endParaRPr kumimoji="0" lang="fr-FR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724243" y="3297985"/>
            <a:ext cx="1898033" cy="1344822"/>
            <a:chOff x="4951091" y="3907602"/>
            <a:chExt cx="1898033" cy="1344822"/>
          </a:xfrm>
        </p:grpSpPr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4969285" y="3907602"/>
              <a:ext cx="18798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Émission spontanée</a:t>
              </a:r>
            </a:p>
          </p:txBody>
        </p:sp>
        <p:sp>
          <p:nvSpPr>
            <p:cNvPr id="22" name="Line 2"/>
            <p:cNvSpPr>
              <a:spLocks noChangeShapeType="1"/>
            </p:cNvSpPr>
            <p:nvPr/>
          </p:nvSpPr>
          <p:spPr bwMode="auto">
            <a:xfrm>
              <a:off x="4951091" y="4516231"/>
              <a:ext cx="1080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4958441" y="5119364"/>
              <a:ext cx="1080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071954" y="4404351"/>
              <a:ext cx="336856" cy="30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</a:t>
              </a:r>
              <a:r>
                <a:rPr kumimoji="0" lang="fr-FR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063328" y="4944967"/>
              <a:ext cx="336856" cy="30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</a:t>
              </a:r>
              <a:r>
                <a:rPr kumimoji="0" lang="fr-FR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5275121" y="3894029"/>
            <a:ext cx="68596" cy="4782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039845" y="3969467"/>
            <a:ext cx="1164803" cy="307777"/>
            <a:chOff x="5569552" y="4267295"/>
            <a:chExt cx="1164803" cy="307777"/>
          </a:xfrm>
        </p:grpSpPr>
        <p:sp>
          <p:nvSpPr>
            <p:cNvPr id="28" name="Freeform 11"/>
            <p:cNvSpPr>
              <a:spLocks/>
            </p:cNvSpPr>
            <p:nvPr/>
          </p:nvSpPr>
          <p:spPr bwMode="auto">
            <a:xfrm rot="19827434">
              <a:off x="5569552" y="4306555"/>
              <a:ext cx="757007" cy="76864"/>
            </a:xfrm>
            <a:custGeom>
              <a:avLst/>
              <a:gdLst>
                <a:gd name="T0" fmla="*/ 0 w 1104"/>
                <a:gd name="T1" fmla="*/ 83 h 300"/>
                <a:gd name="T2" fmla="*/ 111 w 1104"/>
                <a:gd name="T3" fmla="*/ 0 h 300"/>
                <a:gd name="T4" fmla="*/ 232 w 1104"/>
                <a:gd name="T5" fmla="*/ 83 h 300"/>
                <a:gd name="T6" fmla="*/ 356 w 1104"/>
                <a:gd name="T7" fmla="*/ 0 h 300"/>
                <a:gd name="T8" fmla="*/ 467 w 1104"/>
                <a:gd name="T9" fmla="*/ 83 h 300"/>
                <a:gd name="T10" fmla="*/ 517 w 1104"/>
                <a:gd name="T11" fmla="*/ 43 h 300"/>
                <a:gd name="T12" fmla="*/ 618 w 1104"/>
                <a:gd name="T13" fmla="*/ 4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300"/>
                <a:gd name="T23" fmla="*/ 1104 w 1104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300">
                  <a:moveTo>
                    <a:pt x="0" y="276"/>
                  </a:moveTo>
                  <a:cubicBezTo>
                    <a:pt x="64" y="138"/>
                    <a:pt x="129" y="0"/>
                    <a:pt x="198" y="0"/>
                  </a:cubicBezTo>
                  <a:cubicBezTo>
                    <a:pt x="267" y="0"/>
                    <a:pt x="341" y="276"/>
                    <a:pt x="414" y="276"/>
                  </a:cubicBezTo>
                  <a:cubicBezTo>
                    <a:pt x="487" y="276"/>
                    <a:pt x="566" y="0"/>
                    <a:pt x="636" y="0"/>
                  </a:cubicBezTo>
                  <a:cubicBezTo>
                    <a:pt x="706" y="0"/>
                    <a:pt x="786" y="252"/>
                    <a:pt x="834" y="276"/>
                  </a:cubicBezTo>
                  <a:cubicBezTo>
                    <a:pt x="882" y="300"/>
                    <a:pt x="879" y="168"/>
                    <a:pt x="924" y="144"/>
                  </a:cubicBezTo>
                  <a:cubicBezTo>
                    <a:pt x="969" y="120"/>
                    <a:pt x="1074" y="134"/>
                    <a:pt x="1104" y="1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 rot="19839857">
              <a:off x="5578403" y="4267295"/>
              <a:ext cx="1155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  = 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E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b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-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E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a</a:t>
              </a:r>
              <a:endParaRPr kumimoji="0" lang="fr-FR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0" name="Oval 48"/>
          <p:cNvSpPr>
            <a:spLocks noChangeArrowheads="1"/>
          </p:cNvSpPr>
          <p:nvPr/>
        </p:nvSpPr>
        <p:spPr bwMode="auto">
          <a:xfrm>
            <a:off x="8837696" y="3899419"/>
            <a:ext cx="68596" cy="4782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7602174" y="4196897"/>
            <a:ext cx="1155952" cy="406542"/>
            <a:chOff x="1259444" y="2239091"/>
            <a:chExt cx="1155952" cy="406542"/>
          </a:xfrm>
        </p:grpSpPr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362737" y="2239091"/>
              <a:ext cx="757007" cy="76864"/>
            </a:xfrm>
            <a:custGeom>
              <a:avLst/>
              <a:gdLst>
                <a:gd name="T0" fmla="*/ 0 w 1104"/>
                <a:gd name="T1" fmla="*/ 83 h 300"/>
                <a:gd name="T2" fmla="*/ 111 w 1104"/>
                <a:gd name="T3" fmla="*/ 0 h 300"/>
                <a:gd name="T4" fmla="*/ 232 w 1104"/>
                <a:gd name="T5" fmla="*/ 83 h 300"/>
                <a:gd name="T6" fmla="*/ 356 w 1104"/>
                <a:gd name="T7" fmla="*/ 0 h 300"/>
                <a:gd name="T8" fmla="*/ 467 w 1104"/>
                <a:gd name="T9" fmla="*/ 83 h 300"/>
                <a:gd name="T10" fmla="*/ 517 w 1104"/>
                <a:gd name="T11" fmla="*/ 43 h 300"/>
                <a:gd name="T12" fmla="*/ 618 w 1104"/>
                <a:gd name="T13" fmla="*/ 4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300"/>
                <a:gd name="T23" fmla="*/ 1104 w 1104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300">
                  <a:moveTo>
                    <a:pt x="0" y="276"/>
                  </a:moveTo>
                  <a:cubicBezTo>
                    <a:pt x="64" y="138"/>
                    <a:pt x="129" y="0"/>
                    <a:pt x="198" y="0"/>
                  </a:cubicBezTo>
                  <a:cubicBezTo>
                    <a:pt x="267" y="0"/>
                    <a:pt x="341" y="276"/>
                    <a:pt x="414" y="276"/>
                  </a:cubicBezTo>
                  <a:cubicBezTo>
                    <a:pt x="487" y="276"/>
                    <a:pt x="566" y="0"/>
                    <a:pt x="636" y="0"/>
                  </a:cubicBezTo>
                  <a:cubicBezTo>
                    <a:pt x="706" y="0"/>
                    <a:pt x="786" y="252"/>
                    <a:pt x="834" y="276"/>
                  </a:cubicBezTo>
                  <a:cubicBezTo>
                    <a:pt x="882" y="300"/>
                    <a:pt x="879" y="168"/>
                    <a:pt x="924" y="144"/>
                  </a:cubicBezTo>
                  <a:cubicBezTo>
                    <a:pt x="969" y="120"/>
                    <a:pt x="1074" y="134"/>
                    <a:pt x="1104" y="1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" name="Text Box 61"/>
            <p:cNvSpPr txBox="1">
              <a:spLocks noChangeArrowheads="1"/>
            </p:cNvSpPr>
            <p:nvPr/>
          </p:nvSpPr>
          <p:spPr bwMode="auto">
            <a:xfrm>
              <a:off x="1259444" y="2337856"/>
              <a:ext cx="1155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  = 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E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b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-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E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a</a:t>
              </a:r>
              <a:endParaRPr kumimoji="0" lang="fr-FR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9820803" y="4159518"/>
            <a:ext cx="1155952" cy="501431"/>
            <a:chOff x="5377121" y="5683906"/>
            <a:chExt cx="1155952" cy="501431"/>
          </a:xfrm>
        </p:grpSpPr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5394149" y="5683906"/>
              <a:ext cx="757007" cy="76864"/>
            </a:xfrm>
            <a:custGeom>
              <a:avLst/>
              <a:gdLst>
                <a:gd name="T0" fmla="*/ 0 w 1104"/>
                <a:gd name="T1" fmla="*/ 83 h 300"/>
                <a:gd name="T2" fmla="*/ 111 w 1104"/>
                <a:gd name="T3" fmla="*/ 0 h 300"/>
                <a:gd name="T4" fmla="*/ 232 w 1104"/>
                <a:gd name="T5" fmla="*/ 83 h 300"/>
                <a:gd name="T6" fmla="*/ 356 w 1104"/>
                <a:gd name="T7" fmla="*/ 0 h 300"/>
                <a:gd name="T8" fmla="*/ 467 w 1104"/>
                <a:gd name="T9" fmla="*/ 83 h 300"/>
                <a:gd name="T10" fmla="*/ 517 w 1104"/>
                <a:gd name="T11" fmla="*/ 43 h 300"/>
                <a:gd name="T12" fmla="*/ 618 w 1104"/>
                <a:gd name="T13" fmla="*/ 4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300"/>
                <a:gd name="T23" fmla="*/ 1104 w 1104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300">
                  <a:moveTo>
                    <a:pt x="0" y="276"/>
                  </a:moveTo>
                  <a:cubicBezTo>
                    <a:pt x="64" y="138"/>
                    <a:pt x="129" y="0"/>
                    <a:pt x="198" y="0"/>
                  </a:cubicBezTo>
                  <a:cubicBezTo>
                    <a:pt x="267" y="0"/>
                    <a:pt x="341" y="276"/>
                    <a:pt x="414" y="276"/>
                  </a:cubicBezTo>
                  <a:cubicBezTo>
                    <a:pt x="487" y="276"/>
                    <a:pt x="566" y="0"/>
                    <a:pt x="636" y="0"/>
                  </a:cubicBezTo>
                  <a:cubicBezTo>
                    <a:pt x="706" y="0"/>
                    <a:pt x="786" y="252"/>
                    <a:pt x="834" y="276"/>
                  </a:cubicBezTo>
                  <a:cubicBezTo>
                    <a:pt x="882" y="300"/>
                    <a:pt x="879" y="168"/>
                    <a:pt x="924" y="144"/>
                  </a:cubicBezTo>
                  <a:cubicBezTo>
                    <a:pt x="969" y="120"/>
                    <a:pt x="1074" y="134"/>
                    <a:pt x="1104" y="1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" name="Text Box 61"/>
            <p:cNvSpPr txBox="1">
              <a:spLocks noChangeArrowheads="1"/>
            </p:cNvSpPr>
            <p:nvPr/>
          </p:nvSpPr>
          <p:spPr bwMode="auto">
            <a:xfrm>
              <a:off x="5377121" y="5877560"/>
              <a:ext cx="1155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  = 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E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b</a:t>
              </a: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-</a:t>
              </a:r>
              <a:r>
                <a:rPr kumimoji="0" lang="fr-FR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E</a:t>
              </a:r>
              <a:r>
                <a:rPr kumimoji="0" lang="fr-FR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Symbol"/>
                </a:rPr>
                <a:t>a</a:t>
              </a:r>
              <a:endParaRPr kumimoji="0" lang="fr-FR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5399900" y="5758669"/>
              <a:ext cx="757007" cy="76864"/>
            </a:xfrm>
            <a:custGeom>
              <a:avLst/>
              <a:gdLst>
                <a:gd name="T0" fmla="*/ 0 w 1104"/>
                <a:gd name="T1" fmla="*/ 83 h 300"/>
                <a:gd name="T2" fmla="*/ 111 w 1104"/>
                <a:gd name="T3" fmla="*/ 0 h 300"/>
                <a:gd name="T4" fmla="*/ 232 w 1104"/>
                <a:gd name="T5" fmla="*/ 83 h 300"/>
                <a:gd name="T6" fmla="*/ 356 w 1104"/>
                <a:gd name="T7" fmla="*/ 0 h 300"/>
                <a:gd name="T8" fmla="*/ 467 w 1104"/>
                <a:gd name="T9" fmla="*/ 83 h 300"/>
                <a:gd name="T10" fmla="*/ 517 w 1104"/>
                <a:gd name="T11" fmla="*/ 43 h 300"/>
                <a:gd name="T12" fmla="*/ 618 w 1104"/>
                <a:gd name="T13" fmla="*/ 4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4"/>
                <a:gd name="T22" fmla="*/ 0 h 300"/>
                <a:gd name="T23" fmla="*/ 1104 w 1104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4" h="300">
                  <a:moveTo>
                    <a:pt x="0" y="276"/>
                  </a:moveTo>
                  <a:cubicBezTo>
                    <a:pt x="64" y="138"/>
                    <a:pt x="129" y="0"/>
                    <a:pt x="198" y="0"/>
                  </a:cubicBezTo>
                  <a:cubicBezTo>
                    <a:pt x="267" y="0"/>
                    <a:pt x="341" y="276"/>
                    <a:pt x="414" y="276"/>
                  </a:cubicBezTo>
                  <a:cubicBezTo>
                    <a:pt x="487" y="276"/>
                    <a:pt x="566" y="0"/>
                    <a:pt x="636" y="0"/>
                  </a:cubicBezTo>
                  <a:cubicBezTo>
                    <a:pt x="706" y="0"/>
                    <a:pt x="786" y="252"/>
                    <a:pt x="834" y="276"/>
                  </a:cubicBezTo>
                  <a:cubicBezTo>
                    <a:pt x="882" y="300"/>
                    <a:pt x="879" y="168"/>
                    <a:pt x="924" y="144"/>
                  </a:cubicBezTo>
                  <a:cubicBezTo>
                    <a:pt x="969" y="120"/>
                    <a:pt x="1074" y="134"/>
                    <a:pt x="1104" y="1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7985716" y="3298737"/>
            <a:ext cx="1879839" cy="1349460"/>
            <a:chOff x="4621228" y="5021535"/>
            <a:chExt cx="1879839" cy="1349460"/>
          </a:xfrm>
        </p:grpSpPr>
        <p:sp>
          <p:nvSpPr>
            <p:cNvPr id="39" name="Line 2"/>
            <p:cNvSpPr>
              <a:spLocks noChangeShapeType="1"/>
            </p:cNvSpPr>
            <p:nvPr/>
          </p:nvSpPr>
          <p:spPr bwMode="auto">
            <a:xfrm>
              <a:off x="4956834" y="5634802"/>
              <a:ext cx="1080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ine 3"/>
            <p:cNvSpPr>
              <a:spLocks noChangeShapeType="1"/>
            </p:cNvSpPr>
            <p:nvPr/>
          </p:nvSpPr>
          <p:spPr bwMode="auto">
            <a:xfrm>
              <a:off x="4964184" y="6237935"/>
              <a:ext cx="1080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6069071" y="6063538"/>
              <a:ext cx="336856" cy="30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</a:t>
              </a:r>
              <a:r>
                <a:rPr kumimoji="0" lang="fr-FR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6071950" y="5491292"/>
              <a:ext cx="336856" cy="30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</a:t>
              </a:r>
              <a:r>
                <a:rPr kumimoji="0" lang="fr-FR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4621228" y="5021535"/>
              <a:ext cx="18798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Émission stimulée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577010" y="5024017"/>
            <a:ext cx="9037983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Nécessite un pompage continuel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(apport d’énergie sous forme électrique,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 optique à une autre longueur d’onde...) pour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maintenir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l’inversion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Absorption &lt; Emission stimulée   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    Pertes &lt;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Gain     Amplification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524000" y="778323"/>
            <a:ext cx="9017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Système atomique a deux niveaux d’énergie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Transitions atomiques possibles entre deux niveaux d’énergie |a&gt; et |b&gt;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Transition atomique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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Échange d’énergie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062163" algn="l"/>
                <a:tab pos="5827713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Non radiative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Émission de phonons (= énergie cinétique = quantum d’énergie de vibration du 		cristal)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062163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Radiative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	Absorption ou génération de photons 	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593496" y="4678017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Amplification Cohérente</a:t>
            </a:r>
          </a:p>
        </p:txBody>
      </p:sp>
      <p:sp>
        <p:nvSpPr>
          <p:cNvPr id="48" name="Espace réservé du pied de page 4">
            <a:extLst>
              <a:ext uri="{FF2B5EF4-FFF2-40B4-BE49-F238E27FC236}">
                <a16:creationId xmlns:a16="http://schemas.microsoft.com/office/drawing/2014/main" id="{930789DA-C3DA-470E-9E79-C76B5AA569B6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0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C 0.00764 -0.01365 0.01545 -0.02708 0.01511 -0.04143 C 0.01476 -0.05578 0.00643 -0.07129 -0.00173 -0.0868 " pathEditMode="relative" ptsTypes="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6 0.01227 0.01493 0.02477 0.0151 0.03912 C 0.01527 0.05347 0.00798 0.06944 0.00087 0.08565 " pathEditMode="relative" ptsTypes="a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6 0.01296 0.01493 0.02615 0.0151 0.04027 C 0.01528 0.05439 0.00816 0.0699 0.00104 0.08541 " pathEditMode="relative" ptsTypes="a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6" grpId="1" animBg="1"/>
      <p:bldP spid="26" grpId="0" animBg="1"/>
      <p:bldP spid="26" grpId="1" animBg="1"/>
      <p:bldP spid="30" grpId="0" animBg="1"/>
      <p:bldP spid="30" grpId="1" animBg="1"/>
      <p:bldP spid="44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417" y="999247"/>
            <a:ext cx="85277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Amplificateurs à fibre dopée à l’erbium (EDFA)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Amplificateurs les plus utilisés actuellement : EDFA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Ions Er3+ dans une fibre silice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codopage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Al2O3, GeO2, P2O5… parfois verre au TeO2 ou ZBLAN/verre fluoré dopage plus fort)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Pompage optique : 980 nm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Amplification dans la bande C (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1530–1565 nm) ou L (1565–1600 nm)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34687" y="-51781"/>
            <a:ext cx="7211144" cy="777979"/>
          </a:xfrm>
        </p:spPr>
        <p:txBody>
          <a:bodyPr/>
          <a:lstStyle/>
          <a:p>
            <a:r>
              <a:rPr lang="fr-FR" dirty="0"/>
              <a:t>Contre l’atténuation : l’amplification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2887367" y="5371001"/>
            <a:ext cx="5891213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Ellipse 9"/>
          <p:cNvSpPr/>
          <p:nvPr/>
        </p:nvSpPr>
        <p:spPr bwMode="auto">
          <a:xfrm>
            <a:off x="5768679" y="4637576"/>
            <a:ext cx="500062" cy="715962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921079" y="4637576"/>
            <a:ext cx="500062" cy="715962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6073479" y="4637576"/>
            <a:ext cx="500062" cy="715962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rme libre 12"/>
          <p:cNvSpPr/>
          <p:nvPr/>
        </p:nvSpPr>
        <p:spPr bwMode="auto">
          <a:xfrm>
            <a:off x="3835104" y="4612177"/>
            <a:ext cx="1104900" cy="758825"/>
          </a:xfrm>
          <a:custGeom>
            <a:avLst/>
            <a:gdLst>
              <a:gd name="connsiteX0" fmla="*/ 0 w 1104181"/>
              <a:gd name="connsiteY0" fmla="*/ 0 h 759125"/>
              <a:gd name="connsiteX1" fmla="*/ 431321 w 1104181"/>
              <a:gd name="connsiteY1" fmla="*/ 543464 h 759125"/>
              <a:gd name="connsiteX2" fmla="*/ 1104181 w 1104181"/>
              <a:gd name="connsiteY2" fmla="*/ 759125 h 7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759125">
                <a:moveTo>
                  <a:pt x="0" y="0"/>
                </a:moveTo>
                <a:cubicBezTo>
                  <a:pt x="123645" y="208471"/>
                  <a:pt x="247291" y="416943"/>
                  <a:pt x="431321" y="543464"/>
                </a:cubicBezTo>
                <a:cubicBezTo>
                  <a:pt x="615351" y="669985"/>
                  <a:pt x="859766" y="714555"/>
                  <a:pt x="1104181" y="759125"/>
                </a:cubicBezTo>
              </a:path>
            </a:pathLst>
          </a:cu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rme libre 13"/>
          <p:cNvSpPr/>
          <p:nvPr/>
        </p:nvSpPr>
        <p:spPr bwMode="auto">
          <a:xfrm flipH="1">
            <a:off x="7499054" y="4599477"/>
            <a:ext cx="1104900" cy="758825"/>
          </a:xfrm>
          <a:custGeom>
            <a:avLst/>
            <a:gdLst>
              <a:gd name="connsiteX0" fmla="*/ 0 w 1104181"/>
              <a:gd name="connsiteY0" fmla="*/ 0 h 759125"/>
              <a:gd name="connsiteX1" fmla="*/ 431321 w 1104181"/>
              <a:gd name="connsiteY1" fmla="*/ 543464 h 759125"/>
              <a:gd name="connsiteX2" fmla="*/ 1104181 w 1104181"/>
              <a:gd name="connsiteY2" fmla="*/ 759125 h 7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759125">
                <a:moveTo>
                  <a:pt x="0" y="0"/>
                </a:moveTo>
                <a:cubicBezTo>
                  <a:pt x="123645" y="208471"/>
                  <a:pt x="247291" y="416943"/>
                  <a:pt x="431321" y="543464"/>
                </a:cubicBezTo>
                <a:cubicBezTo>
                  <a:pt x="615351" y="669985"/>
                  <a:pt x="859766" y="714555"/>
                  <a:pt x="1104181" y="759125"/>
                </a:cubicBezTo>
              </a:path>
            </a:pathLst>
          </a:cu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303791" y="5215427"/>
            <a:ext cx="457200" cy="24923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277628" y="5197916"/>
            <a:ext cx="526090" cy="27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MUX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4687591" y="5237652"/>
            <a:ext cx="457200" cy="25082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669618" y="5220909"/>
            <a:ext cx="526090" cy="27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MUX</a:t>
            </a:r>
          </a:p>
        </p:txBody>
      </p:sp>
      <p:sp>
        <p:nvSpPr>
          <p:cNvPr id="19" name="Flèche droite 18"/>
          <p:cNvSpPr/>
          <p:nvPr/>
        </p:nvSpPr>
        <p:spPr bwMode="auto">
          <a:xfrm>
            <a:off x="1972967" y="5085251"/>
            <a:ext cx="836613" cy="552450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ZoneTexte 39"/>
          <p:cNvSpPr txBox="1">
            <a:spLocks noChangeArrowheads="1"/>
          </p:cNvSpPr>
          <p:nvPr/>
        </p:nvSpPr>
        <p:spPr bwMode="auto">
          <a:xfrm>
            <a:off x="1938042" y="5163425"/>
            <a:ext cx="825841" cy="36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</a:t>
            </a:r>
          </a:p>
        </p:txBody>
      </p:sp>
      <p:sp>
        <p:nvSpPr>
          <p:cNvPr id="21" name="Flèche droite 20"/>
          <p:cNvSpPr/>
          <p:nvPr/>
        </p:nvSpPr>
        <p:spPr bwMode="auto">
          <a:xfrm rot="3582389">
            <a:off x="3203279" y="3970826"/>
            <a:ext cx="836612" cy="550862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 rot="3582389">
            <a:off x="3175773" y="4031010"/>
            <a:ext cx="91513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Pompe</a:t>
            </a:r>
          </a:p>
        </p:txBody>
      </p:sp>
      <p:grpSp>
        <p:nvGrpSpPr>
          <p:cNvPr id="23" name="Groupe 45"/>
          <p:cNvGrpSpPr>
            <a:grpSpLocks/>
          </p:cNvGrpSpPr>
          <p:nvPr/>
        </p:nvGrpSpPr>
        <p:grpSpPr bwMode="auto">
          <a:xfrm rot="4374492">
            <a:off x="8651858" y="3800633"/>
            <a:ext cx="551790" cy="926681"/>
            <a:chOff x="2776271" y="227787"/>
            <a:chExt cx="552090" cy="926710"/>
          </a:xfrm>
        </p:grpSpPr>
        <p:sp>
          <p:nvSpPr>
            <p:cNvPr id="24" name="Flèche droite 23"/>
            <p:cNvSpPr/>
            <p:nvPr/>
          </p:nvSpPr>
          <p:spPr>
            <a:xfrm rot="3582389">
              <a:off x="2624367" y="468640"/>
              <a:ext cx="839814" cy="549574"/>
            </a:xfrm>
            <a:prstGeom prst="right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ZoneTexte 44"/>
            <p:cNvSpPr txBox="1">
              <a:spLocks noChangeArrowheads="1"/>
            </p:cNvSpPr>
            <p:nvPr/>
          </p:nvSpPr>
          <p:spPr bwMode="auto">
            <a:xfrm rot="-7094892">
              <a:off x="2545406" y="500939"/>
              <a:ext cx="9156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Pompe</a:t>
              </a:r>
            </a:p>
          </p:txBody>
        </p:sp>
      </p:grpSp>
      <p:sp>
        <p:nvSpPr>
          <p:cNvPr id="26" name="ZoneTexte 46"/>
          <p:cNvSpPr txBox="1">
            <a:spLocks noChangeArrowheads="1"/>
          </p:cNvSpPr>
          <p:nvPr/>
        </p:nvSpPr>
        <p:spPr bwMode="auto">
          <a:xfrm>
            <a:off x="5440259" y="4120103"/>
            <a:ext cx="1576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Fibre dopée Er</a:t>
            </a:r>
            <a:r>
              <a:rPr kumimoji="0" lang="fr-FR" sz="1400" b="1" i="1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10m</a:t>
            </a:r>
            <a:endParaRPr kumimoji="0" lang="fr-FR" sz="1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lèche droite 26"/>
          <p:cNvSpPr/>
          <p:nvPr/>
        </p:nvSpPr>
        <p:spPr bwMode="auto">
          <a:xfrm>
            <a:off x="8810329" y="5099538"/>
            <a:ext cx="836612" cy="552450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ZoneTexte 48"/>
          <p:cNvSpPr txBox="1">
            <a:spLocks noChangeArrowheads="1"/>
          </p:cNvSpPr>
          <p:nvPr/>
        </p:nvSpPr>
        <p:spPr bwMode="auto">
          <a:xfrm>
            <a:off x="8775698" y="5177794"/>
            <a:ext cx="787370" cy="36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Sortie</a:t>
            </a:r>
          </a:p>
        </p:txBody>
      </p:sp>
      <p:sp>
        <p:nvSpPr>
          <p:cNvPr id="29" name="Flèche droite 28"/>
          <p:cNvSpPr/>
          <p:nvPr/>
        </p:nvSpPr>
        <p:spPr bwMode="auto">
          <a:xfrm>
            <a:off x="3284242" y="5091601"/>
            <a:ext cx="836613" cy="552450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ZoneTexte 51"/>
          <p:cNvSpPr txBox="1">
            <a:spLocks noChangeArrowheads="1"/>
          </p:cNvSpPr>
          <p:nvPr/>
        </p:nvSpPr>
        <p:spPr bwMode="auto">
          <a:xfrm>
            <a:off x="3257843" y="5241025"/>
            <a:ext cx="772945" cy="27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Isolateur</a:t>
            </a: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2D68BD97-A00E-46F6-BD55-68634570E58F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6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8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Freeform 14"/>
          <p:cNvSpPr>
            <a:spLocks noChangeAspect="1"/>
          </p:cNvSpPr>
          <p:nvPr/>
        </p:nvSpPr>
        <p:spPr bwMode="auto">
          <a:xfrm>
            <a:off x="4270376" y="1250951"/>
            <a:ext cx="2403475" cy="1514475"/>
          </a:xfrm>
          <a:custGeom>
            <a:avLst/>
            <a:gdLst>
              <a:gd name="T0" fmla="*/ 16 w 1894"/>
              <a:gd name="T1" fmla="*/ 477 h 1193"/>
              <a:gd name="T2" fmla="*/ 49 w 1894"/>
              <a:gd name="T3" fmla="*/ 259 h 1193"/>
              <a:gd name="T4" fmla="*/ 83 w 1894"/>
              <a:gd name="T5" fmla="*/ 94 h 1193"/>
              <a:gd name="T6" fmla="*/ 116 w 1894"/>
              <a:gd name="T7" fmla="*/ 9 h 1193"/>
              <a:gd name="T8" fmla="*/ 149 w 1894"/>
              <a:gd name="T9" fmla="*/ 16 h 1193"/>
              <a:gd name="T10" fmla="*/ 183 w 1894"/>
              <a:gd name="T11" fmla="*/ 114 h 1193"/>
              <a:gd name="T12" fmla="*/ 216 w 1894"/>
              <a:gd name="T13" fmla="*/ 289 h 1193"/>
              <a:gd name="T14" fmla="*/ 249 w 1894"/>
              <a:gd name="T15" fmla="*/ 511 h 1193"/>
              <a:gd name="T16" fmla="*/ 282 w 1894"/>
              <a:gd name="T17" fmla="*/ 748 h 1193"/>
              <a:gd name="T18" fmla="*/ 315 w 1894"/>
              <a:gd name="T19" fmla="*/ 960 h 1193"/>
              <a:gd name="T20" fmla="*/ 348 w 1894"/>
              <a:gd name="T21" fmla="*/ 1115 h 1193"/>
              <a:gd name="T22" fmla="*/ 382 w 1894"/>
              <a:gd name="T23" fmla="*/ 1188 h 1193"/>
              <a:gd name="T24" fmla="*/ 415 w 1894"/>
              <a:gd name="T25" fmla="*/ 1167 h 1193"/>
              <a:gd name="T26" fmla="*/ 448 w 1894"/>
              <a:gd name="T27" fmla="*/ 1055 h 1193"/>
              <a:gd name="T28" fmla="*/ 481 w 1894"/>
              <a:gd name="T29" fmla="*/ 873 h 1193"/>
              <a:gd name="T30" fmla="*/ 515 w 1894"/>
              <a:gd name="T31" fmla="*/ 645 h 1193"/>
              <a:gd name="T32" fmla="*/ 548 w 1894"/>
              <a:gd name="T33" fmla="*/ 410 h 1193"/>
              <a:gd name="T34" fmla="*/ 581 w 1894"/>
              <a:gd name="T35" fmla="*/ 204 h 1193"/>
              <a:gd name="T36" fmla="*/ 614 w 1894"/>
              <a:gd name="T37" fmla="*/ 60 h 1193"/>
              <a:gd name="T38" fmla="*/ 647 w 1894"/>
              <a:gd name="T39" fmla="*/ 0 h 1193"/>
              <a:gd name="T40" fmla="*/ 681 w 1894"/>
              <a:gd name="T41" fmla="*/ 35 h 1193"/>
              <a:gd name="T42" fmla="*/ 714 w 1894"/>
              <a:gd name="T43" fmla="*/ 158 h 1193"/>
              <a:gd name="T44" fmla="*/ 747 w 1894"/>
              <a:gd name="T45" fmla="*/ 350 h 1193"/>
              <a:gd name="T46" fmla="*/ 780 w 1894"/>
              <a:gd name="T47" fmla="*/ 581 h 1193"/>
              <a:gd name="T48" fmla="*/ 813 w 1894"/>
              <a:gd name="T49" fmla="*/ 814 h 1193"/>
              <a:gd name="T50" fmla="*/ 846 w 1894"/>
              <a:gd name="T51" fmla="*/ 1013 h 1193"/>
              <a:gd name="T52" fmla="*/ 879 w 1894"/>
              <a:gd name="T53" fmla="*/ 1146 h 1193"/>
              <a:gd name="T54" fmla="*/ 913 w 1894"/>
              <a:gd name="T55" fmla="*/ 1192 h 1193"/>
              <a:gd name="T56" fmla="*/ 946 w 1894"/>
              <a:gd name="T57" fmla="*/ 1144 h 1193"/>
              <a:gd name="T58" fmla="*/ 979 w 1894"/>
              <a:gd name="T59" fmla="*/ 1009 h 1193"/>
              <a:gd name="T60" fmla="*/ 1013 w 1894"/>
              <a:gd name="T61" fmla="*/ 809 h 1193"/>
              <a:gd name="T62" fmla="*/ 1046 w 1894"/>
              <a:gd name="T63" fmla="*/ 575 h 1193"/>
              <a:gd name="T64" fmla="*/ 1079 w 1894"/>
              <a:gd name="T65" fmla="*/ 345 h 1193"/>
              <a:gd name="T66" fmla="*/ 1112 w 1894"/>
              <a:gd name="T67" fmla="*/ 154 h 1193"/>
              <a:gd name="T68" fmla="*/ 1145 w 1894"/>
              <a:gd name="T69" fmla="*/ 33 h 1193"/>
              <a:gd name="T70" fmla="*/ 1178 w 1894"/>
              <a:gd name="T71" fmla="*/ 0 h 1193"/>
              <a:gd name="T72" fmla="*/ 1212 w 1894"/>
              <a:gd name="T73" fmla="*/ 63 h 1193"/>
              <a:gd name="T74" fmla="*/ 1245 w 1894"/>
              <a:gd name="T75" fmla="*/ 209 h 1193"/>
              <a:gd name="T76" fmla="*/ 1278 w 1894"/>
              <a:gd name="T77" fmla="*/ 415 h 1193"/>
              <a:gd name="T78" fmla="*/ 1312 w 1894"/>
              <a:gd name="T79" fmla="*/ 651 h 1193"/>
              <a:gd name="T80" fmla="*/ 1345 w 1894"/>
              <a:gd name="T81" fmla="*/ 877 h 1193"/>
              <a:gd name="T82" fmla="*/ 1378 w 1894"/>
              <a:gd name="T83" fmla="*/ 1059 h 1193"/>
              <a:gd name="T84" fmla="*/ 1411 w 1894"/>
              <a:gd name="T85" fmla="*/ 1168 h 1193"/>
              <a:gd name="T86" fmla="*/ 1444 w 1894"/>
              <a:gd name="T87" fmla="*/ 1187 h 1193"/>
              <a:gd name="T88" fmla="*/ 1477 w 1894"/>
              <a:gd name="T89" fmla="*/ 1112 h 1193"/>
              <a:gd name="T90" fmla="*/ 1511 w 1894"/>
              <a:gd name="T91" fmla="*/ 955 h 1193"/>
              <a:gd name="T92" fmla="*/ 1544 w 1894"/>
              <a:gd name="T93" fmla="*/ 743 h 1193"/>
              <a:gd name="T94" fmla="*/ 1577 w 1894"/>
              <a:gd name="T95" fmla="*/ 506 h 1193"/>
              <a:gd name="T96" fmla="*/ 1610 w 1894"/>
              <a:gd name="T97" fmla="*/ 284 h 1193"/>
              <a:gd name="T98" fmla="*/ 1643 w 1894"/>
              <a:gd name="T99" fmla="*/ 110 h 1193"/>
              <a:gd name="T100" fmla="*/ 1676 w 1894"/>
              <a:gd name="T101" fmla="*/ 14 h 1193"/>
              <a:gd name="T102" fmla="*/ 1710 w 1894"/>
              <a:gd name="T103" fmla="*/ 9 h 1193"/>
              <a:gd name="T104" fmla="*/ 1743 w 1894"/>
              <a:gd name="T105" fmla="*/ 97 h 1193"/>
              <a:gd name="T106" fmla="*/ 1776 w 1894"/>
              <a:gd name="T107" fmla="*/ 263 h 1193"/>
              <a:gd name="T108" fmla="*/ 1810 w 1894"/>
              <a:gd name="T109" fmla="*/ 482 h 1193"/>
              <a:gd name="T110" fmla="*/ 1843 w 1894"/>
              <a:gd name="T111" fmla="*/ 719 h 1193"/>
              <a:gd name="T112" fmla="*/ 1876 w 1894"/>
              <a:gd name="T113" fmla="*/ 937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94" h="1193">
                <a:moveTo>
                  <a:pt x="0" y="596"/>
                </a:moveTo>
                <a:lnTo>
                  <a:pt x="16" y="477"/>
                </a:lnTo>
                <a:lnTo>
                  <a:pt x="33" y="363"/>
                </a:lnTo>
                <a:lnTo>
                  <a:pt x="49" y="259"/>
                </a:lnTo>
                <a:lnTo>
                  <a:pt x="66" y="168"/>
                </a:lnTo>
                <a:lnTo>
                  <a:pt x="83" y="94"/>
                </a:lnTo>
                <a:lnTo>
                  <a:pt x="99" y="40"/>
                </a:lnTo>
                <a:lnTo>
                  <a:pt x="116" y="9"/>
                </a:lnTo>
                <a:lnTo>
                  <a:pt x="133" y="0"/>
                </a:lnTo>
                <a:lnTo>
                  <a:pt x="149" y="16"/>
                </a:lnTo>
                <a:lnTo>
                  <a:pt x="166" y="54"/>
                </a:lnTo>
                <a:lnTo>
                  <a:pt x="183" y="114"/>
                </a:lnTo>
                <a:lnTo>
                  <a:pt x="199" y="193"/>
                </a:lnTo>
                <a:lnTo>
                  <a:pt x="216" y="289"/>
                </a:lnTo>
                <a:lnTo>
                  <a:pt x="232" y="396"/>
                </a:lnTo>
                <a:lnTo>
                  <a:pt x="249" y="511"/>
                </a:lnTo>
                <a:lnTo>
                  <a:pt x="265" y="630"/>
                </a:lnTo>
                <a:lnTo>
                  <a:pt x="282" y="748"/>
                </a:lnTo>
                <a:lnTo>
                  <a:pt x="298" y="859"/>
                </a:lnTo>
                <a:lnTo>
                  <a:pt x="315" y="960"/>
                </a:lnTo>
                <a:lnTo>
                  <a:pt x="332" y="1046"/>
                </a:lnTo>
                <a:lnTo>
                  <a:pt x="348" y="1115"/>
                </a:lnTo>
                <a:lnTo>
                  <a:pt x="365" y="1163"/>
                </a:lnTo>
                <a:lnTo>
                  <a:pt x="382" y="1188"/>
                </a:lnTo>
                <a:lnTo>
                  <a:pt x="398" y="1189"/>
                </a:lnTo>
                <a:lnTo>
                  <a:pt x="415" y="1167"/>
                </a:lnTo>
                <a:lnTo>
                  <a:pt x="432" y="1122"/>
                </a:lnTo>
                <a:lnTo>
                  <a:pt x="448" y="1055"/>
                </a:lnTo>
                <a:lnTo>
                  <a:pt x="465" y="972"/>
                </a:lnTo>
                <a:lnTo>
                  <a:pt x="481" y="873"/>
                </a:lnTo>
                <a:lnTo>
                  <a:pt x="498" y="763"/>
                </a:lnTo>
                <a:lnTo>
                  <a:pt x="515" y="645"/>
                </a:lnTo>
                <a:lnTo>
                  <a:pt x="531" y="526"/>
                </a:lnTo>
                <a:lnTo>
                  <a:pt x="548" y="410"/>
                </a:lnTo>
                <a:lnTo>
                  <a:pt x="564" y="301"/>
                </a:lnTo>
                <a:lnTo>
                  <a:pt x="581" y="204"/>
                </a:lnTo>
                <a:lnTo>
                  <a:pt x="597" y="123"/>
                </a:lnTo>
                <a:lnTo>
                  <a:pt x="614" y="60"/>
                </a:lnTo>
                <a:lnTo>
                  <a:pt x="631" y="18"/>
                </a:lnTo>
                <a:lnTo>
                  <a:pt x="647" y="0"/>
                </a:lnTo>
                <a:lnTo>
                  <a:pt x="664" y="6"/>
                </a:lnTo>
                <a:lnTo>
                  <a:pt x="681" y="35"/>
                </a:lnTo>
                <a:lnTo>
                  <a:pt x="697" y="86"/>
                </a:lnTo>
                <a:lnTo>
                  <a:pt x="714" y="158"/>
                </a:lnTo>
                <a:lnTo>
                  <a:pt x="731" y="247"/>
                </a:lnTo>
                <a:lnTo>
                  <a:pt x="747" y="350"/>
                </a:lnTo>
                <a:lnTo>
                  <a:pt x="764" y="463"/>
                </a:lnTo>
                <a:lnTo>
                  <a:pt x="780" y="581"/>
                </a:lnTo>
                <a:lnTo>
                  <a:pt x="797" y="700"/>
                </a:lnTo>
                <a:lnTo>
                  <a:pt x="813" y="814"/>
                </a:lnTo>
                <a:lnTo>
                  <a:pt x="830" y="919"/>
                </a:lnTo>
                <a:lnTo>
                  <a:pt x="846" y="1013"/>
                </a:lnTo>
                <a:lnTo>
                  <a:pt x="863" y="1089"/>
                </a:lnTo>
                <a:lnTo>
                  <a:pt x="879" y="1146"/>
                </a:lnTo>
                <a:lnTo>
                  <a:pt x="896" y="1180"/>
                </a:lnTo>
                <a:lnTo>
                  <a:pt x="913" y="1192"/>
                </a:lnTo>
                <a:lnTo>
                  <a:pt x="929" y="1179"/>
                </a:lnTo>
                <a:lnTo>
                  <a:pt x="946" y="1144"/>
                </a:lnTo>
                <a:lnTo>
                  <a:pt x="963" y="1086"/>
                </a:lnTo>
                <a:lnTo>
                  <a:pt x="979" y="1009"/>
                </a:lnTo>
                <a:lnTo>
                  <a:pt x="996" y="915"/>
                </a:lnTo>
                <a:lnTo>
                  <a:pt x="1013" y="809"/>
                </a:lnTo>
                <a:lnTo>
                  <a:pt x="1029" y="694"/>
                </a:lnTo>
                <a:lnTo>
                  <a:pt x="1046" y="575"/>
                </a:lnTo>
                <a:lnTo>
                  <a:pt x="1062" y="458"/>
                </a:lnTo>
                <a:lnTo>
                  <a:pt x="1079" y="345"/>
                </a:lnTo>
                <a:lnTo>
                  <a:pt x="1096" y="243"/>
                </a:lnTo>
                <a:lnTo>
                  <a:pt x="1112" y="154"/>
                </a:lnTo>
                <a:lnTo>
                  <a:pt x="1129" y="83"/>
                </a:lnTo>
                <a:lnTo>
                  <a:pt x="1145" y="33"/>
                </a:lnTo>
                <a:lnTo>
                  <a:pt x="1162" y="5"/>
                </a:lnTo>
                <a:lnTo>
                  <a:pt x="1178" y="0"/>
                </a:lnTo>
                <a:lnTo>
                  <a:pt x="1195" y="20"/>
                </a:lnTo>
                <a:lnTo>
                  <a:pt x="1212" y="63"/>
                </a:lnTo>
                <a:lnTo>
                  <a:pt x="1228" y="126"/>
                </a:lnTo>
                <a:lnTo>
                  <a:pt x="1245" y="209"/>
                </a:lnTo>
                <a:lnTo>
                  <a:pt x="1262" y="306"/>
                </a:lnTo>
                <a:lnTo>
                  <a:pt x="1278" y="415"/>
                </a:lnTo>
                <a:lnTo>
                  <a:pt x="1295" y="531"/>
                </a:lnTo>
                <a:lnTo>
                  <a:pt x="1312" y="651"/>
                </a:lnTo>
                <a:lnTo>
                  <a:pt x="1328" y="767"/>
                </a:lnTo>
                <a:lnTo>
                  <a:pt x="1345" y="877"/>
                </a:lnTo>
                <a:lnTo>
                  <a:pt x="1361" y="975"/>
                </a:lnTo>
                <a:lnTo>
                  <a:pt x="1378" y="1059"/>
                </a:lnTo>
                <a:lnTo>
                  <a:pt x="1394" y="1125"/>
                </a:lnTo>
                <a:lnTo>
                  <a:pt x="1411" y="1168"/>
                </a:lnTo>
                <a:lnTo>
                  <a:pt x="1427" y="1190"/>
                </a:lnTo>
                <a:lnTo>
                  <a:pt x="1444" y="1187"/>
                </a:lnTo>
                <a:lnTo>
                  <a:pt x="1461" y="1161"/>
                </a:lnTo>
                <a:lnTo>
                  <a:pt x="1477" y="1112"/>
                </a:lnTo>
                <a:lnTo>
                  <a:pt x="1494" y="1043"/>
                </a:lnTo>
                <a:lnTo>
                  <a:pt x="1511" y="955"/>
                </a:lnTo>
                <a:lnTo>
                  <a:pt x="1527" y="855"/>
                </a:lnTo>
                <a:lnTo>
                  <a:pt x="1544" y="743"/>
                </a:lnTo>
                <a:lnTo>
                  <a:pt x="1561" y="625"/>
                </a:lnTo>
                <a:lnTo>
                  <a:pt x="1577" y="506"/>
                </a:lnTo>
                <a:lnTo>
                  <a:pt x="1594" y="391"/>
                </a:lnTo>
                <a:lnTo>
                  <a:pt x="1610" y="284"/>
                </a:lnTo>
                <a:lnTo>
                  <a:pt x="1627" y="189"/>
                </a:lnTo>
                <a:lnTo>
                  <a:pt x="1643" y="110"/>
                </a:lnTo>
                <a:lnTo>
                  <a:pt x="1660" y="52"/>
                </a:lnTo>
                <a:lnTo>
                  <a:pt x="1676" y="14"/>
                </a:lnTo>
                <a:lnTo>
                  <a:pt x="1693" y="0"/>
                </a:lnTo>
                <a:lnTo>
                  <a:pt x="1710" y="9"/>
                </a:lnTo>
                <a:lnTo>
                  <a:pt x="1726" y="42"/>
                </a:lnTo>
                <a:lnTo>
                  <a:pt x="1743" y="97"/>
                </a:lnTo>
                <a:lnTo>
                  <a:pt x="1760" y="172"/>
                </a:lnTo>
                <a:lnTo>
                  <a:pt x="1776" y="263"/>
                </a:lnTo>
                <a:lnTo>
                  <a:pt x="1793" y="369"/>
                </a:lnTo>
                <a:lnTo>
                  <a:pt x="1810" y="482"/>
                </a:lnTo>
                <a:lnTo>
                  <a:pt x="1826" y="601"/>
                </a:lnTo>
                <a:lnTo>
                  <a:pt x="1843" y="719"/>
                </a:lnTo>
                <a:lnTo>
                  <a:pt x="1859" y="833"/>
                </a:lnTo>
                <a:lnTo>
                  <a:pt x="1876" y="937"/>
                </a:lnTo>
                <a:lnTo>
                  <a:pt x="1893" y="10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27" name="Line 15"/>
          <p:cNvSpPr>
            <a:spLocks noChangeAspect="1" noChangeShapeType="1"/>
          </p:cNvSpPr>
          <p:nvPr/>
        </p:nvSpPr>
        <p:spPr bwMode="auto">
          <a:xfrm>
            <a:off x="4268788" y="2008188"/>
            <a:ext cx="283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28" name="Freeform 16"/>
          <p:cNvSpPr>
            <a:spLocks noChangeAspect="1"/>
          </p:cNvSpPr>
          <p:nvPr/>
        </p:nvSpPr>
        <p:spPr bwMode="auto">
          <a:xfrm>
            <a:off x="4452939" y="1250951"/>
            <a:ext cx="2403475" cy="1514475"/>
          </a:xfrm>
          <a:custGeom>
            <a:avLst/>
            <a:gdLst>
              <a:gd name="T0" fmla="*/ 16 w 1894"/>
              <a:gd name="T1" fmla="*/ 477 h 1193"/>
              <a:gd name="T2" fmla="*/ 49 w 1894"/>
              <a:gd name="T3" fmla="*/ 259 h 1193"/>
              <a:gd name="T4" fmla="*/ 83 w 1894"/>
              <a:gd name="T5" fmla="*/ 94 h 1193"/>
              <a:gd name="T6" fmla="*/ 116 w 1894"/>
              <a:gd name="T7" fmla="*/ 9 h 1193"/>
              <a:gd name="T8" fmla="*/ 149 w 1894"/>
              <a:gd name="T9" fmla="*/ 16 h 1193"/>
              <a:gd name="T10" fmla="*/ 183 w 1894"/>
              <a:gd name="T11" fmla="*/ 114 h 1193"/>
              <a:gd name="T12" fmla="*/ 216 w 1894"/>
              <a:gd name="T13" fmla="*/ 289 h 1193"/>
              <a:gd name="T14" fmla="*/ 249 w 1894"/>
              <a:gd name="T15" fmla="*/ 511 h 1193"/>
              <a:gd name="T16" fmla="*/ 282 w 1894"/>
              <a:gd name="T17" fmla="*/ 748 h 1193"/>
              <a:gd name="T18" fmla="*/ 315 w 1894"/>
              <a:gd name="T19" fmla="*/ 960 h 1193"/>
              <a:gd name="T20" fmla="*/ 348 w 1894"/>
              <a:gd name="T21" fmla="*/ 1115 h 1193"/>
              <a:gd name="T22" fmla="*/ 382 w 1894"/>
              <a:gd name="T23" fmla="*/ 1188 h 1193"/>
              <a:gd name="T24" fmla="*/ 415 w 1894"/>
              <a:gd name="T25" fmla="*/ 1167 h 1193"/>
              <a:gd name="T26" fmla="*/ 448 w 1894"/>
              <a:gd name="T27" fmla="*/ 1055 h 1193"/>
              <a:gd name="T28" fmla="*/ 481 w 1894"/>
              <a:gd name="T29" fmla="*/ 873 h 1193"/>
              <a:gd name="T30" fmla="*/ 515 w 1894"/>
              <a:gd name="T31" fmla="*/ 645 h 1193"/>
              <a:gd name="T32" fmla="*/ 548 w 1894"/>
              <a:gd name="T33" fmla="*/ 410 h 1193"/>
              <a:gd name="T34" fmla="*/ 581 w 1894"/>
              <a:gd name="T35" fmla="*/ 204 h 1193"/>
              <a:gd name="T36" fmla="*/ 614 w 1894"/>
              <a:gd name="T37" fmla="*/ 60 h 1193"/>
              <a:gd name="T38" fmla="*/ 647 w 1894"/>
              <a:gd name="T39" fmla="*/ 0 h 1193"/>
              <a:gd name="T40" fmla="*/ 681 w 1894"/>
              <a:gd name="T41" fmla="*/ 35 h 1193"/>
              <a:gd name="T42" fmla="*/ 714 w 1894"/>
              <a:gd name="T43" fmla="*/ 158 h 1193"/>
              <a:gd name="T44" fmla="*/ 747 w 1894"/>
              <a:gd name="T45" fmla="*/ 350 h 1193"/>
              <a:gd name="T46" fmla="*/ 780 w 1894"/>
              <a:gd name="T47" fmla="*/ 581 h 1193"/>
              <a:gd name="T48" fmla="*/ 813 w 1894"/>
              <a:gd name="T49" fmla="*/ 814 h 1193"/>
              <a:gd name="T50" fmla="*/ 846 w 1894"/>
              <a:gd name="T51" fmla="*/ 1013 h 1193"/>
              <a:gd name="T52" fmla="*/ 879 w 1894"/>
              <a:gd name="T53" fmla="*/ 1146 h 1193"/>
              <a:gd name="T54" fmla="*/ 913 w 1894"/>
              <a:gd name="T55" fmla="*/ 1192 h 1193"/>
              <a:gd name="T56" fmla="*/ 946 w 1894"/>
              <a:gd name="T57" fmla="*/ 1144 h 1193"/>
              <a:gd name="T58" fmla="*/ 979 w 1894"/>
              <a:gd name="T59" fmla="*/ 1009 h 1193"/>
              <a:gd name="T60" fmla="*/ 1013 w 1894"/>
              <a:gd name="T61" fmla="*/ 809 h 1193"/>
              <a:gd name="T62" fmla="*/ 1046 w 1894"/>
              <a:gd name="T63" fmla="*/ 575 h 1193"/>
              <a:gd name="T64" fmla="*/ 1079 w 1894"/>
              <a:gd name="T65" fmla="*/ 345 h 1193"/>
              <a:gd name="T66" fmla="*/ 1112 w 1894"/>
              <a:gd name="T67" fmla="*/ 154 h 1193"/>
              <a:gd name="T68" fmla="*/ 1145 w 1894"/>
              <a:gd name="T69" fmla="*/ 33 h 1193"/>
              <a:gd name="T70" fmla="*/ 1178 w 1894"/>
              <a:gd name="T71" fmla="*/ 0 h 1193"/>
              <a:gd name="T72" fmla="*/ 1212 w 1894"/>
              <a:gd name="T73" fmla="*/ 63 h 1193"/>
              <a:gd name="T74" fmla="*/ 1245 w 1894"/>
              <a:gd name="T75" fmla="*/ 209 h 1193"/>
              <a:gd name="T76" fmla="*/ 1278 w 1894"/>
              <a:gd name="T77" fmla="*/ 415 h 1193"/>
              <a:gd name="T78" fmla="*/ 1312 w 1894"/>
              <a:gd name="T79" fmla="*/ 651 h 1193"/>
              <a:gd name="T80" fmla="*/ 1345 w 1894"/>
              <a:gd name="T81" fmla="*/ 877 h 1193"/>
              <a:gd name="T82" fmla="*/ 1378 w 1894"/>
              <a:gd name="T83" fmla="*/ 1059 h 1193"/>
              <a:gd name="T84" fmla="*/ 1411 w 1894"/>
              <a:gd name="T85" fmla="*/ 1168 h 1193"/>
              <a:gd name="T86" fmla="*/ 1444 w 1894"/>
              <a:gd name="T87" fmla="*/ 1187 h 1193"/>
              <a:gd name="T88" fmla="*/ 1477 w 1894"/>
              <a:gd name="T89" fmla="*/ 1112 h 1193"/>
              <a:gd name="T90" fmla="*/ 1511 w 1894"/>
              <a:gd name="T91" fmla="*/ 955 h 1193"/>
              <a:gd name="T92" fmla="*/ 1544 w 1894"/>
              <a:gd name="T93" fmla="*/ 743 h 1193"/>
              <a:gd name="T94" fmla="*/ 1577 w 1894"/>
              <a:gd name="T95" fmla="*/ 506 h 1193"/>
              <a:gd name="T96" fmla="*/ 1610 w 1894"/>
              <a:gd name="T97" fmla="*/ 284 h 1193"/>
              <a:gd name="T98" fmla="*/ 1643 w 1894"/>
              <a:gd name="T99" fmla="*/ 110 h 1193"/>
              <a:gd name="T100" fmla="*/ 1676 w 1894"/>
              <a:gd name="T101" fmla="*/ 14 h 1193"/>
              <a:gd name="T102" fmla="*/ 1710 w 1894"/>
              <a:gd name="T103" fmla="*/ 9 h 1193"/>
              <a:gd name="T104" fmla="*/ 1743 w 1894"/>
              <a:gd name="T105" fmla="*/ 97 h 1193"/>
              <a:gd name="T106" fmla="*/ 1776 w 1894"/>
              <a:gd name="T107" fmla="*/ 263 h 1193"/>
              <a:gd name="T108" fmla="*/ 1810 w 1894"/>
              <a:gd name="T109" fmla="*/ 482 h 1193"/>
              <a:gd name="T110" fmla="*/ 1843 w 1894"/>
              <a:gd name="T111" fmla="*/ 719 h 1193"/>
              <a:gd name="T112" fmla="*/ 1876 w 1894"/>
              <a:gd name="T113" fmla="*/ 937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94" h="1193">
                <a:moveTo>
                  <a:pt x="0" y="596"/>
                </a:moveTo>
                <a:lnTo>
                  <a:pt x="16" y="477"/>
                </a:lnTo>
                <a:lnTo>
                  <a:pt x="33" y="363"/>
                </a:lnTo>
                <a:lnTo>
                  <a:pt x="49" y="259"/>
                </a:lnTo>
                <a:lnTo>
                  <a:pt x="66" y="168"/>
                </a:lnTo>
                <a:lnTo>
                  <a:pt x="83" y="94"/>
                </a:lnTo>
                <a:lnTo>
                  <a:pt x="99" y="40"/>
                </a:lnTo>
                <a:lnTo>
                  <a:pt x="116" y="9"/>
                </a:lnTo>
                <a:lnTo>
                  <a:pt x="133" y="0"/>
                </a:lnTo>
                <a:lnTo>
                  <a:pt x="149" y="16"/>
                </a:lnTo>
                <a:lnTo>
                  <a:pt x="166" y="54"/>
                </a:lnTo>
                <a:lnTo>
                  <a:pt x="183" y="114"/>
                </a:lnTo>
                <a:lnTo>
                  <a:pt x="199" y="193"/>
                </a:lnTo>
                <a:lnTo>
                  <a:pt x="216" y="289"/>
                </a:lnTo>
                <a:lnTo>
                  <a:pt x="232" y="396"/>
                </a:lnTo>
                <a:lnTo>
                  <a:pt x="249" y="511"/>
                </a:lnTo>
                <a:lnTo>
                  <a:pt x="265" y="630"/>
                </a:lnTo>
                <a:lnTo>
                  <a:pt x="282" y="748"/>
                </a:lnTo>
                <a:lnTo>
                  <a:pt x="298" y="859"/>
                </a:lnTo>
                <a:lnTo>
                  <a:pt x="315" y="960"/>
                </a:lnTo>
                <a:lnTo>
                  <a:pt x="332" y="1046"/>
                </a:lnTo>
                <a:lnTo>
                  <a:pt x="348" y="1115"/>
                </a:lnTo>
                <a:lnTo>
                  <a:pt x="365" y="1163"/>
                </a:lnTo>
                <a:lnTo>
                  <a:pt x="382" y="1188"/>
                </a:lnTo>
                <a:lnTo>
                  <a:pt x="398" y="1189"/>
                </a:lnTo>
                <a:lnTo>
                  <a:pt x="415" y="1167"/>
                </a:lnTo>
                <a:lnTo>
                  <a:pt x="432" y="1122"/>
                </a:lnTo>
                <a:lnTo>
                  <a:pt x="448" y="1055"/>
                </a:lnTo>
                <a:lnTo>
                  <a:pt x="465" y="972"/>
                </a:lnTo>
                <a:lnTo>
                  <a:pt x="481" y="873"/>
                </a:lnTo>
                <a:lnTo>
                  <a:pt x="498" y="763"/>
                </a:lnTo>
                <a:lnTo>
                  <a:pt x="515" y="645"/>
                </a:lnTo>
                <a:lnTo>
                  <a:pt x="531" y="526"/>
                </a:lnTo>
                <a:lnTo>
                  <a:pt x="548" y="410"/>
                </a:lnTo>
                <a:lnTo>
                  <a:pt x="564" y="301"/>
                </a:lnTo>
                <a:lnTo>
                  <a:pt x="581" y="204"/>
                </a:lnTo>
                <a:lnTo>
                  <a:pt x="597" y="123"/>
                </a:lnTo>
                <a:lnTo>
                  <a:pt x="614" y="60"/>
                </a:lnTo>
                <a:lnTo>
                  <a:pt x="631" y="18"/>
                </a:lnTo>
                <a:lnTo>
                  <a:pt x="647" y="0"/>
                </a:lnTo>
                <a:lnTo>
                  <a:pt x="664" y="6"/>
                </a:lnTo>
                <a:lnTo>
                  <a:pt x="681" y="35"/>
                </a:lnTo>
                <a:lnTo>
                  <a:pt x="697" y="86"/>
                </a:lnTo>
                <a:lnTo>
                  <a:pt x="714" y="158"/>
                </a:lnTo>
                <a:lnTo>
                  <a:pt x="731" y="247"/>
                </a:lnTo>
                <a:lnTo>
                  <a:pt x="747" y="350"/>
                </a:lnTo>
                <a:lnTo>
                  <a:pt x="764" y="463"/>
                </a:lnTo>
                <a:lnTo>
                  <a:pt x="780" y="581"/>
                </a:lnTo>
                <a:lnTo>
                  <a:pt x="797" y="700"/>
                </a:lnTo>
                <a:lnTo>
                  <a:pt x="813" y="814"/>
                </a:lnTo>
                <a:lnTo>
                  <a:pt x="830" y="919"/>
                </a:lnTo>
                <a:lnTo>
                  <a:pt x="846" y="1013"/>
                </a:lnTo>
                <a:lnTo>
                  <a:pt x="863" y="1089"/>
                </a:lnTo>
                <a:lnTo>
                  <a:pt x="879" y="1146"/>
                </a:lnTo>
                <a:lnTo>
                  <a:pt x="896" y="1180"/>
                </a:lnTo>
                <a:lnTo>
                  <a:pt x="913" y="1192"/>
                </a:lnTo>
                <a:lnTo>
                  <a:pt x="929" y="1179"/>
                </a:lnTo>
                <a:lnTo>
                  <a:pt x="946" y="1144"/>
                </a:lnTo>
                <a:lnTo>
                  <a:pt x="963" y="1086"/>
                </a:lnTo>
                <a:lnTo>
                  <a:pt x="979" y="1009"/>
                </a:lnTo>
                <a:lnTo>
                  <a:pt x="996" y="915"/>
                </a:lnTo>
                <a:lnTo>
                  <a:pt x="1013" y="809"/>
                </a:lnTo>
                <a:lnTo>
                  <a:pt x="1029" y="694"/>
                </a:lnTo>
                <a:lnTo>
                  <a:pt x="1046" y="575"/>
                </a:lnTo>
                <a:lnTo>
                  <a:pt x="1062" y="458"/>
                </a:lnTo>
                <a:lnTo>
                  <a:pt x="1079" y="345"/>
                </a:lnTo>
                <a:lnTo>
                  <a:pt x="1096" y="243"/>
                </a:lnTo>
                <a:lnTo>
                  <a:pt x="1112" y="154"/>
                </a:lnTo>
                <a:lnTo>
                  <a:pt x="1129" y="83"/>
                </a:lnTo>
                <a:lnTo>
                  <a:pt x="1145" y="33"/>
                </a:lnTo>
                <a:lnTo>
                  <a:pt x="1162" y="5"/>
                </a:lnTo>
                <a:lnTo>
                  <a:pt x="1178" y="0"/>
                </a:lnTo>
                <a:lnTo>
                  <a:pt x="1195" y="20"/>
                </a:lnTo>
                <a:lnTo>
                  <a:pt x="1212" y="63"/>
                </a:lnTo>
                <a:lnTo>
                  <a:pt x="1228" y="126"/>
                </a:lnTo>
                <a:lnTo>
                  <a:pt x="1245" y="209"/>
                </a:lnTo>
                <a:lnTo>
                  <a:pt x="1262" y="306"/>
                </a:lnTo>
                <a:lnTo>
                  <a:pt x="1278" y="415"/>
                </a:lnTo>
                <a:lnTo>
                  <a:pt x="1295" y="531"/>
                </a:lnTo>
                <a:lnTo>
                  <a:pt x="1312" y="651"/>
                </a:lnTo>
                <a:lnTo>
                  <a:pt x="1328" y="767"/>
                </a:lnTo>
                <a:lnTo>
                  <a:pt x="1345" y="877"/>
                </a:lnTo>
                <a:lnTo>
                  <a:pt x="1361" y="975"/>
                </a:lnTo>
                <a:lnTo>
                  <a:pt x="1378" y="1059"/>
                </a:lnTo>
                <a:lnTo>
                  <a:pt x="1394" y="1125"/>
                </a:lnTo>
                <a:lnTo>
                  <a:pt x="1411" y="1168"/>
                </a:lnTo>
                <a:lnTo>
                  <a:pt x="1427" y="1190"/>
                </a:lnTo>
                <a:lnTo>
                  <a:pt x="1444" y="1187"/>
                </a:lnTo>
                <a:lnTo>
                  <a:pt x="1461" y="1161"/>
                </a:lnTo>
                <a:lnTo>
                  <a:pt x="1477" y="1112"/>
                </a:lnTo>
                <a:lnTo>
                  <a:pt x="1494" y="1043"/>
                </a:lnTo>
                <a:lnTo>
                  <a:pt x="1511" y="955"/>
                </a:lnTo>
                <a:lnTo>
                  <a:pt x="1527" y="855"/>
                </a:lnTo>
                <a:lnTo>
                  <a:pt x="1544" y="743"/>
                </a:lnTo>
                <a:lnTo>
                  <a:pt x="1561" y="625"/>
                </a:lnTo>
                <a:lnTo>
                  <a:pt x="1577" y="506"/>
                </a:lnTo>
                <a:lnTo>
                  <a:pt x="1594" y="391"/>
                </a:lnTo>
                <a:lnTo>
                  <a:pt x="1610" y="284"/>
                </a:lnTo>
                <a:lnTo>
                  <a:pt x="1627" y="189"/>
                </a:lnTo>
                <a:lnTo>
                  <a:pt x="1643" y="110"/>
                </a:lnTo>
                <a:lnTo>
                  <a:pt x="1660" y="52"/>
                </a:lnTo>
                <a:lnTo>
                  <a:pt x="1676" y="14"/>
                </a:lnTo>
                <a:lnTo>
                  <a:pt x="1693" y="0"/>
                </a:lnTo>
                <a:lnTo>
                  <a:pt x="1710" y="9"/>
                </a:lnTo>
                <a:lnTo>
                  <a:pt x="1726" y="42"/>
                </a:lnTo>
                <a:lnTo>
                  <a:pt x="1743" y="97"/>
                </a:lnTo>
                <a:lnTo>
                  <a:pt x="1760" y="172"/>
                </a:lnTo>
                <a:lnTo>
                  <a:pt x="1776" y="263"/>
                </a:lnTo>
                <a:lnTo>
                  <a:pt x="1793" y="369"/>
                </a:lnTo>
                <a:lnTo>
                  <a:pt x="1810" y="482"/>
                </a:lnTo>
                <a:lnTo>
                  <a:pt x="1826" y="601"/>
                </a:lnTo>
                <a:lnTo>
                  <a:pt x="1843" y="719"/>
                </a:lnTo>
                <a:lnTo>
                  <a:pt x="1859" y="833"/>
                </a:lnTo>
                <a:lnTo>
                  <a:pt x="1876" y="937"/>
                </a:lnTo>
                <a:lnTo>
                  <a:pt x="1893" y="10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29" name="Line 17"/>
          <p:cNvSpPr>
            <a:spLocks noChangeAspect="1" noChangeShapeType="1"/>
          </p:cNvSpPr>
          <p:nvPr/>
        </p:nvSpPr>
        <p:spPr bwMode="auto">
          <a:xfrm>
            <a:off x="4314825" y="1133475"/>
            <a:ext cx="425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30" name="Rectangle 18"/>
          <p:cNvSpPr>
            <a:spLocks noChangeAspect="1" noChangeArrowheads="1"/>
          </p:cNvSpPr>
          <p:nvPr/>
        </p:nvSpPr>
        <p:spPr bwMode="auto">
          <a:xfrm>
            <a:off x="3232150" y="673100"/>
            <a:ext cx="503713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1905000" indent="-1905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095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76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67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05000" marR="0" lvl="0" indent="-190500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vitesse de phase = vitesse des crètes</a:t>
            </a:r>
          </a:p>
        </p:txBody>
      </p:sp>
      <p:sp>
        <p:nvSpPr>
          <p:cNvPr id="38932" name="Line 20"/>
          <p:cNvSpPr>
            <a:spLocks noChangeAspect="1" noChangeShapeType="1"/>
          </p:cNvSpPr>
          <p:nvPr/>
        </p:nvSpPr>
        <p:spPr bwMode="auto">
          <a:xfrm>
            <a:off x="1825625" y="1944688"/>
            <a:ext cx="1200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33" name="Line 21"/>
          <p:cNvSpPr>
            <a:spLocks noChangeAspect="1" noChangeShapeType="1"/>
          </p:cNvSpPr>
          <p:nvPr/>
        </p:nvSpPr>
        <p:spPr bwMode="auto">
          <a:xfrm flipV="1">
            <a:off x="2390775" y="1020764"/>
            <a:ext cx="0" cy="923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34" name="Rectangle 22"/>
          <p:cNvSpPr>
            <a:spLocks noChangeAspect="1" noChangeArrowheads="1"/>
          </p:cNvSpPr>
          <p:nvPr/>
        </p:nvSpPr>
        <p:spPr bwMode="auto">
          <a:xfrm>
            <a:off x="3021013" y="1747838"/>
            <a:ext cx="1460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35" name="Rectangle 23"/>
          <p:cNvSpPr>
            <a:spLocks noChangeAspect="1" noChangeArrowheads="1"/>
          </p:cNvSpPr>
          <p:nvPr/>
        </p:nvSpPr>
        <p:spPr bwMode="auto">
          <a:xfrm>
            <a:off x="3032126" y="1782763"/>
            <a:ext cx="32701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</a:p>
        </p:txBody>
      </p:sp>
      <p:sp>
        <p:nvSpPr>
          <p:cNvPr id="38936" name="Rectangle 24"/>
          <p:cNvSpPr>
            <a:spLocks noChangeAspect="1" noChangeArrowheads="1"/>
          </p:cNvSpPr>
          <p:nvPr/>
        </p:nvSpPr>
        <p:spPr bwMode="auto">
          <a:xfrm>
            <a:off x="2254250" y="1974850"/>
            <a:ext cx="41197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0</a:t>
            </a:r>
          </a:p>
        </p:txBody>
      </p:sp>
      <p:sp>
        <p:nvSpPr>
          <p:cNvPr id="39032" name="Rectangle 120"/>
          <p:cNvSpPr>
            <a:spLocks noChangeAspect="1" noChangeArrowheads="1"/>
          </p:cNvSpPr>
          <p:nvPr/>
        </p:nvSpPr>
        <p:spPr bwMode="auto">
          <a:xfrm>
            <a:off x="1577975" y="2338388"/>
            <a:ext cx="182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spectre en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longueur d’onde</a:t>
            </a:r>
          </a:p>
        </p:txBody>
      </p:sp>
      <p:sp>
        <p:nvSpPr>
          <p:cNvPr id="39034" name="Rectangle 122"/>
          <p:cNvSpPr>
            <a:spLocks noChangeAspect="1" noChangeArrowheads="1"/>
          </p:cNvSpPr>
          <p:nvPr/>
        </p:nvSpPr>
        <p:spPr bwMode="auto">
          <a:xfrm>
            <a:off x="7180263" y="1808163"/>
            <a:ext cx="25648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</a:p>
        </p:txBody>
      </p:sp>
      <p:graphicFrame>
        <p:nvGraphicFramePr>
          <p:cNvPr id="39037" name="Object 125"/>
          <p:cNvGraphicFramePr>
            <a:graphicFrameLocks noChangeAspect="1"/>
          </p:cNvGraphicFramePr>
          <p:nvPr/>
        </p:nvGraphicFramePr>
        <p:xfrm>
          <a:off x="8610600" y="1524000"/>
          <a:ext cx="96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Équation" r:id="rId4" imgW="482391" imgH="393529" progId="Equation.3">
                  <p:embed/>
                </p:oleObj>
              </mc:Choice>
              <mc:Fallback>
                <p:oleObj name="Équation" r:id="rId4" imgW="482391" imgH="393529" progId="Equation.3">
                  <p:embed/>
                  <p:pic>
                    <p:nvPicPr>
                      <p:cNvPr id="3903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524000"/>
                        <a:ext cx="965200" cy="787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28" name="Line 216"/>
          <p:cNvSpPr>
            <a:spLocks noChangeShapeType="1"/>
          </p:cNvSpPr>
          <p:nvPr/>
        </p:nvSpPr>
        <p:spPr bwMode="auto">
          <a:xfrm>
            <a:off x="3441700" y="1892300"/>
            <a:ext cx="5461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129" name="Text Box 217"/>
          <p:cNvSpPr txBox="1">
            <a:spLocks noChangeArrowheads="1"/>
          </p:cNvSpPr>
          <p:nvPr/>
        </p:nvSpPr>
        <p:spPr bwMode="auto">
          <a:xfrm>
            <a:off x="3463925" y="15478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</a:p>
        </p:txBody>
      </p:sp>
      <p:grpSp>
        <p:nvGrpSpPr>
          <p:cNvPr id="39135" name="Group 223"/>
          <p:cNvGrpSpPr>
            <a:grpSpLocks/>
          </p:cNvGrpSpPr>
          <p:nvPr/>
        </p:nvGrpSpPr>
        <p:grpSpPr bwMode="auto">
          <a:xfrm>
            <a:off x="1601789" y="3240089"/>
            <a:ext cx="8778875" cy="2624137"/>
            <a:chOff x="49" y="2249"/>
            <a:chExt cx="5530" cy="1653"/>
          </a:xfrm>
        </p:grpSpPr>
        <p:sp>
          <p:nvSpPr>
            <p:cNvPr id="38915" name="Freeform 3"/>
            <p:cNvSpPr>
              <a:spLocks noChangeAspect="1"/>
            </p:cNvSpPr>
            <p:nvPr/>
          </p:nvSpPr>
          <p:spPr bwMode="auto">
            <a:xfrm>
              <a:off x="1941" y="2568"/>
              <a:ext cx="976" cy="1055"/>
            </a:xfrm>
            <a:custGeom>
              <a:avLst/>
              <a:gdLst>
                <a:gd name="T0" fmla="*/ 16 w 1221"/>
                <a:gd name="T1" fmla="*/ 641 h 1320"/>
                <a:gd name="T2" fmla="*/ 35 w 1221"/>
                <a:gd name="T3" fmla="*/ 602 h 1320"/>
                <a:gd name="T4" fmla="*/ 54 w 1221"/>
                <a:gd name="T5" fmla="*/ 629 h 1320"/>
                <a:gd name="T6" fmla="*/ 74 w 1221"/>
                <a:gd name="T7" fmla="*/ 736 h 1320"/>
                <a:gd name="T8" fmla="*/ 93 w 1221"/>
                <a:gd name="T9" fmla="*/ 817 h 1320"/>
                <a:gd name="T10" fmla="*/ 112 w 1221"/>
                <a:gd name="T11" fmla="*/ 748 h 1320"/>
                <a:gd name="T12" fmla="*/ 132 w 1221"/>
                <a:gd name="T13" fmla="*/ 551 h 1320"/>
                <a:gd name="T14" fmla="*/ 151 w 1221"/>
                <a:gd name="T15" fmla="*/ 409 h 1320"/>
                <a:gd name="T16" fmla="*/ 170 w 1221"/>
                <a:gd name="T17" fmla="*/ 495 h 1320"/>
                <a:gd name="T18" fmla="*/ 190 w 1221"/>
                <a:gd name="T19" fmla="*/ 774 h 1320"/>
                <a:gd name="T20" fmla="*/ 209 w 1221"/>
                <a:gd name="T21" fmla="*/ 993 h 1320"/>
                <a:gd name="T22" fmla="*/ 229 w 1221"/>
                <a:gd name="T23" fmla="*/ 915 h 1320"/>
                <a:gd name="T24" fmla="*/ 248 w 1221"/>
                <a:gd name="T25" fmla="*/ 568 h 1320"/>
                <a:gd name="T26" fmla="*/ 267 w 1221"/>
                <a:gd name="T27" fmla="*/ 262 h 1320"/>
                <a:gd name="T28" fmla="*/ 287 w 1221"/>
                <a:gd name="T29" fmla="*/ 308 h 1320"/>
                <a:gd name="T30" fmla="*/ 306 w 1221"/>
                <a:gd name="T31" fmla="*/ 703 h 1320"/>
                <a:gd name="T32" fmla="*/ 325 w 1221"/>
                <a:gd name="T33" fmla="*/ 1097 h 1320"/>
                <a:gd name="T34" fmla="*/ 345 w 1221"/>
                <a:gd name="T35" fmla="*/ 1106 h 1320"/>
                <a:gd name="T36" fmla="*/ 364 w 1221"/>
                <a:gd name="T37" fmla="*/ 687 h 1320"/>
                <a:gd name="T38" fmla="*/ 383 w 1221"/>
                <a:gd name="T39" fmla="*/ 210 h 1320"/>
                <a:gd name="T40" fmla="*/ 403 w 1221"/>
                <a:gd name="T41" fmla="*/ 130 h 1320"/>
                <a:gd name="T42" fmla="*/ 422 w 1221"/>
                <a:gd name="T43" fmla="*/ 549 h 1320"/>
                <a:gd name="T44" fmla="*/ 442 w 1221"/>
                <a:gd name="T45" fmla="*/ 1095 h 1320"/>
                <a:gd name="T46" fmla="*/ 461 w 1221"/>
                <a:gd name="T47" fmla="*/ 1257 h 1320"/>
                <a:gd name="T48" fmla="*/ 480 w 1221"/>
                <a:gd name="T49" fmla="*/ 864 h 1320"/>
                <a:gd name="T50" fmla="*/ 500 w 1221"/>
                <a:gd name="T51" fmla="*/ 267 h 1320"/>
                <a:gd name="T52" fmla="*/ 519 w 1221"/>
                <a:gd name="T53" fmla="*/ 19 h 1320"/>
                <a:gd name="T54" fmla="*/ 539 w 1221"/>
                <a:gd name="T55" fmla="*/ 363 h 1320"/>
                <a:gd name="T56" fmla="*/ 558 w 1221"/>
                <a:gd name="T57" fmla="*/ 989 h 1320"/>
                <a:gd name="T58" fmla="*/ 577 w 1221"/>
                <a:gd name="T59" fmla="*/ 1319 h 1320"/>
                <a:gd name="T60" fmla="*/ 596 w 1221"/>
                <a:gd name="T61" fmla="*/ 1042 h 1320"/>
                <a:gd name="T62" fmla="*/ 616 w 1221"/>
                <a:gd name="T63" fmla="*/ 412 h 1320"/>
                <a:gd name="T64" fmla="*/ 635 w 1221"/>
                <a:gd name="T65" fmla="*/ 11 h 1320"/>
                <a:gd name="T66" fmla="*/ 654 w 1221"/>
                <a:gd name="T67" fmla="*/ 209 h 1320"/>
                <a:gd name="T68" fmla="*/ 674 w 1221"/>
                <a:gd name="T69" fmla="*/ 817 h 1320"/>
                <a:gd name="T70" fmla="*/ 693 w 1221"/>
                <a:gd name="T71" fmla="*/ 1271 h 1320"/>
                <a:gd name="T72" fmla="*/ 713 w 1221"/>
                <a:gd name="T73" fmla="*/ 1159 h 1320"/>
                <a:gd name="T74" fmla="*/ 732 w 1221"/>
                <a:gd name="T75" fmla="*/ 597 h 1320"/>
                <a:gd name="T76" fmla="*/ 752 w 1221"/>
                <a:gd name="T77" fmla="*/ 110 h 1320"/>
                <a:gd name="T78" fmla="*/ 771 w 1221"/>
                <a:gd name="T79" fmla="*/ 138 h 1320"/>
                <a:gd name="T80" fmla="*/ 790 w 1221"/>
                <a:gd name="T81" fmla="*/ 636 h 1320"/>
                <a:gd name="T82" fmla="*/ 810 w 1221"/>
                <a:gd name="T83" fmla="*/ 1130 h 1320"/>
                <a:gd name="T84" fmla="*/ 829 w 1221"/>
                <a:gd name="T85" fmla="*/ 1176 h 1320"/>
                <a:gd name="T86" fmla="*/ 848 w 1221"/>
                <a:gd name="T87" fmla="*/ 758 h 1320"/>
                <a:gd name="T88" fmla="*/ 868 w 1221"/>
                <a:gd name="T89" fmla="*/ 281 h 1320"/>
                <a:gd name="T90" fmla="*/ 887 w 1221"/>
                <a:gd name="T91" fmla="*/ 177 h 1320"/>
                <a:gd name="T92" fmla="*/ 906 w 1221"/>
                <a:gd name="T93" fmla="*/ 508 h 1320"/>
                <a:gd name="T94" fmla="*/ 926 w 1221"/>
                <a:gd name="T95" fmla="*/ 943 h 1320"/>
                <a:gd name="T96" fmla="*/ 945 w 1221"/>
                <a:gd name="T97" fmla="*/ 1085 h 1320"/>
                <a:gd name="T98" fmla="*/ 965 w 1221"/>
                <a:gd name="T99" fmla="*/ 840 h 1320"/>
                <a:gd name="T100" fmla="*/ 984 w 1221"/>
                <a:gd name="T101" fmla="*/ 469 h 1320"/>
                <a:gd name="T102" fmla="*/ 1003 w 1221"/>
                <a:gd name="T103" fmla="*/ 314 h 1320"/>
                <a:gd name="T104" fmla="*/ 1023 w 1221"/>
                <a:gd name="T105" fmla="*/ 478 h 1320"/>
                <a:gd name="T106" fmla="*/ 1042 w 1221"/>
                <a:gd name="T107" fmla="*/ 770 h 1320"/>
                <a:gd name="T108" fmla="*/ 1061 w 1221"/>
                <a:gd name="T109" fmla="*/ 914 h 1320"/>
                <a:gd name="T110" fmla="*/ 1081 w 1221"/>
                <a:gd name="T111" fmla="*/ 815 h 1320"/>
                <a:gd name="T112" fmla="*/ 1100 w 1221"/>
                <a:gd name="T113" fmla="*/ 611 h 1320"/>
                <a:gd name="T114" fmla="*/ 1119 w 1221"/>
                <a:gd name="T115" fmla="*/ 504 h 1320"/>
                <a:gd name="T116" fmla="*/ 1139 w 1221"/>
                <a:gd name="T117" fmla="*/ 557 h 1320"/>
                <a:gd name="T118" fmla="*/ 1158 w 1221"/>
                <a:gd name="T119" fmla="*/ 671 h 1320"/>
                <a:gd name="T120" fmla="*/ 1177 w 1221"/>
                <a:gd name="T121" fmla="*/ 720 h 1320"/>
                <a:gd name="T122" fmla="*/ 1197 w 1221"/>
                <a:gd name="T123" fmla="*/ 689 h 1320"/>
                <a:gd name="T124" fmla="*/ 1216 w 1221"/>
                <a:gd name="T125" fmla="*/ 66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1320">
                  <a:moveTo>
                    <a:pt x="0" y="660"/>
                  </a:moveTo>
                  <a:lnTo>
                    <a:pt x="4" y="659"/>
                  </a:lnTo>
                  <a:lnTo>
                    <a:pt x="8" y="655"/>
                  </a:lnTo>
                  <a:lnTo>
                    <a:pt x="12" y="649"/>
                  </a:lnTo>
                  <a:lnTo>
                    <a:pt x="16" y="641"/>
                  </a:lnTo>
                  <a:lnTo>
                    <a:pt x="19" y="632"/>
                  </a:lnTo>
                  <a:lnTo>
                    <a:pt x="23" y="623"/>
                  </a:lnTo>
                  <a:lnTo>
                    <a:pt x="27" y="614"/>
                  </a:lnTo>
                  <a:lnTo>
                    <a:pt x="31" y="607"/>
                  </a:lnTo>
                  <a:lnTo>
                    <a:pt x="35" y="602"/>
                  </a:lnTo>
                  <a:lnTo>
                    <a:pt x="39" y="600"/>
                  </a:lnTo>
                  <a:lnTo>
                    <a:pt x="42" y="601"/>
                  </a:lnTo>
                  <a:lnTo>
                    <a:pt x="47" y="607"/>
                  </a:lnTo>
                  <a:lnTo>
                    <a:pt x="51" y="616"/>
                  </a:lnTo>
                  <a:lnTo>
                    <a:pt x="54" y="629"/>
                  </a:lnTo>
                  <a:lnTo>
                    <a:pt x="58" y="646"/>
                  </a:lnTo>
                  <a:lnTo>
                    <a:pt x="62" y="666"/>
                  </a:lnTo>
                  <a:lnTo>
                    <a:pt x="66" y="688"/>
                  </a:lnTo>
                  <a:lnTo>
                    <a:pt x="70" y="712"/>
                  </a:lnTo>
                  <a:lnTo>
                    <a:pt x="74" y="736"/>
                  </a:lnTo>
                  <a:lnTo>
                    <a:pt x="77" y="759"/>
                  </a:lnTo>
                  <a:lnTo>
                    <a:pt x="81" y="780"/>
                  </a:lnTo>
                  <a:lnTo>
                    <a:pt x="85" y="797"/>
                  </a:lnTo>
                  <a:lnTo>
                    <a:pt x="89" y="810"/>
                  </a:lnTo>
                  <a:lnTo>
                    <a:pt x="93" y="817"/>
                  </a:lnTo>
                  <a:lnTo>
                    <a:pt x="97" y="817"/>
                  </a:lnTo>
                  <a:lnTo>
                    <a:pt x="101" y="810"/>
                  </a:lnTo>
                  <a:lnTo>
                    <a:pt x="105" y="796"/>
                  </a:lnTo>
                  <a:lnTo>
                    <a:pt x="108" y="776"/>
                  </a:lnTo>
                  <a:lnTo>
                    <a:pt x="112" y="748"/>
                  </a:lnTo>
                  <a:lnTo>
                    <a:pt x="116" y="715"/>
                  </a:lnTo>
                  <a:lnTo>
                    <a:pt x="120" y="677"/>
                  </a:lnTo>
                  <a:lnTo>
                    <a:pt x="124" y="636"/>
                  </a:lnTo>
                  <a:lnTo>
                    <a:pt x="128" y="593"/>
                  </a:lnTo>
                  <a:lnTo>
                    <a:pt x="132" y="551"/>
                  </a:lnTo>
                  <a:lnTo>
                    <a:pt x="136" y="511"/>
                  </a:lnTo>
                  <a:lnTo>
                    <a:pt x="140" y="475"/>
                  </a:lnTo>
                  <a:lnTo>
                    <a:pt x="143" y="445"/>
                  </a:lnTo>
                  <a:lnTo>
                    <a:pt x="147" y="422"/>
                  </a:lnTo>
                  <a:lnTo>
                    <a:pt x="151" y="409"/>
                  </a:lnTo>
                  <a:lnTo>
                    <a:pt x="155" y="405"/>
                  </a:lnTo>
                  <a:lnTo>
                    <a:pt x="159" y="412"/>
                  </a:lnTo>
                  <a:lnTo>
                    <a:pt x="163" y="429"/>
                  </a:lnTo>
                  <a:lnTo>
                    <a:pt x="166" y="457"/>
                  </a:lnTo>
                  <a:lnTo>
                    <a:pt x="170" y="495"/>
                  </a:lnTo>
                  <a:lnTo>
                    <a:pt x="174" y="541"/>
                  </a:lnTo>
                  <a:lnTo>
                    <a:pt x="178" y="595"/>
                  </a:lnTo>
                  <a:lnTo>
                    <a:pt x="182" y="653"/>
                  </a:lnTo>
                  <a:lnTo>
                    <a:pt x="186" y="713"/>
                  </a:lnTo>
                  <a:lnTo>
                    <a:pt x="190" y="774"/>
                  </a:lnTo>
                  <a:lnTo>
                    <a:pt x="194" y="833"/>
                  </a:lnTo>
                  <a:lnTo>
                    <a:pt x="198" y="886"/>
                  </a:lnTo>
                  <a:lnTo>
                    <a:pt x="201" y="932"/>
                  </a:lnTo>
                  <a:lnTo>
                    <a:pt x="205" y="969"/>
                  </a:lnTo>
                  <a:lnTo>
                    <a:pt x="209" y="993"/>
                  </a:lnTo>
                  <a:lnTo>
                    <a:pt x="213" y="1006"/>
                  </a:lnTo>
                  <a:lnTo>
                    <a:pt x="217" y="1004"/>
                  </a:lnTo>
                  <a:lnTo>
                    <a:pt x="221" y="988"/>
                  </a:lnTo>
                  <a:lnTo>
                    <a:pt x="225" y="958"/>
                  </a:lnTo>
                  <a:lnTo>
                    <a:pt x="229" y="915"/>
                  </a:lnTo>
                  <a:lnTo>
                    <a:pt x="233" y="860"/>
                  </a:lnTo>
                  <a:lnTo>
                    <a:pt x="236" y="796"/>
                  </a:lnTo>
                  <a:lnTo>
                    <a:pt x="240" y="723"/>
                  </a:lnTo>
                  <a:lnTo>
                    <a:pt x="244" y="647"/>
                  </a:lnTo>
                  <a:lnTo>
                    <a:pt x="248" y="568"/>
                  </a:lnTo>
                  <a:lnTo>
                    <a:pt x="252" y="492"/>
                  </a:lnTo>
                  <a:lnTo>
                    <a:pt x="256" y="420"/>
                  </a:lnTo>
                  <a:lnTo>
                    <a:pt x="259" y="356"/>
                  </a:lnTo>
                  <a:lnTo>
                    <a:pt x="264" y="303"/>
                  </a:lnTo>
                  <a:lnTo>
                    <a:pt x="267" y="262"/>
                  </a:lnTo>
                  <a:lnTo>
                    <a:pt x="271" y="238"/>
                  </a:lnTo>
                  <a:lnTo>
                    <a:pt x="275" y="229"/>
                  </a:lnTo>
                  <a:lnTo>
                    <a:pt x="279" y="239"/>
                  </a:lnTo>
                  <a:lnTo>
                    <a:pt x="283" y="265"/>
                  </a:lnTo>
                  <a:lnTo>
                    <a:pt x="287" y="308"/>
                  </a:lnTo>
                  <a:lnTo>
                    <a:pt x="290" y="367"/>
                  </a:lnTo>
                  <a:lnTo>
                    <a:pt x="294" y="438"/>
                  </a:lnTo>
                  <a:lnTo>
                    <a:pt x="298" y="520"/>
                  </a:lnTo>
                  <a:lnTo>
                    <a:pt x="302" y="610"/>
                  </a:lnTo>
                  <a:lnTo>
                    <a:pt x="306" y="703"/>
                  </a:lnTo>
                  <a:lnTo>
                    <a:pt x="310" y="797"/>
                  </a:lnTo>
                  <a:lnTo>
                    <a:pt x="314" y="886"/>
                  </a:lnTo>
                  <a:lnTo>
                    <a:pt x="318" y="969"/>
                  </a:lnTo>
                  <a:lnTo>
                    <a:pt x="322" y="1040"/>
                  </a:lnTo>
                  <a:lnTo>
                    <a:pt x="325" y="1097"/>
                  </a:lnTo>
                  <a:lnTo>
                    <a:pt x="329" y="1138"/>
                  </a:lnTo>
                  <a:lnTo>
                    <a:pt x="333" y="1160"/>
                  </a:lnTo>
                  <a:lnTo>
                    <a:pt x="337" y="1162"/>
                  </a:lnTo>
                  <a:lnTo>
                    <a:pt x="341" y="1144"/>
                  </a:lnTo>
                  <a:lnTo>
                    <a:pt x="345" y="1106"/>
                  </a:lnTo>
                  <a:lnTo>
                    <a:pt x="348" y="1049"/>
                  </a:lnTo>
                  <a:lnTo>
                    <a:pt x="353" y="976"/>
                  </a:lnTo>
                  <a:lnTo>
                    <a:pt x="357" y="889"/>
                  </a:lnTo>
                  <a:lnTo>
                    <a:pt x="360" y="791"/>
                  </a:lnTo>
                  <a:lnTo>
                    <a:pt x="364" y="687"/>
                  </a:lnTo>
                  <a:lnTo>
                    <a:pt x="368" y="579"/>
                  </a:lnTo>
                  <a:lnTo>
                    <a:pt x="372" y="474"/>
                  </a:lnTo>
                  <a:lnTo>
                    <a:pt x="376" y="374"/>
                  </a:lnTo>
                  <a:lnTo>
                    <a:pt x="380" y="285"/>
                  </a:lnTo>
                  <a:lnTo>
                    <a:pt x="383" y="210"/>
                  </a:lnTo>
                  <a:lnTo>
                    <a:pt x="387" y="152"/>
                  </a:lnTo>
                  <a:lnTo>
                    <a:pt x="391" y="113"/>
                  </a:lnTo>
                  <a:lnTo>
                    <a:pt x="395" y="96"/>
                  </a:lnTo>
                  <a:lnTo>
                    <a:pt x="399" y="102"/>
                  </a:lnTo>
                  <a:lnTo>
                    <a:pt x="403" y="130"/>
                  </a:lnTo>
                  <a:lnTo>
                    <a:pt x="407" y="180"/>
                  </a:lnTo>
                  <a:lnTo>
                    <a:pt x="411" y="249"/>
                  </a:lnTo>
                  <a:lnTo>
                    <a:pt x="414" y="337"/>
                  </a:lnTo>
                  <a:lnTo>
                    <a:pt x="418" y="438"/>
                  </a:lnTo>
                  <a:lnTo>
                    <a:pt x="422" y="549"/>
                  </a:lnTo>
                  <a:lnTo>
                    <a:pt x="426" y="665"/>
                  </a:lnTo>
                  <a:lnTo>
                    <a:pt x="430" y="783"/>
                  </a:lnTo>
                  <a:lnTo>
                    <a:pt x="434" y="897"/>
                  </a:lnTo>
                  <a:lnTo>
                    <a:pt x="437" y="1002"/>
                  </a:lnTo>
                  <a:lnTo>
                    <a:pt x="442" y="1095"/>
                  </a:lnTo>
                  <a:lnTo>
                    <a:pt x="446" y="1171"/>
                  </a:lnTo>
                  <a:lnTo>
                    <a:pt x="449" y="1227"/>
                  </a:lnTo>
                  <a:lnTo>
                    <a:pt x="453" y="1261"/>
                  </a:lnTo>
                  <a:lnTo>
                    <a:pt x="457" y="1271"/>
                  </a:lnTo>
                  <a:lnTo>
                    <a:pt x="461" y="1257"/>
                  </a:lnTo>
                  <a:lnTo>
                    <a:pt x="465" y="1218"/>
                  </a:lnTo>
                  <a:lnTo>
                    <a:pt x="469" y="1157"/>
                  </a:lnTo>
                  <a:lnTo>
                    <a:pt x="472" y="1076"/>
                  </a:lnTo>
                  <a:lnTo>
                    <a:pt x="476" y="977"/>
                  </a:lnTo>
                  <a:lnTo>
                    <a:pt x="480" y="864"/>
                  </a:lnTo>
                  <a:lnTo>
                    <a:pt x="484" y="743"/>
                  </a:lnTo>
                  <a:lnTo>
                    <a:pt x="488" y="618"/>
                  </a:lnTo>
                  <a:lnTo>
                    <a:pt x="492" y="493"/>
                  </a:lnTo>
                  <a:lnTo>
                    <a:pt x="496" y="374"/>
                  </a:lnTo>
                  <a:lnTo>
                    <a:pt x="500" y="267"/>
                  </a:lnTo>
                  <a:lnTo>
                    <a:pt x="504" y="174"/>
                  </a:lnTo>
                  <a:lnTo>
                    <a:pt x="507" y="100"/>
                  </a:lnTo>
                  <a:lnTo>
                    <a:pt x="511" y="48"/>
                  </a:lnTo>
                  <a:lnTo>
                    <a:pt x="515" y="21"/>
                  </a:lnTo>
                  <a:lnTo>
                    <a:pt x="519" y="19"/>
                  </a:lnTo>
                  <a:lnTo>
                    <a:pt x="523" y="43"/>
                  </a:lnTo>
                  <a:lnTo>
                    <a:pt x="527" y="91"/>
                  </a:lnTo>
                  <a:lnTo>
                    <a:pt x="531" y="163"/>
                  </a:lnTo>
                  <a:lnTo>
                    <a:pt x="535" y="254"/>
                  </a:lnTo>
                  <a:lnTo>
                    <a:pt x="539" y="363"/>
                  </a:lnTo>
                  <a:lnTo>
                    <a:pt x="542" y="484"/>
                  </a:lnTo>
                  <a:lnTo>
                    <a:pt x="546" y="611"/>
                  </a:lnTo>
                  <a:lnTo>
                    <a:pt x="550" y="742"/>
                  </a:lnTo>
                  <a:lnTo>
                    <a:pt x="554" y="869"/>
                  </a:lnTo>
                  <a:lnTo>
                    <a:pt x="558" y="989"/>
                  </a:lnTo>
                  <a:lnTo>
                    <a:pt x="562" y="1096"/>
                  </a:lnTo>
                  <a:lnTo>
                    <a:pt x="565" y="1185"/>
                  </a:lnTo>
                  <a:lnTo>
                    <a:pt x="569" y="1254"/>
                  </a:lnTo>
                  <a:lnTo>
                    <a:pt x="573" y="1299"/>
                  </a:lnTo>
                  <a:lnTo>
                    <a:pt x="577" y="1319"/>
                  </a:lnTo>
                  <a:lnTo>
                    <a:pt x="581" y="1312"/>
                  </a:lnTo>
                  <a:lnTo>
                    <a:pt x="585" y="1279"/>
                  </a:lnTo>
                  <a:lnTo>
                    <a:pt x="589" y="1222"/>
                  </a:lnTo>
                  <a:lnTo>
                    <a:pt x="593" y="1141"/>
                  </a:lnTo>
                  <a:lnTo>
                    <a:pt x="596" y="1042"/>
                  </a:lnTo>
                  <a:lnTo>
                    <a:pt x="600" y="927"/>
                  </a:lnTo>
                  <a:lnTo>
                    <a:pt x="604" y="802"/>
                  </a:lnTo>
                  <a:lnTo>
                    <a:pt x="608" y="671"/>
                  </a:lnTo>
                  <a:lnTo>
                    <a:pt x="612" y="539"/>
                  </a:lnTo>
                  <a:lnTo>
                    <a:pt x="616" y="412"/>
                  </a:lnTo>
                  <a:lnTo>
                    <a:pt x="620" y="295"/>
                  </a:lnTo>
                  <a:lnTo>
                    <a:pt x="624" y="193"/>
                  </a:lnTo>
                  <a:lnTo>
                    <a:pt x="628" y="110"/>
                  </a:lnTo>
                  <a:lnTo>
                    <a:pt x="631" y="48"/>
                  </a:lnTo>
                  <a:lnTo>
                    <a:pt x="635" y="11"/>
                  </a:lnTo>
                  <a:lnTo>
                    <a:pt x="639" y="0"/>
                  </a:lnTo>
                  <a:lnTo>
                    <a:pt x="643" y="16"/>
                  </a:lnTo>
                  <a:lnTo>
                    <a:pt x="647" y="57"/>
                  </a:lnTo>
                  <a:lnTo>
                    <a:pt x="651" y="122"/>
                  </a:lnTo>
                  <a:lnTo>
                    <a:pt x="654" y="209"/>
                  </a:lnTo>
                  <a:lnTo>
                    <a:pt x="659" y="313"/>
                  </a:lnTo>
                  <a:lnTo>
                    <a:pt x="663" y="431"/>
                  </a:lnTo>
                  <a:lnTo>
                    <a:pt x="666" y="557"/>
                  </a:lnTo>
                  <a:lnTo>
                    <a:pt x="670" y="687"/>
                  </a:lnTo>
                  <a:lnTo>
                    <a:pt x="674" y="817"/>
                  </a:lnTo>
                  <a:lnTo>
                    <a:pt x="678" y="939"/>
                  </a:lnTo>
                  <a:lnTo>
                    <a:pt x="682" y="1049"/>
                  </a:lnTo>
                  <a:lnTo>
                    <a:pt x="686" y="1144"/>
                  </a:lnTo>
                  <a:lnTo>
                    <a:pt x="689" y="1219"/>
                  </a:lnTo>
                  <a:lnTo>
                    <a:pt x="693" y="1271"/>
                  </a:lnTo>
                  <a:lnTo>
                    <a:pt x="697" y="1299"/>
                  </a:lnTo>
                  <a:lnTo>
                    <a:pt x="701" y="1301"/>
                  </a:lnTo>
                  <a:lnTo>
                    <a:pt x="705" y="1278"/>
                  </a:lnTo>
                  <a:lnTo>
                    <a:pt x="709" y="1229"/>
                  </a:lnTo>
                  <a:lnTo>
                    <a:pt x="713" y="1159"/>
                  </a:lnTo>
                  <a:lnTo>
                    <a:pt x="717" y="1069"/>
                  </a:lnTo>
                  <a:lnTo>
                    <a:pt x="721" y="964"/>
                  </a:lnTo>
                  <a:lnTo>
                    <a:pt x="724" y="846"/>
                  </a:lnTo>
                  <a:lnTo>
                    <a:pt x="728" y="722"/>
                  </a:lnTo>
                  <a:lnTo>
                    <a:pt x="732" y="597"/>
                  </a:lnTo>
                  <a:lnTo>
                    <a:pt x="736" y="474"/>
                  </a:lnTo>
                  <a:lnTo>
                    <a:pt x="740" y="360"/>
                  </a:lnTo>
                  <a:lnTo>
                    <a:pt x="743" y="259"/>
                  </a:lnTo>
                  <a:lnTo>
                    <a:pt x="748" y="174"/>
                  </a:lnTo>
                  <a:lnTo>
                    <a:pt x="752" y="110"/>
                  </a:lnTo>
                  <a:lnTo>
                    <a:pt x="755" y="67"/>
                  </a:lnTo>
                  <a:lnTo>
                    <a:pt x="759" y="49"/>
                  </a:lnTo>
                  <a:lnTo>
                    <a:pt x="763" y="55"/>
                  </a:lnTo>
                  <a:lnTo>
                    <a:pt x="767" y="86"/>
                  </a:lnTo>
                  <a:lnTo>
                    <a:pt x="771" y="138"/>
                  </a:lnTo>
                  <a:lnTo>
                    <a:pt x="775" y="212"/>
                  </a:lnTo>
                  <a:lnTo>
                    <a:pt x="778" y="302"/>
                  </a:lnTo>
                  <a:lnTo>
                    <a:pt x="782" y="405"/>
                  </a:lnTo>
                  <a:lnTo>
                    <a:pt x="786" y="518"/>
                  </a:lnTo>
                  <a:lnTo>
                    <a:pt x="790" y="636"/>
                  </a:lnTo>
                  <a:lnTo>
                    <a:pt x="794" y="753"/>
                  </a:lnTo>
                  <a:lnTo>
                    <a:pt x="798" y="865"/>
                  </a:lnTo>
                  <a:lnTo>
                    <a:pt x="802" y="968"/>
                  </a:lnTo>
                  <a:lnTo>
                    <a:pt x="806" y="1058"/>
                  </a:lnTo>
                  <a:lnTo>
                    <a:pt x="810" y="1130"/>
                  </a:lnTo>
                  <a:lnTo>
                    <a:pt x="813" y="1184"/>
                  </a:lnTo>
                  <a:lnTo>
                    <a:pt x="817" y="1215"/>
                  </a:lnTo>
                  <a:lnTo>
                    <a:pt x="821" y="1224"/>
                  </a:lnTo>
                  <a:lnTo>
                    <a:pt x="825" y="1211"/>
                  </a:lnTo>
                  <a:lnTo>
                    <a:pt x="829" y="1176"/>
                  </a:lnTo>
                  <a:lnTo>
                    <a:pt x="833" y="1121"/>
                  </a:lnTo>
                  <a:lnTo>
                    <a:pt x="837" y="1048"/>
                  </a:lnTo>
                  <a:lnTo>
                    <a:pt x="841" y="960"/>
                  </a:lnTo>
                  <a:lnTo>
                    <a:pt x="845" y="862"/>
                  </a:lnTo>
                  <a:lnTo>
                    <a:pt x="848" y="758"/>
                  </a:lnTo>
                  <a:lnTo>
                    <a:pt x="852" y="651"/>
                  </a:lnTo>
                  <a:lnTo>
                    <a:pt x="856" y="545"/>
                  </a:lnTo>
                  <a:lnTo>
                    <a:pt x="860" y="446"/>
                  </a:lnTo>
                  <a:lnTo>
                    <a:pt x="864" y="357"/>
                  </a:lnTo>
                  <a:lnTo>
                    <a:pt x="868" y="281"/>
                  </a:lnTo>
                  <a:lnTo>
                    <a:pt x="871" y="222"/>
                  </a:lnTo>
                  <a:lnTo>
                    <a:pt x="875" y="181"/>
                  </a:lnTo>
                  <a:lnTo>
                    <a:pt x="880" y="159"/>
                  </a:lnTo>
                  <a:lnTo>
                    <a:pt x="883" y="158"/>
                  </a:lnTo>
                  <a:lnTo>
                    <a:pt x="887" y="177"/>
                  </a:lnTo>
                  <a:lnTo>
                    <a:pt x="891" y="215"/>
                  </a:lnTo>
                  <a:lnTo>
                    <a:pt x="895" y="270"/>
                  </a:lnTo>
                  <a:lnTo>
                    <a:pt x="899" y="339"/>
                  </a:lnTo>
                  <a:lnTo>
                    <a:pt x="902" y="420"/>
                  </a:lnTo>
                  <a:lnTo>
                    <a:pt x="906" y="508"/>
                  </a:lnTo>
                  <a:lnTo>
                    <a:pt x="910" y="602"/>
                  </a:lnTo>
                  <a:lnTo>
                    <a:pt x="914" y="696"/>
                  </a:lnTo>
                  <a:lnTo>
                    <a:pt x="918" y="786"/>
                  </a:lnTo>
                  <a:lnTo>
                    <a:pt x="922" y="869"/>
                  </a:lnTo>
                  <a:lnTo>
                    <a:pt x="926" y="943"/>
                  </a:lnTo>
                  <a:lnTo>
                    <a:pt x="930" y="1003"/>
                  </a:lnTo>
                  <a:lnTo>
                    <a:pt x="934" y="1049"/>
                  </a:lnTo>
                  <a:lnTo>
                    <a:pt x="937" y="1078"/>
                  </a:lnTo>
                  <a:lnTo>
                    <a:pt x="941" y="1090"/>
                  </a:lnTo>
                  <a:lnTo>
                    <a:pt x="945" y="1085"/>
                  </a:lnTo>
                  <a:lnTo>
                    <a:pt x="949" y="1062"/>
                  </a:lnTo>
                  <a:lnTo>
                    <a:pt x="953" y="1025"/>
                  </a:lnTo>
                  <a:lnTo>
                    <a:pt x="957" y="973"/>
                  </a:lnTo>
                  <a:lnTo>
                    <a:pt x="960" y="911"/>
                  </a:lnTo>
                  <a:lnTo>
                    <a:pt x="965" y="840"/>
                  </a:lnTo>
                  <a:lnTo>
                    <a:pt x="969" y="764"/>
                  </a:lnTo>
                  <a:lnTo>
                    <a:pt x="972" y="686"/>
                  </a:lnTo>
                  <a:lnTo>
                    <a:pt x="976" y="608"/>
                  </a:lnTo>
                  <a:lnTo>
                    <a:pt x="980" y="535"/>
                  </a:lnTo>
                  <a:lnTo>
                    <a:pt x="984" y="469"/>
                  </a:lnTo>
                  <a:lnTo>
                    <a:pt x="988" y="413"/>
                  </a:lnTo>
                  <a:lnTo>
                    <a:pt x="992" y="368"/>
                  </a:lnTo>
                  <a:lnTo>
                    <a:pt x="995" y="336"/>
                  </a:lnTo>
                  <a:lnTo>
                    <a:pt x="999" y="317"/>
                  </a:lnTo>
                  <a:lnTo>
                    <a:pt x="1003" y="314"/>
                  </a:lnTo>
                  <a:lnTo>
                    <a:pt x="1007" y="324"/>
                  </a:lnTo>
                  <a:lnTo>
                    <a:pt x="1011" y="347"/>
                  </a:lnTo>
                  <a:lnTo>
                    <a:pt x="1015" y="381"/>
                  </a:lnTo>
                  <a:lnTo>
                    <a:pt x="1019" y="426"/>
                  </a:lnTo>
                  <a:lnTo>
                    <a:pt x="1023" y="478"/>
                  </a:lnTo>
                  <a:lnTo>
                    <a:pt x="1027" y="536"/>
                  </a:lnTo>
                  <a:lnTo>
                    <a:pt x="1030" y="597"/>
                  </a:lnTo>
                  <a:lnTo>
                    <a:pt x="1034" y="658"/>
                  </a:lnTo>
                  <a:lnTo>
                    <a:pt x="1038" y="717"/>
                  </a:lnTo>
                  <a:lnTo>
                    <a:pt x="1042" y="770"/>
                  </a:lnTo>
                  <a:lnTo>
                    <a:pt x="1046" y="818"/>
                  </a:lnTo>
                  <a:lnTo>
                    <a:pt x="1050" y="857"/>
                  </a:lnTo>
                  <a:lnTo>
                    <a:pt x="1054" y="887"/>
                  </a:lnTo>
                  <a:lnTo>
                    <a:pt x="1058" y="906"/>
                  </a:lnTo>
                  <a:lnTo>
                    <a:pt x="1061" y="914"/>
                  </a:lnTo>
                  <a:lnTo>
                    <a:pt x="1065" y="913"/>
                  </a:lnTo>
                  <a:lnTo>
                    <a:pt x="1069" y="901"/>
                  </a:lnTo>
                  <a:lnTo>
                    <a:pt x="1073" y="879"/>
                  </a:lnTo>
                  <a:lnTo>
                    <a:pt x="1077" y="850"/>
                  </a:lnTo>
                  <a:lnTo>
                    <a:pt x="1081" y="815"/>
                  </a:lnTo>
                  <a:lnTo>
                    <a:pt x="1084" y="776"/>
                  </a:lnTo>
                  <a:lnTo>
                    <a:pt x="1088" y="733"/>
                  </a:lnTo>
                  <a:lnTo>
                    <a:pt x="1092" y="691"/>
                  </a:lnTo>
                  <a:lnTo>
                    <a:pt x="1096" y="650"/>
                  </a:lnTo>
                  <a:lnTo>
                    <a:pt x="1100" y="611"/>
                  </a:lnTo>
                  <a:lnTo>
                    <a:pt x="1104" y="577"/>
                  </a:lnTo>
                  <a:lnTo>
                    <a:pt x="1108" y="549"/>
                  </a:lnTo>
                  <a:lnTo>
                    <a:pt x="1112" y="527"/>
                  </a:lnTo>
                  <a:lnTo>
                    <a:pt x="1116" y="511"/>
                  </a:lnTo>
                  <a:lnTo>
                    <a:pt x="1119" y="504"/>
                  </a:lnTo>
                  <a:lnTo>
                    <a:pt x="1123" y="503"/>
                  </a:lnTo>
                  <a:lnTo>
                    <a:pt x="1127" y="508"/>
                  </a:lnTo>
                  <a:lnTo>
                    <a:pt x="1131" y="520"/>
                  </a:lnTo>
                  <a:lnTo>
                    <a:pt x="1135" y="537"/>
                  </a:lnTo>
                  <a:lnTo>
                    <a:pt x="1139" y="557"/>
                  </a:lnTo>
                  <a:lnTo>
                    <a:pt x="1143" y="580"/>
                  </a:lnTo>
                  <a:lnTo>
                    <a:pt x="1147" y="604"/>
                  </a:lnTo>
                  <a:lnTo>
                    <a:pt x="1151" y="628"/>
                  </a:lnTo>
                  <a:lnTo>
                    <a:pt x="1154" y="650"/>
                  </a:lnTo>
                  <a:lnTo>
                    <a:pt x="1158" y="671"/>
                  </a:lnTo>
                  <a:lnTo>
                    <a:pt x="1162" y="688"/>
                  </a:lnTo>
                  <a:lnTo>
                    <a:pt x="1166" y="702"/>
                  </a:lnTo>
                  <a:lnTo>
                    <a:pt x="1170" y="712"/>
                  </a:lnTo>
                  <a:lnTo>
                    <a:pt x="1174" y="718"/>
                  </a:lnTo>
                  <a:lnTo>
                    <a:pt x="1177" y="720"/>
                  </a:lnTo>
                  <a:lnTo>
                    <a:pt x="1181" y="719"/>
                  </a:lnTo>
                  <a:lnTo>
                    <a:pt x="1186" y="714"/>
                  </a:lnTo>
                  <a:lnTo>
                    <a:pt x="1189" y="707"/>
                  </a:lnTo>
                  <a:lnTo>
                    <a:pt x="1193" y="698"/>
                  </a:lnTo>
                  <a:lnTo>
                    <a:pt x="1197" y="689"/>
                  </a:lnTo>
                  <a:lnTo>
                    <a:pt x="1201" y="680"/>
                  </a:lnTo>
                  <a:lnTo>
                    <a:pt x="1205" y="672"/>
                  </a:lnTo>
                  <a:lnTo>
                    <a:pt x="1209" y="666"/>
                  </a:lnTo>
                  <a:lnTo>
                    <a:pt x="1212" y="662"/>
                  </a:lnTo>
                  <a:lnTo>
                    <a:pt x="1216" y="660"/>
                  </a:lnTo>
                  <a:lnTo>
                    <a:pt x="1220" y="6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8916" name="Group 4"/>
            <p:cNvGrpSpPr>
              <a:grpSpLocks noChangeAspect="1"/>
            </p:cNvGrpSpPr>
            <p:nvPr/>
          </p:nvGrpSpPr>
          <p:grpSpPr bwMode="auto">
            <a:xfrm>
              <a:off x="1941" y="2566"/>
              <a:ext cx="976" cy="1058"/>
              <a:chOff x="1839" y="2551"/>
              <a:chExt cx="1221" cy="1323"/>
            </a:xfrm>
          </p:grpSpPr>
          <p:sp>
            <p:nvSpPr>
              <p:cNvPr id="38917" name="Freeform 5"/>
              <p:cNvSpPr>
                <a:spLocks noChangeAspect="1"/>
              </p:cNvSpPr>
              <p:nvPr/>
            </p:nvSpPr>
            <p:spPr bwMode="auto">
              <a:xfrm>
                <a:off x="1839" y="2551"/>
                <a:ext cx="1221" cy="668"/>
              </a:xfrm>
              <a:custGeom>
                <a:avLst/>
                <a:gdLst>
                  <a:gd name="T0" fmla="*/ 16 w 1221"/>
                  <a:gd name="T1" fmla="*/ 635 h 668"/>
                  <a:gd name="T2" fmla="*/ 35 w 1221"/>
                  <a:gd name="T3" fmla="*/ 602 h 668"/>
                  <a:gd name="T4" fmla="*/ 54 w 1221"/>
                  <a:gd name="T5" fmla="*/ 570 h 668"/>
                  <a:gd name="T6" fmla="*/ 74 w 1221"/>
                  <a:gd name="T7" fmla="*/ 537 h 668"/>
                  <a:gd name="T8" fmla="*/ 93 w 1221"/>
                  <a:gd name="T9" fmla="*/ 505 h 668"/>
                  <a:gd name="T10" fmla="*/ 112 w 1221"/>
                  <a:gd name="T11" fmla="*/ 473 h 668"/>
                  <a:gd name="T12" fmla="*/ 132 w 1221"/>
                  <a:gd name="T13" fmla="*/ 441 h 668"/>
                  <a:gd name="T14" fmla="*/ 151 w 1221"/>
                  <a:gd name="T15" fmla="*/ 410 h 668"/>
                  <a:gd name="T16" fmla="*/ 170 w 1221"/>
                  <a:gd name="T17" fmla="*/ 380 h 668"/>
                  <a:gd name="T18" fmla="*/ 190 w 1221"/>
                  <a:gd name="T19" fmla="*/ 350 h 668"/>
                  <a:gd name="T20" fmla="*/ 209 w 1221"/>
                  <a:gd name="T21" fmla="*/ 322 h 668"/>
                  <a:gd name="T22" fmla="*/ 229 w 1221"/>
                  <a:gd name="T23" fmla="*/ 294 h 668"/>
                  <a:gd name="T24" fmla="*/ 248 w 1221"/>
                  <a:gd name="T25" fmla="*/ 267 h 668"/>
                  <a:gd name="T26" fmla="*/ 267 w 1221"/>
                  <a:gd name="T27" fmla="*/ 241 h 668"/>
                  <a:gd name="T28" fmla="*/ 287 w 1221"/>
                  <a:gd name="T29" fmla="*/ 216 h 668"/>
                  <a:gd name="T30" fmla="*/ 306 w 1221"/>
                  <a:gd name="T31" fmla="*/ 192 h 668"/>
                  <a:gd name="T32" fmla="*/ 325 w 1221"/>
                  <a:gd name="T33" fmla="*/ 169 h 668"/>
                  <a:gd name="T34" fmla="*/ 345 w 1221"/>
                  <a:gd name="T35" fmla="*/ 148 h 668"/>
                  <a:gd name="T36" fmla="*/ 364 w 1221"/>
                  <a:gd name="T37" fmla="*/ 127 h 668"/>
                  <a:gd name="T38" fmla="*/ 383 w 1221"/>
                  <a:gd name="T39" fmla="*/ 109 h 668"/>
                  <a:gd name="T40" fmla="*/ 403 w 1221"/>
                  <a:gd name="T41" fmla="*/ 91 h 668"/>
                  <a:gd name="T42" fmla="*/ 422 w 1221"/>
                  <a:gd name="T43" fmla="*/ 75 h 668"/>
                  <a:gd name="T44" fmla="*/ 442 w 1221"/>
                  <a:gd name="T45" fmla="*/ 61 h 668"/>
                  <a:gd name="T46" fmla="*/ 461 w 1221"/>
                  <a:gd name="T47" fmla="*/ 47 h 668"/>
                  <a:gd name="T48" fmla="*/ 480 w 1221"/>
                  <a:gd name="T49" fmla="*/ 36 h 668"/>
                  <a:gd name="T50" fmla="*/ 500 w 1221"/>
                  <a:gd name="T51" fmla="*/ 26 h 668"/>
                  <a:gd name="T52" fmla="*/ 519 w 1221"/>
                  <a:gd name="T53" fmla="*/ 18 h 668"/>
                  <a:gd name="T54" fmla="*/ 539 w 1221"/>
                  <a:gd name="T55" fmla="*/ 11 h 668"/>
                  <a:gd name="T56" fmla="*/ 558 w 1221"/>
                  <a:gd name="T57" fmla="*/ 6 h 668"/>
                  <a:gd name="T58" fmla="*/ 577 w 1221"/>
                  <a:gd name="T59" fmla="*/ 2 h 668"/>
                  <a:gd name="T60" fmla="*/ 596 w 1221"/>
                  <a:gd name="T61" fmla="*/ 0 h 668"/>
                  <a:gd name="T62" fmla="*/ 616 w 1221"/>
                  <a:gd name="T63" fmla="*/ 0 h 668"/>
                  <a:gd name="T64" fmla="*/ 635 w 1221"/>
                  <a:gd name="T65" fmla="*/ 2 h 668"/>
                  <a:gd name="T66" fmla="*/ 654 w 1221"/>
                  <a:gd name="T67" fmla="*/ 5 h 668"/>
                  <a:gd name="T68" fmla="*/ 674 w 1221"/>
                  <a:gd name="T69" fmla="*/ 10 h 668"/>
                  <a:gd name="T70" fmla="*/ 693 w 1221"/>
                  <a:gd name="T71" fmla="*/ 16 h 668"/>
                  <a:gd name="T72" fmla="*/ 713 w 1221"/>
                  <a:gd name="T73" fmla="*/ 24 h 668"/>
                  <a:gd name="T74" fmla="*/ 732 w 1221"/>
                  <a:gd name="T75" fmla="*/ 34 h 668"/>
                  <a:gd name="T76" fmla="*/ 752 w 1221"/>
                  <a:gd name="T77" fmla="*/ 45 h 668"/>
                  <a:gd name="T78" fmla="*/ 771 w 1221"/>
                  <a:gd name="T79" fmla="*/ 57 h 668"/>
                  <a:gd name="T80" fmla="*/ 790 w 1221"/>
                  <a:gd name="T81" fmla="*/ 72 h 668"/>
                  <a:gd name="T82" fmla="*/ 810 w 1221"/>
                  <a:gd name="T83" fmla="*/ 88 h 668"/>
                  <a:gd name="T84" fmla="*/ 829 w 1221"/>
                  <a:gd name="T85" fmla="*/ 104 h 668"/>
                  <a:gd name="T86" fmla="*/ 848 w 1221"/>
                  <a:gd name="T87" fmla="*/ 123 h 668"/>
                  <a:gd name="T88" fmla="*/ 868 w 1221"/>
                  <a:gd name="T89" fmla="*/ 143 h 668"/>
                  <a:gd name="T90" fmla="*/ 887 w 1221"/>
                  <a:gd name="T91" fmla="*/ 164 h 668"/>
                  <a:gd name="T92" fmla="*/ 906 w 1221"/>
                  <a:gd name="T93" fmla="*/ 187 h 668"/>
                  <a:gd name="T94" fmla="*/ 926 w 1221"/>
                  <a:gd name="T95" fmla="*/ 210 h 668"/>
                  <a:gd name="T96" fmla="*/ 945 w 1221"/>
                  <a:gd name="T97" fmla="*/ 235 h 668"/>
                  <a:gd name="T98" fmla="*/ 965 w 1221"/>
                  <a:gd name="T99" fmla="*/ 260 h 668"/>
                  <a:gd name="T100" fmla="*/ 984 w 1221"/>
                  <a:gd name="T101" fmla="*/ 287 h 668"/>
                  <a:gd name="T102" fmla="*/ 1003 w 1221"/>
                  <a:gd name="T103" fmla="*/ 315 h 668"/>
                  <a:gd name="T104" fmla="*/ 1023 w 1221"/>
                  <a:gd name="T105" fmla="*/ 344 h 668"/>
                  <a:gd name="T106" fmla="*/ 1042 w 1221"/>
                  <a:gd name="T107" fmla="*/ 373 h 668"/>
                  <a:gd name="T108" fmla="*/ 1061 w 1221"/>
                  <a:gd name="T109" fmla="*/ 403 h 668"/>
                  <a:gd name="T110" fmla="*/ 1081 w 1221"/>
                  <a:gd name="T111" fmla="*/ 434 h 668"/>
                  <a:gd name="T112" fmla="*/ 1100 w 1221"/>
                  <a:gd name="T113" fmla="*/ 465 h 668"/>
                  <a:gd name="T114" fmla="*/ 1119 w 1221"/>
                  <a:gd name="T115" fmla="*/ 497 h 668"/>
                  <a:gd name="T116" fmla="*/ 1139 w 1221"/>
                  <a:gd name="T117" fmla="*/ 530 h 668"/>
                  <a:gd name="T118" fmla="*/ 1158 w 1221"/>
                  <a:gd name="T119" fmla="*/ 562 h 668"/>
                  <a:gd name="T120" fmla="*/ 1177 w 1221"/>
                  <a:gd name="T121" fmla="*/ 595 h 668"/>
                  <a:gd name="T122" fmla="*/ 1197 w 1221"/>
                  <a:gd name="T123" fmla="*/ 628 h 668"/>
                  <a:gd name="T124" fmla="*/ 1216 w 1221"/>
                  <a:gd name="T125" fmla="*/ 661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21" h="668">
                    <a:moveTo>
                      <a:pt x="0" y="662"/>
                    </a:moveTo>
                    <a:lnTo>
                      <a:pt x="4" y="655"/>
                    </a:lnTo>
                    <a:lnTo>
                      <a:pt x="8" y="649"/>
                    </a:lnTo>
                    <a:lnTo>
                      <a:pt x="12" y="642"/>
                    </a:lnTo>
                    <a:lnTo>
                      <a:pt x="16" y="635"/>
                    </a:lnTo>
                    <a:lnTo>
                      <a:pt x="19" y="629"/>
                    </a:lnTo>
                    <a:lnTo>
                      <a:pt x="23" y="622"/>
                    </a:lnTo>
                    <a:lnTo>
                      <a:pt x="27" y="616"/>
                    </a:lnTo>
                    <a:lnTo>
                      <a:pt x="31" y="609"/>
                    </a:lnTo>
                    <a:lnTo>
                      <a:pt x="35" y="602"/>
                    </a:lnTo>
                    <a:lnTo>
                      <a:pt x="39" y="596"/>
                    </a:lnTo>
                    <a:lnTo>
                      <a:pt x="42" y="589"/>
                    </a:lnTo>
                    <a:lnTo>
                      <a:pt x="47" y="583"/>
                    </a:lnTo>
                    <a:lnTo>
                      <a:pt x="51" y="576"/>
                    </a:lnTo>
                    <a:lnTo>
                      <a:pt x="54" y="570"/>
                    </a:lnTo>
                    <a:lnTo>
                      <a:pt x="58" y="563"/>
                    </a:lnTo>
                    <a:lnTo>
                      <a:pt x="62" y="556"/>
                    </a:lnTo>
                    <a:lnTo>
                      <a:pt x="66" y="550"/>
                    </a:lnTo>
                    <a:lnTo>
                      <a:pt x="70" y="543"/>
                    </a:lnTo>
                    <a:lnTo>
                      <a:pt x="74" y="537"/>
                    </a:lnTo>
                    <a:lnTo>
                      <a:pt x="77" y="531"/>
                    </a:lnTo>
                    <a:lnTo>
                      <a:pt x="81" y="524"/>
                    </a:lnTo>
                    <a:lnTo>
                      <a:pt x="85" y="518"/>
                    </a:lnTo>
                    <a:lnTo>
                      <a:pt x="89" y="511"/>
                    </a:lnTo>
                    <a:lnTo>
                      <a:pt x="93" y="505"/>
                    </a:lnTo>
                    <a:lnTo>
                      <a:pt x="97" y="498"/>
                    </a:lnTo>
                    <a:lnTo>
                      <a:pt x="101" y="492"/>
                    </a:lnTo>
                    <a:lnTo>
                      <a:pt x="105" y="486"/>
                    </a:lnTo>
                    <a:lnTo>
                      <a:pt x="108" y="479"/>
                    </a:lnTo>
                    <a:lnTo>
                      <a:pt x="112" y="473"/>
                    </a:lnTo>
                    <a:lnTo>
                      <a:pt x="116" y="466"/>
                    </a:lnTo>
                    <a:lnTo>
                      <a:pt x="120" y="460"/>
                    </a:lnTo>
                    <a:lnTo>
                      <a:pt x="124" y="454"/>
                    </a:lnTo>
                    <a:lnTo>
                      <a:pt x="128" y="448"/>
                    </a:lnTo>
                    <a:lnTo>
                      <a:pt x="132" y="441"/>
                    </a:lnTo>
                    <a:lnTo>
                      <a:pt x="136" y="435"/>
                    </a:lnTo>
                    <a:lnTo>
                      <a:pt x="140" y="429"/>
                    </a:lnTo>
                    <a:lnTo>
                      <a:pt x="143" y="423"/>
                    </a:lnTo>
                    <a:lnTo>
                      <a:pt x="147" y="417"/>
                    </a:lnTo>
                    <a:lnTo>
                      <a:pt x="151" y="410"/>
                    </a:lnTo>
                    <a:lnTo>
                      <a:pt x="155" y="404"/>
                    </a:lnTo>
                    <a:lnTo>
                      <a:pt x="159" y="398"/>
                    </a:lnTo>
                    <a:lnTo>
                      <a:pt x="163" y="392"/>
                    </a:lnTo>
                    <a:lnTo>
                      <a:pt x="166" y="386"/>
                    </a:lnTo>
                    <a:lnTo>
                      <a:pt x="170" y="380"/>
                    </a:lnTo>
                    <a:lnTo>
                      <a:pt x="174" y="374"/>
                    </a:lnTo>
                    <a:lnTo>
                      <a:pt x="178" y="368"/>
                    </a:lnTo>
                    <a:lnTo>
                      <a:pt x="182" y="362"/>
                    </a:lnTo>
                    <a:lnTo>
                      <a:pt x="186" y="356"/>
                    </a:lnTo>
                    <a:lnTo>
                      <a:pt x="190" y="350"/>
                    </a:lnTo>
                    <a:lnTo>
                      <a:pt x="194" y="345"/>
                    </a:lnTo>
                    <a:lnTo>
                      <a:pt x="198" y="339"/>
                    </a:lnTo>
                    <a:lnTo>
                      <a:pt x="201" y="333"/>
                    </a:lnTo>
                    <a:lnTo>
                      <a:pt x="205" y="328"/>
                    </a:lnTo>
                    <a:lnTo>
                      <a:pt x="209" y="322"/>
                    </a:lnTo>
                    <a:lnTo>
                      <a:pt x="213" y="316"/>
                    </a:lnTo>
                    <a:lnTo>
                      <a:pt x="217" y="310"/>
                    </a:lnTo>
                    <a:lnTo>
                      <a:pt x="221" y="305"/>
                    </a:lnTo>
                    <a:lnTo>
                      <a:pt x="225" y="299"/>
                    </a:lnTo>
                    <a:lnTo>
                      <a:pt x="229" y="294"/>
                    </a:lnTo>
                    <a:lnTo>
                      <a:pt x="233" y="288"/>
                    </a:lnTo>
                    <a:lnTo>
                      <a:pt x="236" y="283"/>
                    </a:lnTo>
                    <a:lnTo>
                      <a:pt x="240" y="278"/>
                    </a:lnTo>
                    <a:lnTo>
                      <a:pt x="244" y="272"/>
                    </a:lnTo>
                    <a:lnTo>
                      <a:pt x="248" y="267"/>
                    </a:lnTo>
                    <a:lnTo>
                      <a:pt x="252" y="261"/>
                    </a:lnTo>
                    <a:lnTo>
                      <a:pt x="256" y="256"/>
                    </a:lnTo>
                    <a:lnTo>
                      <a:pt x="259" y="251"/>
                    </a:lnTo>
                    <a:lnTo>
                      <a:pt x="264" y="246"/>
                    </a:lnTo>
                    <a:lnTo>
                      <a:pt x="267" y="241"/>
                    </a:lnTo>
                    <a:lnTo>
                      <a:pt x="271" y="236"/>
                    </a:lnTo>
                    <a:lnTo>
                      <a:pt x="275" y="231"/>
                    </a:lnTo>
                    <a:lnTo>
                      <a:pt x="279" y="226"/>
                    </a:lnTo>
                    <a:lnTo>
                      <a:pt x="283" y="221"/>
                    </a:lnTo>
                    <a:lnTo>
                      <a:pt x="287" y="216"/>
                    </a:lnTo>
                    <a:lnTo>
                      <a:pt x="290" y="211"/>
                    </a:lnTo>
                    <a:lnTo>
                      <a:pt x="294" y="206"/>
                    </a:lnTo>
                    <a:lnTo>
                      <a:pt x="298" y="201"/>
                    </a:lnTo>
                    <a:lnTo>
                      <a:pt x="302" y="197"/>
                    </a:lnTo>
                    <a:lnTo>
                      <a:pt x="306" y="192"/>
                    </a:lnTo>
                    <a:lnTo>
                      <a:pt x="310" y="187"/>
                    </a:lnTo>
                    <a:lnTo>
                      <a:pt x="314" y="183"/>
                    </a:lnTo>
                    <a:lnTo>
                      <a:pt x="318" y="178"/>
                    </a:lnTo>
                    <a:lnTo>
                      <a:pt x="322" y="174"/>
                    </a:lnTo>
                    <a:lnTo>
                      <a:pt x="325" y="169"/>
                    </a:lnTo>
                    <a:lnTo>
                      <a:pt x="329" y="165"/>
                    </a:lnTo>
                    <a:lnTo>
                      <a:pt x="333" y="160"/>
                    </a:lnTo>
                    <a:lnTo>
                      <a:pt x="337" y="156"/>
                    </a:lnTo>
                    <a:lnTo>
                      <a:pt x="341" y="152"/>
                    </a:lnTo>
                    <a:lnTo>
                      <a:pt x="345" y="148"/>
                    </a:lnTo>
                    <a:lnTo>
                      <a:pt x="348" y="144"/>
                    </a:lnTo>
                    <a:lnTo>
                      <a:pt x="353" y="139"/>
                    </a:lnTo>
                    <a:lnTo>
                      <a:pt x="357" y="136"/>
                    </a:lnTo>
                    <a:lnTo>
                      <a:pt x="360" y="132"/>
                    </a:lnTo>
                    <a:lnTo>
                      <a:pt x="364" y="127"/>
                    </a:lnTo>
                    <a:lnTo>
                      <a:pt x="368" y="124"/>
                    </a:lnTo>
                    <a:lnTo>
                      <a:pt x="372" y="120"/>
                    </a:lnTo>
                    <a:lnTo>
                      <a:pt x="376" y="116"/>
                    </a:lnTo>
                    <a:lnTo>
                      <a:pt x="380" y="113"/>
                    </a:lnTo>
                    <a:lnTo>
                      <a:pt x="383" y="109"/>
                    </a:lnTo>
                    <a:lnTo>
                      <a:pt x="387" y="105"/>
                    </a:lnTo>
                    <a:lnTo>
                      <a:pt x="391" y="102"/>
                    </a:lnTo>
                    <a:lnTo>
                      <a:pt x="395" y="98"/>
                    </a:lnTo>
                    <a:lnTo>
                      <a:pt x="399" y="95"/>
                    </a:lnTo>
                    <a:lnTo>
                      <a:pt x="403" y="91"/>
                    </a:lnTo>
                    <a:lnTo>
                      <a:pt x="407" y="88"/>
                    </a:lnTo>
                    <a:lnTo>
                      <a:pt x="411" y="85"/>
                    </a:lnTo>
                    <a:lnTo>
                      <a:pt x="414" y="81"/>
                    </a:lnTo>
                    <a:lnTo>
                      <a:pt x="418" y="79"/>
                    </a:lnTo>
                    <a:lnTo>
                      <a:pt x="422" y="75"/>
                    </a:lnTo>
                    <a:lnTo>
                      <a:pt x="426" y="72"/>
                    </a:lnTo>
                    <a:lnTo>
                      <a:pt x="430" y="69"/>
                    </a:lnTo>
                    <a:lnTo>
                      <a:pt x="434" y="67"/>
                    </a:lnTo>
                    <a:lnTo>
                      <a:pt x="437" y="64"/>
                    </a:lnTo>
                    <a:lnTo>
                      <a:pt x="442" y="61"/>
                    </a:lnTo>
                    <a:lnTo>
                      <a:pt x="446" y="58"/>
                    </a:lnTo>
                    <a:lnTo>
                      <a:pt x="449" y="55"/>
                    </a:lnTo>
                    <a:lnTo>
                      <a:pt x="453" y="53"/>
                    </a:lnTo>
                    <a:lnTo>
                      <a:pt x="457" y="50"/>
                    </a:lnTo>
                    <a:lnTo>
                      <a:pt x="461" y="47"/>
                    </a:lnTo>
                    <a:lnTo>
                      <a:pt x="465" y="45"/>
                    </a:lnTo>
                    <a:lnTo>
                      <a:pt x="469" y="43"/>
                    </a:lnTo>
                    <a:lnTo>
                      <a:pt x="472" y="41"/>
                    </a:lnTo>
                    <a:lnTo>
                      <a:pt x="476" y="38"/>
                    </a:lnTo>
                    <a:lnTo>
                      <a:pt x="480" y="36"/>
                    </a:lnTo>
                    <a:lnTo>
                      <a:pt x="484" y="34"/>
                    </a:lnTo>
                    <a:lnTo>
                      <a:pt x="488" y="32"/>
                    </a:lnTo>
                    <a:lnTo>
                      <a:pt x="492" y="30"/>
                    </a:lnTo>
                    <a:lnTo>
                      <a:pt x="496" y="28"/>
                    </a:lnTo>
                    <a:lnTo>
                      <a:pt x="500" y="26"/>
                    </a:lnTo>
                    <a:lnTo>
                      <a:pt x="504" y="24"/>
                    </a:lnTo>
                    <a:lnTo>
                      <a:pt x="507" y="23"/>
                    </a:lnTo>
                    <a:lnTo>
                      <a:pt x="511" y="21"/>
                    </a:lnTo>
                    <a:lnTo>
                      <a:pt x="515" y="19"/>
                    </a:lnTo>
                    <a:lnTo>
                      <a:pt x="519" y="18"/>
                    </a:lnTo>
                    <a:lnTo>
                      <a:pt x="523" y="16"/>
                    </a:lnTo>
                    <a:lnTo>
                      <a:pt x="527" y="15"/>
                    </a:lnTo>
                    <a:lnTo>
                      <a:pt x="531" y="13"/>
                    </a:lnTo>
                    <a:lnTo>
                      <a:pt x="535" y="12"/>
                    </a:lnTo>
                    <a:lnTo>
                      <a:pt x="539" y="11"/>
                    </a:lnTo>
                    <a:lnTo>
                      <a:pt x="542" y="10"/>
                    </a:lnTo>
                    <a:lnTo>
                      <a:pt x="546" y="9"/>
                    </a:lnTo>
                    <a:lnTo>
                      <a:pt x="550" y="8"/>
                    </a:lnTo>
                    <a:lnTo>
                      <a:pt x="554" y="7"/>
                    </a:lnTo>
                    <a:lnTo>
                      <a:pt x="558" y="6"/>
                    </a:lnTo>
                    <a:lnTo>
                      <a:pt x="562" y="5"/>
                    </a:lnTo>
                    <a:lnTo>
                      <a:pt x="565" y="4"/>
                    </a:lnTo>
                    <a:lnTo>
                      <a:pt x="569" y="4"/>
                    </a:lnTo>
                    <a:lnTo>
                      <a:pt x="573" y="3"/>
                    </a:lnTo>
                    <a:lnTo>
                      <a:pt x="577" y="2"/>
                    </a:lnTo>
                    <a:lnTo>
                      <a:pt x="581" y="2"/>
                    </a:lnTo>
                    <a:lnTo>
                      <a:pt x="585" y="1"/>
                    </a:lnTo>
                    <a:lnTo>
                      <a:pt x="589" y="1"/>
                    </a:lnTo>
                    <a:lnTo>
                      <a:pt x="593" y="1"/>
                    </a:lnTo>
                    <a:lnTo>
                      <a:pt x="596" y="0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2" y="0"/>
                    </a:lnTo>
                    <a:lnTo>
                      <a:pt x="616" y="0"/>
                    </a:lnTo>
                    <a:lnTo>
                      <a:pt x="620" y="0"/>
                    </a:lnTo>
                    <a:lnTo>
                      <a:pt x="624" y="1"/>
                    </a:lnTo>
                    <a:lnTo>
                      <a:pt x="628" y="1"/>
                    </a:lnTo>
                    <a:lnTo>
                      <a:pt x="631" y="1"/>
                    </a:lnTo>
                    <a:lnTo>
                      <a:pt x="635" y="2"/>
                    </a:lnTo>
                    <a:lnTo>
                      <a:pt x="639" y="2"/>
                    </a:lnTo>
                    <a:lnTo>
                      <a:pt x="643" y="3"/>
                    </a:lnTo>
                    <a:lnTo>
                      <a:pt x="647" y="3"/>
                    </a:lnTo>
                    <a:lnTo>
                      <a:pt x="651" y="4"/>
                    </a:lnTo>
                    <a:lnTo>
                      <a:pt x="654" y="5"/>
                    </a:lnTo>
                    <a:lnTo>
                      <a:pt x="659" y="6"/>
                    </a:lnTo>
                    <a:lnTo>
                      <a:pt x="663" y="7"/>
                    </a:lnTo>
                    <a:lnTo>
                      <a:pt x="666" y="8"/>
                    </a:lnTo>
                    <a:lnTo>
                      <a:pt x="670" y="9"/>
                    </a:lnTo>
                    <a:lnTo>
                      <a:pt x="674" y="10"/>
                    </a:lnTo>
                    <a:lnTo>
                      <a:pt x="678" y="11"/>
                    </a:lnTo>
                    <a:lnTo>
                      <a:pt x="682" y="12"/>
                    </a:lnTo>
                    <a:lnTo>
                      <a:pt x="686" y="13"/>
                    </a:lnTo>
                    <a:lnTo>
                      <a:pt x="689" y="15"/>
                    </a:lnTo>
                    <a:lnTo>
                      <a:pt x="693" y="16"/>
                    </a:lnTo>
                    <a:lnTo>
                      <a:pt x="697" y="18"/>
                    </a:lnTo>
                    <a:lnTo>
                      <a:pt x="701" y="19"/>
                    </a:lnTo>
                    <a:lnTo>
                      <a:pt x="705" y="21"/>
                    </a:lnTo>
                    <a:lnTo>
                      <a:pt x="709" y="23"/>
                    </a:lnTo>
                    <a:lnTo>
                      <a:pt x="713" y="24"/>
                    </a:lnTo>
                    <a:lnTo>
                      <a:pt x="717" y="26"/>
                    </a:lnTo>
                    <a:lnTo>
                      <a:pt x="721" y="28"/>
                    </a:lnTo>
                    <a:lnTo>
                      <a:pt x="724" y="30"/>
                    </a:lnTo>
                    <a:lnTo>
                      <a:pt x="728" y="32"/>
                    </a:lnTo>
                    <a:lnTo>
                      <a:pt x="732" y="34"/>
                    </a:lnTo>
                    <a:lnTo>
                      <a:pt x="736" y="36"/>
                    </a:lnTo>
                    <a:lnTo>
                      <a:pt x="740" y="38"/>
                    </a:lnTo>
                    <a:lnTo>
                      <a:pt x="743" y="40"/>
                    </a:lnTo>
                    <a:lnTo>
                      <a:pt x="748" y="43"/>
                    </a:lnTo>
                    <a:lnTo>
                      <a:pt x="752" y="45"/>
                    </a:lnTo>
                    <a:lnTo>
                      <a:pt x="755" y="47"/>
                    </a:lnTo>
                    <a:lnTo>
                      <a:pt x="759" y="50"/>
                    </a:lnTo>
                    <a:lnTo>
                      <a:pt x="763" y="52"/>
                    </a:lnTo>
                    <a:lnTo>
                      <a:pt x="767" y="55"/>
                    </a:lnTo>
                    <a:lnTo>
                      <a:pt x="771" y="57"/>
                    </a:lnTo>
                    <a:lnTo>
                      <a:pt x="775" y="60"/>
                    </a:lnTo>
                    <a:lnTo>
                      <a:pt x="778" y="63"/>
                    </a:lnTo>
                    <a:lnTo>
                      <a:pt x="782" y="66"/>
                    </a:lnTo>
                    <a:lnTo>
                      <a:pt x="786" y="69"/>
                    </a:lnTo>
                    <a:lnTo>
                      <a:pt x="790" y="72"/>
                    </a:lnTo>
                    <a:lnTo>
                      <a:pt x="794" y="75"/>
                    </a:lnTo>
                    <a:lnTo>
                      <a:pt x="798" y="78"/>
                    </a:lnTo>
                    <a:lnTo>
                      <a:pt x="802" y="81"/>
                    </a:lnTo>
                    <a:lnTo>
                      <a:pt x="806" y="84"/>
                    </a:lnTo>
                    <a:lnTo>
                      <a:pt x="810" y="88"/>
                    </a:lnTo>
                    <a:lnTo>
                      <a:pt x="813" y="91"/>
                    </a:lnTo>
                    <a:lnTo>
                      <a:pt x="817" y="94"/>
                    </a:lnTo>
                    <a:lnTo>
                      <a:pt x="821" y="98"/>
                    </a:lnTo>
                    <a:lnTo>
                      <a:pt x="825" y="101"/>
                    </a:lnTo>
                    <a:lnTo>
                      <a:pt x="829" y="104"/>
                    </a:lnTo>
                    <a:lnTo>
                      <a:pt x="833" y="108"/>
                    </a:lnTo>
                    <a:lnTo>
                      <a:pt x="837" y="112"/>
                    </a:lnTo>
                    <a:lnTo>
                      <a:pt x="841" y="115"/>
                    </a:lnTo>
                    <a:lnTo>
                      <a:pt x="845" y="119"/>
                    </a:lnTo>
                    <a:lnTo>
                      <a:pt x="848" y="123"/>
                    </a:lnTo>
                    <a:lnTo>
                      <a:pt x="852" y="127"/>
                    </a:lnTo>
                    <a:lnTo>
                      <a:pt x="856" y="131"/>
                    </a:lnTo>
                    <a:lnTo>
                      <a:pt x="860" y="135"/>
                    </a:lnTo>
                    <a:lnTo>
                      <a:pt x="864" y="139"/>
                    </a:lnTo>
                    <a:lnTo>
                      <a:pt x="868" y="143"/>
                    </a:lnTo>
                    <a:lnTo>
                      <a:pt x="871" y="147"/>
                    </a:lnTo>
                    <a:lnTo>
                      <a:pt x="875" y="151"/>
                    </a:lnTo>
                    <a:lnTo>
                      <a:pt x="880" y="156"/>
                    </a:lnTo>
                    <a:lnTo>
                      <a:pt x="883" y="160"/>
                    </a:lnTo>
                    <a:lnTo>
                      <a:pt x="887" y="164"/>
                    </a:lnTo>
                    <a:lnTo>
                      <a:pt x="891" y="169"/>
                    </a:lnTo>
                    <a:lnTo>
                      <a:pt x="895" y="173"/>
                    </a:lnTo>
                    <a:lnTo>
                      <a:pt x="899" y="178"/>
                    </a:lnTo>
                    <a:lnTo>
                      <a:pt x="902" y="182"/>
                    </a:lnTo>
                    <a:lnTo>
                      <a:pt x="906" y="187"/>
                    </a:lnTo>
                    <a:lnTo>
                      <a:pt x="910" y="191"/>
                    </a:lnTo>
                    <a:lnTo>
                      <a:pt x="914" y="196"/>
                    </a:lnTo>
                    <a:lnTo>
                      <a:pt x="918" y="201"/>
                    </a:lnTo>
                    <a:lnTo>
                      <a:pt x="922" y="205"/>
                    </a:lnTo>
                    <a:lnTo>
                      <a:pt x="926" y="210"/>
                    </a:lnTo>
                    <a:lnTo>
                      <a:pt x="930" y="215"/>
                    </a:lnTo>
                    <a:lnTo>
                      <a:pt x="934" y="220"/>
                    </a:lnTo>
                    <a:lnTo>
                      <a:pt x="937" y="225"/>
                    </a:lnTo>
                    <a:lnTo>
                      <a:pt x="941" y="230"/>
                    </a:lnTo>
                    <a:lnTo>
                      <a:pt x="945" y="235"/>
                    </a:lnTo>
                    <a:lnTo>
                      <a:pt x="949" y="240"/>
                    </a:lnTo>
                    <a:lnTo>
                      <a:pt x="953" y="245"/>
                    </a:lnTo>
                    <a:lnTo>
                      <a:pt x="957" y="250"/>
                    </a:lnTo>
                    <a:lnTo>
                      <a:pt x="960" y="255"/>
                    </a:lnTo>
                    <a:lnTo>
                      <a:pt x="965" y="260"/>
                    </a:lnTo>
                    <a:lnTo>
                      <a:pt x="969" y="266"/>
                    </a:lnTo>
                    <a:lnTo>
                      <a:pt x="972" y="271"/>
                    </a:lnTo>
                    <a:lnTo>
                      <a:pt x="976" y="277"/>
                    </a:lnTo>
                    <a:lnTo>
                      <a:pt x="980" y="282"/>
                    </a:lnTo>
                    <a:lnTo>
                      <a:pt x="984" y="287"/>
                    </a:lnTo>
                    <a:lnTo>
                      <a:pt x="988" y="293"/>
                    </a:lnTo>
                    <a:lnTo>
                      <a:pt x="992" y="298"/>
                    </a:lnTo>
                    <a:lnTo>
                      <a:pt x="995" y="304"/>
                    </a:lnTo>
                    <a:lnTo>
                      <a:pt x="999" y="310"/>
                    </a:lnTo>
                    <a:lnTo>
                      <a:pt x="1003" y="315"/>
                    </a:lnTo>
                    <a:lnTo>
                      <a:pt x="1007" y="321"/>
                    </a:lnTo>
                    <a:lnTo>
                      <a:pt x="1011" y="327"/>
                    </a:lnTo>
                    <a:lnTo>
                      <a:pt x="1015" y="332"/>
                    </a:lnTo>
                    <a:lnTo>
                      <a:pt x="1019" y="338"/>
                    </a:lnTo>
                    <a:lnTo>
                      <a:pt x="1023" y="344"/>
                    </a:lnTo>
                    <a:lnTo>
                      <a:pt x="1027" y="350"/>
                    </a:lnTo>
                    <a:lnTo>
                      <a:pt x="1030" y="355"/>
                    </a:lnTo>
                    <a:lnTo>
                      <a:pt x="1034" y="362"/>
                    </a:lnTo>
                    <a:lnTo>
                      <a:pt x="1038" y="367"/>
                    </a:lnTo>
                    <a:lnTo>
                      <a:pt x="1042" y="373"/>
                    </a:lnTo>
                    <a:lnTo>
                      <a:pt x="1046" y="379"/>
                    </a:lnTo>
                    <a:lnTo>
                      <a:pt x="1050" y="385"/>
                    </a:lnTo>
                    <a:lnTo>
                      <a:pt x="1054" y="391"/>
                    </a:lnTo>
                    <a:lnTo>
                      <a:pt x="1058" y="397"/>
                    </a:lnTo>
                    <a:lnTo>
                      <a:pt x="1061" y="403"/>
                    </a:lnTo>
                    <a:lnTo>
                      <a:pt x="1065" y="409"/>
                    </a:lnTo>
                    <a:lnTo>
                      <a:pt x="1069" y="416"/>
                    </a:lnTo>
                    <a:lnTo>
                      <a:pt x="1073" y="422"/>
                    </a:lnTo>
                    <a:lnTo>
                      <a:pt x="1077" y="428"/>
                    </a:lnTo>
                    <a:lnTo>
                      <a:pt x="1081" y="434"/>
                    </a:lnTo>
                    <a:lnTo>
                      <a:pt x="1084" y="441"/>
                    </a:lnTo>
                    <a:lnTo>
                      <a:pt x="1088" y="447"/>
                    </a:lnTo>
                    <a:lnTo>
                      <a:pt x="1092" y="453"/>
                    </a:lnTo>
                    <a:lnTo>
                      <a:pt x="1096" y="459"/>
                    </a:lnTo>
                    <a:lnTo>
                      <a:pt x="1100" y="465"/>
                    </a:lnTo>
                    <a:lnTo>
                      <a:pt x="1104" y="472"/>
                    </a:lnTo>
                    <a:lnTo>
                      <a:pt x="1108" y="478"/>
                    </a:lnTo>
                    <a:lnTo>
                      <a:pt x="1112" y="485"/>
                    </a:lnTo>
                    <a:lnTo>
                      <a:pt x="1116" y="491"/>
                    </a:lnTo>
                    <a:lnTo>
                      <a:pt x="1119" y="497"/>
                    </a:lnTo>
                    <a:lnTo>
                      <a:pt x="1123" y="504"/>
                    </a:lnTo>
                    <a:lnTo>
                      <a:pt x="1127" y="510"/>
                    </a:lnTo>
                    <a:lnTo>
                      <a:pt x="1131" y="517"/>
                    </a:lnTo>
                    <a:lnTo>
                      <a:pt x="1135" y="523"/>
                    </a:lnTo>
                    <a:lnTo>
                      <a:pt x="1139" y="530"/>
                    </a:lnTo>
                    <a:lnTo>
                      <a:pt x="1143" y="536"/>
                    </a:lnTo>
                    <a:lnTo>
                      <a:pt x="1147" y="542"/>
                    </a:lnTo>
                    <a:lnTo>
                      <a:pt x="1151" y="549"/>
                    </a:lnTo>
                    <a:lnTo>
                      <a:pt x="1154" y="555"/>
                    </a:lnTo>
                    <a:lnTo>
                      <a:pt x="1158" y="562"/>
                    </a:lnTo>
                    <a:lnTo>
                      <a:pt x="1162" y="568"/>
                    </a:lnTo>
                    <a:lnTo>
                      <a:pt x="1166" y="575"/>
                    </a:lnTo>
                    <a:lnTo>
                      <a:pt x="1170" y="582"/>
                    </a:lnTo>
                    <a:lnTo>
                      <a:pt x="1174" y="588"/>
                    </a:lnTo>
                    <a:lnTo>
                      <a:pt x="1177" y="595"/>
                    </a:lnTo>
                    <a:lnTo>
                      <a:pt x="1181" y="601"/>
                    </a:lnTo>
                    <a:lnTo>
                      <a:pt x="1186" y="608"/>
                    </a:lnTo>
                    <a:lnTo>
                      <a:pt x="1189" y="615"/>
                    </a:lnTo>
                    <a:lnTo>
                      <a:pt x="1193" y="621"/>
                    </a:lnTo>
                    <a:lnTo>
                      <a:pt x="1197" y="628"/>
                    </a:lnTo>
                    <a:lnTo>
                      <a:pt x="1201" y="634"/>
                    </a:lnTo>
                    <a:lnTo>
                      <a:pt x="1205" y="641"/>
                    </a:lnTo>
                    <a:lnTo>
                      <a:pt x="1209" y="648"/>
                    </a:lnTo>
                    <a:lnTo>
                      <a:pt x="1212" y="654"/>
                    </a:lnTo>
                    <a:lnTo>
                      <a:pt x="1216" y="661"/>
                    </a:lnTo>
                    <a:lnTo>
                      <a:pt x="1220" y="6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18" name="Freeform 6"/>
              <p:cNvSpPr>
                <a:spLocks noChangeAspect="1"/>
              </p:cNvSpPr>
              <p:nvPr/>
            </p:nvSpPr>
            <p:spPr bwMode="auto">
              <a:xfrm>
                <a:off x="1839" y="3206"/>
                <a:ext cx="1221" cy="668"/>
              </a:xfrm>
              <a:custGeom>
                <a:avLst/>
                <a:gdLst>
                  <a:gd name="T0" fmla="*/ 16 w 1221"/>
                  <a:gd name="T1" fmla="*/ 32 h 668"/>
                  <a:gd name="T2" fmla="*/ 35 w 1221"/>
                  <a:gd name="T3" fmla="*/ 65 h 668"/>
                  <a:gd name="T4" fmla="*/ 54 w 1221"/>
                  <a:gd name="T5" fmla="*/ 97 h 668"/>
                  <a:gd name="T6" fmla="*/ 74 w 1221"/>
                  <a:gd name="T7" fmla="*/ 130 h 668"/>
                  <a:gd name="T8" fmla="*/ 93 w 1221"/>
                  <a:gd name="T9" fmla="*/ 162 h 668"/>
                  <a:gd name="T10" fmla="*/ 112 w 1221"/>
                  <a:gd name="T11" fmla="*/ 194 h 668"/>
                  <a:gd name="T12" fmla="*/ 132 w 1221"/>
                  <a:gd name="T13" fmla="*/ 226 h 668"/>
                  <a:gd name="T14" fmla="*/ 151 w 1221"/>
                  <a:gd name="T15" fmla="*/ 257 h 668"/>
                  <a:gd name="T16" fmla="*/ 170 w 1221"/>
                  <a:gd name="T17" fmla="*/ 287 h 668"/>
                  <a:gd name="T18" fmla="*/ 190 w 1221"/>
                  <a:gd name="T19" fmla="*/ 317 h 668"/>
                  <a:gd name="T20" fmla="*/ 209 w 1221"/>
                  <a:gd name="T21" fmla="*/ 345 h 668"/>
                  <a:gd name="T22" fmla="*/ 229 w 1221"/>
                  <a:gd name="T23" fmla="*/ 373 h 668"/>
                  <a:gd name="T24" fmla="*/ 248 w 1221"/>
                  <a:gd name="T25" fmla="*/ 400 h 668"/>
                  <a:gd name="T26" fmla="*/ 267 w 1221"/>
                  <a:gd name="T27" fmla="*/ 426 h 668"/>
                  <a:gd name="T28" fmla="*/ 287 w 1221"/>
                  <a:gd name="T29" fmla="*/ 451 h 668"/>
                  <a:gd name="T30" fmla="*/ 306 w 1221"/>
                  <a:gd name="T31" fmla="*/ 475 h 668"/>
                  <a:gd name="T32" fmla="*/ 325 w 1221"/>
                  <a:gd name="T33" fmla="*/ 498 h 668"/>
                  <a:gd name="T34" fmla="*/ 345 w 1221"/>
                  <a:gd name="T35" fmla="*/ 519 h 668"/>
                  <a:gd name="T36" fmla="*/ 364 w 1221"/>
                  <a:gd name="T37" fmla="*/ 540 h 668"/>
                  <a:gd name="T38" fmla="*/ 383 w 1221"/>
                  <a:gd name="T39" fmla="*/ 558 h 668"/>
                  <a:gd name="T40" fmla="*/ 403 w 1221"/>
                  <a:gd name="T41" fmla="*/ 576 h 668"/>
                  <a:gd name="T42" fmla="*/ 422 w 1221"/>
                  <a:gd name="T43" fmla="*/ 592 h 668"/>
                  <a:gd name="T44" fmla="*/ 442 w 1221"/>
                  <a:gd name="T45" fmla="*/ 606 h 668"/>
                  <a:gd name="T46" fmla="*/ 461 w 1221"/>
                  <a:gd name="T47" fmla="*/ 620 h 668"/>
                  <a:gd name="T48" fmla="*/ 480 w 1221"/>
                  <a:gd name="T49" fmla="*/ 631 h 668"/>
                  <a:gd name="T50" fmla="*/ 500 w 1221"/>
                  <a:gd name="T51" fmla="*/ 641 h 668"/>
                  <a:gd name="T52" fmla="*/ 519 w 1221"/>
                  <a:gd name="T53" fmla="*/ 649 h 668"/>
                  <a:gd name="T54" fmla="*/ 539 w 1221"/>
                  <a:gd name="T55" fmla="*/ 656 h 668"/>
                  <a:gd name="T56" fmla="*/ 558 w 1221"/>
                  <a:gd name="T57" fmla="*/ 661 h 668"/>
                  <a:gd name="T58" fmla="*/ 577 w 1221"/>
                  <a:gd name="T59" fmla="*/ 665 h 668"/>
                  <a:gd name="T60" fmla="*/ 596 w 1221"/>
                  <a:gd name="T61" fmla="*/ 667 h 668"/>
                  <a:gd name="T62" fmla="*/ 616 w 1221"/>
                  <a:gd name="T63" fmla="*/ 667 h 668"/>
                  <a:gd name="T64" fmla="*/ 635 w 1221"/>
                  <a:gd name="T65" fmla="*/ 665 h 668"/>
                  <a:gd name="T66" fmla="*/ 654 w 1221"/>
                  <a:gd name="T67" fmla="*/ 662 h 668"/>
                  <a:gd name="T68" fmla="*/ 674 w 1221"/>
                  <a:gd name="T69" fmla="*/ 657 h 668"/>
                  <a:gd name="T70" fmla="*/ 693 w 1221"/>
                  <a:gd name="T71" fmla="*/ 651 h 668"/>
                  <a:gd name="T72" fmla="*/ 713 w 1221"/>
                  <a:gd name="T73" fmla="*/ 643 h 668"/>
                  <a:gd name="T74" fmla="*/ 732 w 1221"/>
                  <a:gd name="T75" fmla="*/ 633 h 668"/>
                  <a:gd name="T76" fmla="*/ 752 w 1221"/>
                  <a:gd name="T77" fmla="*/ 622 h 668"/>
                  <a:gd name="T78" fmla="*/ 771 w 1221"/>
                  <a:gd name="T79" fmla="*/ 610 h 668"/>
                  <a:gd name="T80" fmla="*/ 790 w 1221"/>
                  <a:gd name="T81" fmla="*/ 595 h 668"/>
                  <a:gd name="T82" fmla="*/ 810 w 1221"/>
                  <a:gd name="T83" fmla="*/ 579 h 668"/>
                  <a:gd name="T84" fmla="*/ 829 w 1221"/>
                  <a:gd name="T85" fmla="*/ 563 h 668"/>
                  <a:gd name="T86" fmla="*/ 848 w 1221"/>
                  <a:gd name="T87" fmla="*/ 544 h 668"/>
                  <a:gd name="T88" fmla="*/ 868 w 1221"/>
                  <a:gd name="T89" fmla="*/ 524 h 668"/>
                  <a:gd name="T90" fmla="*/ 887 w 1221"/>
                  <a:gd name="T91" fmla="*/ 503 h 668"/>
                  <a:gd name="T92" fmla="*/ 906 w 1221"/>
                  <a:gd name="T93" fmla="*/ 480 h 668"/>
                  <a:gd name="T94" fmla="*/ 926 w 1221"/>
                  <a:gd name="T95" fmla="*/ 457 h 668"/>
                  <a:gd name="T96" fmla="*/ 945 w 1221"/>
                  <a:gd name="T97" fmla="*/ 432 h 668"/>
                  <a:gd name="T98" fmla="*/ 965 w 1221"/>
                  <a:gd name="T99" fmla="*/ 407 h 668"/>
                  <a:gd name="T100" fmla="*/ 984 w 1221"/>
                  <a:gd name="T101" fmla="*/ 380 h 668"/>
                  <a:gd name="T102" fmla="*/ 1003 w 1221"/>
                  <a:gd name="T103" fmla="*/ 352 h 668"/>
                  <a:gd name="T104" fmla="*/ 1023 w 1221"/>
                  <a:gd name="T105" fmla="*/ 323 h 668"/>
                  <a:gd name="T106" fmla="*/ 1042 w 1221"/>
                  <a:gd name="T107" fmla="*/ 294 h 668"/>
                  <a:gd name="T108" fmla="*/ 1061 w 1221"/>
                  <a:gd name="T109" fmla="*/ 264 h 668"/>
                  <a:gd name="T110" fmla="*/ 1081 w 1221"/>
                  <a:gd name="T111" fmla="*/ 233 h 668"/>
                  <a:gd name="T112" fmla="*/ 1100 w 1221"/>
                  <a:gd name="T113" fmla="*/ 202 h 668"/>
                  <a:gd name="T114" fmla="*/ 1119 w 1221"/>
                  <a:gd name="T115" fmla="*/ 170 h 668"/>
                  <a:gd name="T116" fmla="*/ 1139 w 1221"/>
                  <a:gd name="T117" fmla="*/ 137 h 668"/>
                  <a:gd name="T118" fmla="*/ 1158 w 1221"/>
                  <a:gd name="T119" fmla="*/ 105 h 668"/>
                  <a:gd name="T120" fmla="*/ 1177 w 1221"/>
                  <a:gd name="T121" fmla="*/ 72 h 668"/>
                  <a:gd name="T122" fmla="*/ 1197 w 1221"/>
                  <a:gd name="T123" fmla="*/ 39 h 668"/>
                  <a:gd name="T124" fmla="*/ 1216 w 1221"/>
                  <a:gd name="T125" fmla="*/ 6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21" h="668">
                    <a:moveTo>
                      <a:pt x="0" y="5"/>
                    </a:moveTo>
                    <a:lnTo>
                      <a:pt x="4" y="12"/>
                    </a:lnTo>
                    <a:lnTo>
                      <a:pt x="8" y="18"/>
                    </a:lnTo>
                    <a:lnTo>
                      <a:pt x="12" y="25"/>
                    </a:lnTo>
                    <a:lnTo>
                      <a:pt x="16" y="32"/>
                    </a:lnTo>
                    <a:lnTo>
                      <a:pt x="19" y="38"/>
                    </a:lnTo>
                    <a:lnTo>
                      <a:pt x="23" y="45"/>
                    </a:lnTo>
                    <a:lnTo>
                      <a:pt x="27" y="51"/>
                    </a:lnTo>
                    <a:lnTo>
                      <a:pt x="31" y="58"/>
                    </a:lnTo>
                    <a:lnTo>
                      <a:pt x="35" y="65"/>
                    </a:lnTo>
                    <a:lnTo>
                      <a:pt x="39" y="71"/>
                    </a:lnTo>
                    <a:lnTo>
                      <a:pt x="42" y="78"/>
                    </a:lnTo>
                    <a:lnTo>
                      <a:pt x="47" y="84"/>
                    </a:lnTo>
                    <a:lnTo>
                      <a:pt x="51" y="91"/>
                    </a:lnTo>
                    <a:lnTo>
                      <a:pt x="54" y="97"/>
                    </a:lnTo>
                    <a:lnTo>
                      <a:pt x="58" y="104"/>
                    </a:lnTo>
                    <a:lnTo>
                      <a:pt x="62" y="111"/>
                    </a:lnTo>
                    <a:lnTo>
                      <a:pt x="66" y="117"/>
                    </a:lnTo>
                    <a:lnTo>
                      <a:pt x="70" y="124"/>
                    </a:lnTo>
                    <a:lnTo>
                      <a:pt x="74" y="130"/>
                    </a:lnTo>
                    <a:lnTo>
                      <a:pt x="77" y="136"/>
                    </a:lnTo>
                    <a:lnTo>
                      <a:pt x="81" y="143"/>
                    </a:lnTo>
                    <a:lnTo>
                      <a:pt x="85" y="149"/>
                    </a:lnTo>
                    <a:lnTo>
                      <a:pt x="89" y="156"/>
                    </a:lnTo>
                    <a:lnTo>
                      <a:pt x="93" y="162"/>
                    </a:lnTo>
                    <a:lnTo>
                      <a:pt x="97" y="169"/>
                    </a:lnTo>
                    <a:lnTo>
                      <a:pt x="101" y="175"/>
                    </a:lnTo>
                    <a:lnTo>
                      <a:pt x="105" y="181"/>
                    </a:lnTo>
                    <a:lnTo>
                      <a:pt x="108" y="188"/>
                    </a:lnTo>
                    <a:lnTo>
                      <a:pt x="112" y="194"/>
                    </a:lnTo>
                    <a:lnTo>
                      <a:pt x="116" y="201"/>
                    </a:lnTo>
                    <a:lnTo>
                      <a:pt x="120" y="207"/>
                    </a:lnTo>
                    <a:lnTo>
                      <a:pt x="124" y="213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6" y="232"/>
                    </a:lnTo>
                    <a:lnTo>
                      <a:pt x="140" y="238"/>
                    </a:lnTo>
                    <a:lnTo>
                      <a:pt x="143" y="244"/>
                    </a:lnTo>
                    <a:lnTo>
                      <a:pt x="147" y="250"/>
                    </a:lnTo>
                    <a:lnTo>
                      <a:pt x="151" y="257"/>
                    </a:lnTo>
                    <a:lnTo>
                      <a:pt x="155" y="263"/>
                    </a:lnTo>
                    <a:lnTo>
                      <a:pt x="159" y="269"/>
                    </a:lnTo>
                    <a:lnTo>
                      <a:pt x="163" y="275"/>
                    </a:lnTo>
                    <a:lnTo>
                      <a:pt x="166" y="281"/>
                    </a:lnTo>
                    <a:lnTo>
                      <a:pt x="170" y="287"/>
                    </a:lnTo>
                    <a:lnTo>
                      <a:pt x="174" y="293"/>
                    </a:lnTo>
                    <a:lnTo>
                      <a:pt x="178" y="299"/>
                    </a:lnTo>
                    <a:lnTo>
                      <a:pt x="182" y="305"/>
                    </a:lnTo>
                    <a:lnTo>
                      <a:pt x="186" y="311"/>
                    </a:lnTo>
                    <a:lnTo>
                      <a:pt x="190" y="317"/>
                    </a:lnTo>
                    <a:lnTo>
                      <a:pt x="194" y="322"/>
                    </a:lnTo>
                    <a:lnTo>
                      <a:pt x="198" y="328"/>
                    </a:lnTo>
                    <a:lnTo>
                      <a:pt x="201" y="334"/>
                    </a:lnTo>
                    <a:lnTo>
                      <a:pt x="205" y="339"/>
                    </a:lnTo>
                    <a:lnTo>
                      <a:pt x="209" y="345"/>
                    </a:lnTo>
                    <a:lnTo>
                      <a:pt x="213" y="351"/>
                    </a:lnTo>
                    <a:lnTo>
                      <a:pt x="217" y="357"/>
                    </a:lnTo>
                    <a:lnTo>
                      <a:pt x="221" y="362"/>
                    </a:lnTo>
                    <a:lnTo>
                      <a:pt x="225" y="368"/>
                    </a:lnTo>
                    <a:lnTo>
                      <a:pt x="229" y="373"/>
                    </a:lnTo>
                    <a:lnTo>
                      <a:pt x="233" y="379"/>
                    </a:lnTo>
                    <a:lnTo>
                      <a:pt x="236" y="384"/>
                    </a:lnTo>
                    <a:lnTo>
                      <a:pt x="240" y="389"/>
                    </a:lnTo>
                    <a:lnTo>
                      <a:pt x="244" y="395"/>
                    </a:lnTo>
                    <a:lnTo>
                      <a:pt x="248" y="400"/>
                    </a:lnTo>
                    <a:lnTo>
                      <a:pt x="252" y="406"/>
                    </a:lnTo>
                    <a:lnTo>
                      <a:pt x="256" y="411"/>
                    </a:lnTo>
                    <a:lnTo>
                      <a:pt x="259" y="416"/>
                    </a:lnTo>
                    <a:lnTo>
                      <a:pt x="264" y="421"/>
                    </a:lnTo>
                    <a:lnTo>
                      <a:pt x="267" y="426"/>
                    </a:lnTo>
                    <a:lnTo>
                      <a:pt x="271" y="431"/>
                    </a:lnTo>
                    <a:lnTo>
                      <a:pt x="275" y="436"/>
                    </a:lnTo>
                    <a:lnTo>
                      <a:pt x="279" y="441"/>
                    </a:lnTo>
                    <a:lnTo>
                      <a:pt x="283" y="446"/>
                    </a:lnTo>
                    <a:lnTo>
                      <a:pt x="287" y="451"/>
                    </a:lnTo>
                    <a:lnTo>
                      <a:pt x="290" y="456"/>
                    </a:lnTo>
                    <a:lnTo>
                      <a:pt x="294" y="461"/>
                    </a:lnTo>
                    <a:lnTo>
                      <a:pt x="298" y="466"/>
                    </a:lnTo>
                    <a:lnTo>
                      <a:pt x="302" y="470"/>
                    </a:lnTo>
                    <a:lnTo>
                      <a:pt x="306" y="475"/>
                    </a:lnTo>
                    <a:lnTo>
                      <a:pt x="310" y="480"/>
                    </a:lnTo>
                    <a:lnTo>
                      <a:pt x="314" y="484"/>
                    </a:lnTo>
                    <a:lnTo>
                      <a:pt x="318" y="489"/>
                    </a:lnTo>
                    <a:lnTo>
                      <a:pt x="322" y="493"/>
                    </a:lnTo>
                    <a:lnTo>
                      <a:pt x="325" y="498"/>
                    </a:lnTo>
                    <a:lnTo>
                      <a:pt x="329" y="502"/>
                    </a:lnTo>
                    <a:lnTo>
                      <a:pt x="333" y="507"/>
                    </a:lnTo>
                    <a:lnTo>
                      <a:pt x="337" y="511"/>
                    </a:lnTo>
                    <a:lnTo>
                      <a:pt x="341" y="515"/>
                    </a:lnTo>
                    <a:lnTo>
                      <a:pt x="345" y="519"/>
                    </a:lnTo>
                    <a:lnTo>
                      <a:pt x="348" y="523"/>
                    </a:lnTo>
                    <a:lnTo>
                      <a:pt x="353" y="528"/>
                    </a:lnTo>
                    <a:lnTo>
                      <a:pt x="357" y="531"/>
                    </a:lnTo>
                    <a:lnTo>
                      <a:pt x="360" y="535"/>
                    </a:lnTo>
                    <a:lnTo>
                      <a:pt x="364" y="540"/>
                    </a:lnTo>
                    <a:lnTo>
                      <a:pt x="368" y="543"/>
                    </a:lnTo>
                    <a:lnTo>
                      <a:pt x="372" y="547"/>
                    </a:lnTo>
                    <a:lnTo>
                      <a:pt x="376" y="551"/>
                    </a:lnTo>
                    <a:lnTo>
                      <a:pt x="380" y="554"/>
                    </a:lnTo>
                    <a:lnTo>
                      <a:pt x="383" y="558"/>
                    </a:lnTo>
                    <a:lnTo>
                      <a:pt x="387" y="562"/>
                    </a:lnTo>
                    <a:lnTo>
                      <a:pt x="391" y="565"/>
                    </a:lnTo>
                    <a:lnTo>
                      <a:pt x="395" y="569"/>
                    </a:lnTo>
                    <a:lnTo>
                      <a:pt x="399" y="572"/>
                    </a:lnTo>
                    <a:lnTo>
                      <a:pt x="403" y="576"/>
                    </a:lnTo>
                    <a:lnTo>
                      <a:pt x="407" y="579"/>
                    </a:lnTo>
                    <a:lnTo>
                      <a:pt x="411" y="582"/>
                    </a:lnTo>
                    <a:lnTo>
                      <a:pt x="414" y="586"/>
                    </a:lnTo>
                    <a:lnTo>
                      <a:pt x="418" y="588"/>
                    </a:lnTo>
                    <a:lnTo>
                      <a:pt x="422" y="592"/>
                    </a:lnTo>
                    <a:lnTo>
                      <a:pt x="426" y="595"/>
                    </a:lnTo>
                    <a:lnTo>
                      <a:pt x="430" y="598"/>
                    </a:lnTo>
                    <a:lnTo>
                      <a:pt x="434" y="600"/>
                    </a:lnTo>
                    <a:lnTo>
                      <a:pt x="437" y="603"/>
                    </a:lnTo>
                    <a:lnTo>
                      <a:pt x="442" y="606"/>
                    </a:lnTo>
                    <a:lnTo>
                      <a:pt x="446" y="609"/>
                    </a:lnTo>
                    <a:lnTo>
                      <a:pt x="449" y="612"/>
                    </a:lnTo>
                    <a:lnTo>
                      <a:pt x="453" y="614"/>
                    </a:lnTo>
                    <a:lnTo>
                      <a:pt x="457" y="617"/>
                    </a:lnTo>
                    <a:lnTo>
                      <a:pt x="461" y="620"/>
                    </a:lnTo>
                    <a:lnTo>
                      <a:pt x="465" y="622"/>
                    </a:lnTo>
                    <a:lnTo>
                      <a:pt x="469" y="624"/>
                    </a:lnTo>
                    <a:lnTo>
                      <a:pt x="472" y="626"/>
                    </a:lnTo>
                    <a:lnTo>
                      <a:pt x="476" y="629"/>
                    </a:lnTo>
                    <a:lnTo>
                      <a:pt x="480" y="631"/>
                    </a:lnTo>
                    <a:lnTo>
                      <a:pt x="484" y="633"/>
                    </a:lnTo>
                    <a:lnTo>
                      <a:pt x="488" y="635"/>
                    </a:lnTo>
                    <a:lnTo>
                      <a:pt x="492" y="637"/>
                    </a:lnTo>
                    <a:lnTo>
                      <a:pt x="496" y="639"/>
                    </a:lnTo>
                    <a:lnTo>
                      <a:pt x="500" y="641"/>
                    </a:lnTo>
                    <a:lnTo>
                      <a:pt x="504" y="643"/>
                    </a:lnTo>
                    <a:lnTo>
                      <a:pt x="507" y="644"/>
                    </a:lnTo>
                    <a:lnTo>
                      <a:pt x="511" y="646"/>
                    </a:lnTo>
                    <a:lnTo>
                      <a:pt x="515" y="648"/>
                    </a:lnTo>
                    <a:lnTo>
                      <a:pt x="519" y="649"/>
                    </a:lnTo>
                    <a:lnTo>
                      <a:pt x="523" y="651"/>
                    </a:lnTo>
                    <a:lnTo>
                      <a:pt x="527" y="652"/>
                    </a:lnTo>
                    <a:lnTo>
                      <a:pt x="531" y="654"/>
                    </a:lnTo>
                    <a:lnTo>
                      <a:pt x="535" y="655"/>
                    </a:lnTo>
                    <a:lnTo>
                      <a:pt x="539" y="656"/>
                    </a:lnTo>
                    <a:lnTo>
                      <a:pt x="542" y="657"/>
                    </a:lnTo>
                    <a:lnTo>
                      <a:pt x="546" y="658"/>
                    </a:lnTo>
                    <a:lnTo>
                      <a:pt x="550" y="659"/>
                    </a:lnTo>
                    <a:lnTo>
                      <a:pt x="554" y="660"/>
                    </a:lnTo>
                    <a:lnTo>
                      <a:pt x="558" y="661"/>
                    </a:lnTo>
                    <a:lnTo>
                      <a:pt x="562" y="662"/>
                    </a:lnTo>
                    <a:lnTo>
                      <a:pt x="565" y="663"/>
                    </a:lnTo>
                    <a:lnTo>
                      <a:pt x="569" y="663"/>
                    </a:lnTo>
                    <a:lnTo>
                      <a:pt x="573" y="664"/>
                    </a:lnTo>
                    <a:lnTo>
                      <a:pt x="577" y="665"/>
                    </a:lnTo>
                    <a:lnTo>
                      <a:pt x="581" y="665"/>
                    </a:lnTo>
                    <a:lnTo>
                      <a:pt x="585" y="666"/>
                    </a:lnTo>
                    <a:lnTo>
                      <a:pt x="589" y="666"/>
                    </a:lnTo>
                    <a:lnTo>
                      <a:pt x="593" y="666"/>
                    </a:lnTo>
                    <a:lnTo>
                      <a:pt x="596" y="667"/>
                    </a:lnTo>
                    <a:lnTo>
                      <a:pt x="600" y="667"/>
                    </a:lnTo>
                    <a:lnTo>
                      <a:pt x="604" y="667"/>
                    </a:lnTo>
                    <a:lnTo>
                      <a:pt x="608" y="667"/>
                    </a:lnTo>
                    <a:lnTo>
                      <a:pt x="612" y="667"/>
                    </a:lnTo>
                    <a:lnTo>
                      <a:pt x="616" y="667"/>
                    </a:lnTo>
                    <a:lnTo>
                      <a:pt x="620" y="667"/>
                    </a:lnTo>
                    <a:lnTo>
                      <a:pt x="624" y="666"/>
                    </a:lnTo>
                    <a:lnTo>
                      <a:pt x="628" y="666"/>
                    </a:lnTo>
                    <a:lnTo>
                      <a:pt x="631" y="666"/>
                    </a:lnTo>
                    <a:lnTo>
                      <a:pt x="635" y="665"/>
                    </a:lnTo>
                    <a:lnTo>
                      <a:pt x="639" y="665"/>
                    </a:lnTo>
                    <a:lnTo>
                      <a:pt x="643" y="664"/>
                    </a:lnTo>
                    <a:lnTo>
                      <a:pt x="647" y="664"/>
                    </a:lnTo>
                    <a:lnTo>
                      <a:pt x="651" y="663"/>
                    </a:lnTo>
                    <a:lnTo>
                      <a:pt x="654" y="662"/>
                    </a:lnTo>
                    <a:lnTo>
                      <a:pt x="659" y="661"/>
                    </a:lnTo>
                    <a:lnTo>
                      <a:pt x="663" y="660"/>
                    </a:lnTo>
                    <a:lnTo>
                      <a:pt x="666" y="659"/>
                    </a:lnTo>
                    <a:lnTo>
                      <a:pt x="670" y="658"/>
                    </a:lnTo>
                    <a:lnTo>
                      <a:pt x="674" y="657"/>
                    </a:lnTo>
                    <a:lnTo>
                      <a:pt x="678" y="656"/>
                    </a:lnTo>
                    <a:lnTo>
                      <a:pt x="682" y="655"/>
                    </a:lnTo>
                    <a:lnTo>
                      <a:pt x="686" y="654"/>
                    </a:lnTo>
                    <a:lnTo>
                      <a:pt x="689" y="652"/>
                    </a:lnTo>
                    <a:lnTo>
                      <a:pt x="693" y="651"/>
                    </a:lnTo>
                    <a:lnTo>
                      <a:pt x="697" y="649"/>
                    </a:lnTo>
                    <a:lnTo>
                      <a:pt x="701" y="648"/>
                    </a:lnTo>
                    <a:lnTo>
                      <a:pt x="705" y="646"/>
                    </a:lnTo>
                    <a:lnTo>
                      <a:pt x="709" y="644"/>
                    </a:lnTo>
                    <a:lnTo>
                      <a:pt x="713" y="643"/>
                    </a:lnTo>
                    <a:lnTo>
                      <a:pt x="717" y="641"/>
                    </a:lnTo>
                    <a:lnTo>
                      <a:pt x="721" y="639"/>
                    </a:lnTo>
                    <a:lnTo>
                      <a:pt x="724" y="637"/>
                    </a:lnTo>
                    <a:lnTo>
                      <a:pt x="728" y="635"/>
                    </a:lnTo>
                    <a:lnTo>
                      <a:pt x="732" y="633"/>
                    </a:lnTo>
                    <a:lnTo>
                      <a:pt x="736" y="631"/>
                    </a:lnTo>
                    <a:lnTo>
                      <a:pt x="740" y="629"/>
                    </a:lnTo>
                    <a:lnTo>
                      <a:pt x="743" y="627"/>
                    </a:lnTo>
                    <a:lnTo>
                      <a:pt x="748" y="624"/>
                    </a:lnTo>
                    <a:lnTo>
                      <a:pt x="752" y="622"/>
                    </a:lnTo>
                    <a:lnTo>
                      <a:pt x="755" y="620"/>
                    </a:lnTo>
                    <a:lnTo>
                      <a:pt x="759" y="617"/>
                    </a:lnTo>
                    <a:lnTo>
                      <a:pt x="763" y="615"/>
                    </a:lnTo>
                    <a:lnTo>
                      <a:pt x="767" y="612"/>
                    </a:lnTo>
                    <a:lnTo>
                      <a:pt x="771" y="610"/>
                    </a:lnTo>
                    <a:lnTo>
                      <a:pt x="775" y="607"/>
                    </a:lnTo>
                    <a:lnTo>
                      <a:pt x="778" y="604"/>
                    </a:lnTo>
                    <a:lnTo>
                      <a:pt x="782" y="601"/>
                    </a:lnTo>
                    <a:lnTo>
                      <a:pt x="786" y="598"/>
                    </a:lnTo>
                    <a:lnTo>
                      <a:pt x="790" y="595"/>
                    </a:lnTo>
                    <a:lnTo>
                      <a:pt x="794" y="592"/>
                    </a:lnTo>
                    <a:lnTo>
                      <a:pt x="798" y="589"/>
                    </a:lnTo>
                    <a:lnTo>
                      <a:pt x="802" y="586"/>
                    </a:lnTo>
                    <a:lnTo>
                      <a:pt x="806" y="583"/>
                    </a:lnTo>
                    <a:lnTo>
                      <a:pt x="810" y="579"/>
                    </a:lnTo>
                    <a:lnTo>
                      <a:pt x="813" y="576"/>
                    </a:lnTo>
                    <a:lnTo>
                      <a:pt x="817" y="573"/>
                    </a:lnTo>
                    <a:lnTo>
                      <a:pt x="821" y="569"/>
                    </a:lnTo>
                    <a:lnTo>
                      <a:pt x="825" y="566"/>
                    </a:lnTo>
                    <a:lnTo>
                      <a:pt x="829" y="563"/>
                    </a:lnTo>
                    <a:lnTo>
                      <a:pt x="833" y="559"/>
                    </a:lnTo>
                    <a:lnTo>
                      <a:pt x="837" y="555"/>
                    </a:lnTo>
                    <a:lnTo>
                      <a:pt x="841" y="552"/>
                    </a:lnTo>
                    <a:lnTo>
                      <a:pt x="845" y="548"/>
                    </a:lnTo>
                    <a:lnTo>
                      <a:pt x="848" y="544"/>
                    </a:lnTo>
                    <a:lnTo>
                      <a:pt x="852" y="540"/>
                    </a:lnTo>
                    <a:lnTo>
                      <a:pt x="856" y="536"/>
                    </a:lnTo>
                    <a:lnTo>
                      <a:pt x="860" y="532"/>
                    </a:lnTo>
                    <a:lnTo>
                      <a:pt x="864" y="528"/>
                    </a:lnTo>
                    <a:lnTo>
                      <a:pt x="868" y="524"/>
                    </a:lnTo>
                    <a:lnTo>
                      <a:pt x="871" y="520"/>
                    </a:lnTo>
                    <a:lnTo>
                      <a:pt x="875" y="516"/>
                    </a:lnTo>
                    <a:lnTo>
                      <a:pt x="880" y="511"/>
                    </a:lnTo>
                    <a:lnTo>
                      <a:pt x="883" y="507"/>
                    </a:lnTo>
                    <a:lnTo>
                      <a:pt x="887" y="503"/>
                    </a:lnTo>
                    <a:lnTo>
                      <a:pt x="891" y="498"/>
                    </a:lnTo>
                    <a:lnTo>
                      <a:pt x="895" y="494"/>
                    </a:lnTo>
                    <a:lnTo>
                      <a:pt x="899" y="489"/>
                    </a:lnTo>
                    <a:lnTo>
                      <a:pt x="902" y="485"/>
                    </a:lnTo>
                    <a:lnTo>
                      <a:pt x="906" y="480"/>
                    </a:lnTo>
                    <a:lnTo>
                      <a:pt x="910" y="476"/>
                    </a:lnTo>
                    <a:lnTo>
                      <a:pt x="914" y="471"/>
                    </a:lnTo>
                    <a:lnTo>
                      <a:pt x="918" y="466"/>
                    </a:lnTo>
                    <a:lnTo>
                      <a:pt x="922" y="462"/>
                    </a:lnTo>
                    <a:lnTo>
                      <a:pt x="926" y="457"/>
                    </a:lnTo>
                    <a:lnTo>
                      <a:pt x="930" y="452"/>
                    </a:lnTo>
                    <a:lnTo>
                      <a:pt x="934" y="447"/>
                    </a:lnTo>
                    <a:lnTo>
                      <a:pt x="937" y="442"/>
                    </a:lnTo>
                    <a:lnTo>
                      <a:pt x="941" y="437"/>
                    </a:lnTo>
                    <a:lnTo>
                      <a:pt x="945" y="432"/>
                    </a:lnTo>
                    <a:lnTo>
                      <a:pt x="949" y="427"/>
                    </a:lnTo>
                    <a:lnTo>
                      <a:pt x="953" y="422"/>
                    </a:lnTo>
                    <a:lnTo>
                      <a:pt x="957" y="417"/>
                    </a:lnTo>
                    <a:lnTo>
                      <a:pt x="960" y="412"/>
                    </a:lnTo>
                    <a:lnTo>
                      <a:pt x="965" y="407"/>
                    </a:lnTo>
                    <a:lnTo>
                      <a:pt x="969" y="401"/>
                    </a:lnTo>
                    <a:lnTo>
                      <a:pt x="972" y="396"/>
                    </a:lnTo>
                    <a:lnTo>
                      <a:pt x="976" y="390"/>
                    </a:lnTo>
                    <a:lnTo>
                      <a:pt x="980" y="385"/>
                    </a:lnTo>
                    <a:lnTo>
                      <a:pt x="984" y="380"/>
                    </a:lnTo>
                    <a:lnTo>
                      <a:pt x="988" y="374"/>
                    </a:lnTo>
                    <a:lnTo>
                      <a:pt x="992" y="369"/>
                    </a:lnTo>
                    <a:lnTo>
                      <a:pt x="995" y="363"/>
                    </a:lnTo>
                    <a:lnTo>
                      <a:pt x="999" y="357"/>
                    </a:lnTo>
                    <a:lnTo>
                      <a:pt x="1003" y="352"/>
                    </a:lnTo>
                    <a:lnTo>
                      <a:pt x="1007" y="346"/>
                    </a:lnTo>
                    <a:lnTo>
                      <a:pt x="1011" y="340"/>
                    </a:lnTo>
                    <a:lnTo>
                      <a:pt x="1015" y="335"/>
                    </a:lnTo>
                    <a:lnTo>
                      <a:pt x="1019" y="329"/>
                    </a:lnTo>
                    <a:lnTo>
                      <a:pt x="1023" y="323"/>
                    </a:lnTo>
                    <a:lnTo>
                      <a:pt x="1027" y="317"/>
                    </a:lnTo>
                    <a:lnTo>
                      <a:pt x="1030" y="312"/>
                    </a:lnTo>
                    <a:lnTo>
                      <a:pt x="1034" y="305"/>
                    </a:lnTo>
                    <a:lnTo>
                      <a:pt x="1038" y="300"/>
                    </a:lnTo>
                    <a:lnTo>
                      <a:pt x="1042" y="294"/>
                    </a:lnTo>
                    <a:lnTo>
                      <a:pt x="1046" y="288"/>
                    </a:lnTo>
                    <a:lnTo>
                      <a:pt x="1050" y="282"/>
                    </a:lnTo>
                    <a:lnTo>
                      <a:pt x="1054" y="276"/>
                    </a:lnTo>
                    <a:lnTo>
                      <a:pt x="1058" y="270"/>
                    </a:lnTo>
                    <a:lnTo>
                      <a:pt x="1061" y="264"/>
                    </a:lnTo>
                    <a:lnTo>
                      <a:pt x="1065" y="258"/>
                    </a:lnTo>
                    <a:lnTo>
                      <a:pt x="1069" y="251"/>
                    </a:lnTo>
                    <a:lnTo>
                      <a:pt x="1073" y="245"/>
                    </a:lnTo>
                    <a:lnTo>
                      <a:pt x="1077" y="239"/>
                    </a:lnTo>
                    <a:lnTo>
                      <a:pt x="1081" y="233"/>
                    </a:lnTo>
                    <a:lnTo>
                      <a:pt x="1084" y="226"/>
                    </a:lnTo>
                    <a:lnTo>
                      <a:pt x="1088" y="220"/>
                    </a:lnTo>
                    <a:lnTo>
                      <a:pt x="1092" y="214"/>
                    </a:lnTo>
                    <a:lnTo>
                      <a:pt x="1096" y="208"/>
                    </a:lnTo>
                    <a:lnTo>
                      <a:pt x="1100" y="202"/>
                    </a:lnTo>
                    <a:lnTo>
                      <a:pt x="1104" y="195"/>
                    </a:lnTo>
                    <a:lnTo>
                      <a:pt x="1108" y="189"/>
                    </a:lnTo>
                    <a:lnTo>
                      <a:pt x="1112" y="182"/>
                    </a:lnTo>
                    <a:lnTo>
                      <a:pt x="1116" y="176"/>
                    </a:lnTo>
                    <a:lnTo>
                      <a:pt x="1119" y="170"/>
                    </a:lnTo>
                    <a:lnTo>
                      <a:pt x="1123" y="163"/>
                    </a:lnTo>
                    <a:lnTo>
                      <a:pt x="1127" y="157"/>
                    </a:lnTo>
                    <a:lnTo>
                      <a:pt x="1131" y="150"/>
                    </a:lnTo>
                    <a:lnTo>
                      <a:pt x="1135" y="144"/>
                    </a:lnTo>
                    <a:lnTo>
                      <a:pt x="1139" y="137"/>
                    </a:lnTo>
                    <a:lnTo>
                      <a:pt x="1143" y="131"/>
                    </a:lnTo>
                    <a:lnTo>
                      <a:pt x="1147" y="125"/>
                    </a:lnTo>
                    <a:lnTo>
                      <a:pt x="1151" y="118"/>
                    </a:lnTo>
                    <a:lnTo>
                      <a:pt x="1154" y="112"/>
                    </a:lnTo>
                    <a:lnTo>
                      <a:pt x="1158" y="105"/>
                    </a:lnTo>
                    <a:lnTo>
                      <a:pt x="1162" y="99"/>
                    </a:lnTo>
                    <a:lnTo>
                      <a:pt x="1166" y="92"/>
                    </a:lnTo>
                    <a:lnTo>
                      <a:pt x="1170" y="85"/>
                    </a:lnTo>
                    <a:lnTo>
                      <a:pt x="1174" y="79"/>
                    </a:lnTo>
                    <a:lnTo>
                      <a:pt x="1177" y="72"/>
                    </a:lnTo>
                    <a:lnTo>
                      <a:pt x="1181" y="66"/>
                    </a:lnTo>
                    <a:lnTo>
                      <a:pt x="1186" y="59"/>
                    </a:lnTo>
                    <a:lnTo>
                      <a:pt x="1189" y="52"/>
                    </a:lnTo>
                    <a:lnTo>
                      <a:pt x="1193" y="46"/>
                    </a:lnTo>
                    <a:lnTo>
                      <a:pt x="1197" y="39"/>
                    </a:lnTo>
                    <a:lnTo>
                      <a:pt x="1201" y="33"/>
                    </a:lnTo>
                    <a:lnTo>
                      <a:pt x="1205" y="26"/>
                    </a:lnTo>
                    <a:lnTo>
                      <a:pt x="1209" y="19"/>
                    </a:lnTo>
                    <a:lnTo>
                      <a:pt x="1212" y="13"/>
                    </a:lnTo>
                    <a:lnTo>
                      <a:pt x="1216" y="6"/>
                    </a:lnTo>
                    <a:lnTo>
                      <a:pt x="122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8919" name="Line 7"/>
            <p:cNvSpPr>
              <a:spLocks noChangeAspect="1" noChangeShapeType="1"/>
            </p:cNvSpPr>
            <p:nvPr/>
          </p:nvSpPr>
          <p:spPr bwMode="auto">
            <a:xfrm>
              <a:off x="1743" y="3091"/>
              <a:ext cx="194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20" name="Line 8"/>
            <p:cNvSpPr>
              <a:spLocks noChangeAspect="1" noChangeShapeType="1"/>
            </p:cNvSpPr>
            <p:nvPr/>
          </p:nvSpPr>
          <p:spPr bwMode="auto">
            <a:xfrm>
              <a:off x="2922" y="3093"/>
              <a:ext cx="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8921" name="Group 9"/>
            <p:cNvGrpSpPr>
              <a:grpSpLocks noChangeAspect="1"/>
            </p:cNvGrpSpPr>
            <p:nvPr/>
          </p:nvGrpSpPr>
          <p:grpSpPr bwMode="auto">
            <a:xfrm>
              <a:off x="2104" y="2566"/>
              <a:ext cx="976" cy="1058"/>
              <a:chOff x="2043" y="2551"/>
              <a:chExt cx="1221" cy="1323"/>
            </a:xfrm>
          </p:grpSpPr>
          <p:sp>
            <p:nvSpPr>
              <p:cNvPr id="38922" name="Freeform 10"/>
              <p:cNvSpPr>
                <a:spLocks noChangeAspect="1"/>
              </p:cNvSpPr>
              <p:nvPr/>
            </p:nvSpPr>
            <p:spPr bwMode="auto">
              <a:xfrm>
                <a:off x="2043" y="2551"/>
                <a:ext cx="1221" cy="668"/>
              </a:xfrm>
              <a:custGeom>
                <a:avLst/>
                <a:gdLst>
                  <a:gd name="T0" fmla="*/ 16 w 1221"/>
                  <a:gd name="T1" fmla="*/ 635 h 668"/>
                  <a:gd name="T2" fmla="*/ 35 w 1221"/>
                  <a:gd name="T3" fmla="*/ 602 h 668"/>
                  <a:gd name="T4" fmla="*/ 54 w 1221"/>
                  <a:gd name="T5" fmla="*/ 570 h 668"/>
                  <a:gd name="T6" fmla="*/ 74 w 1221"/>
                  <a:gd name="T7" fmla="*/ 537 h 668"/>
                  <a:gd name="T8" fmla="*/ 93 w 1221"/>
                  <a:gd name="T9" fmla="*/ 505 h 668"/>
                  <a:gd name="T10" fmla="*/ 112 w 1221"/>
                  <a:gd name="T11" fmla="*/ 473 h 668"/>
                  <a:gd name="T12" fmla="*/ 132 w 1221"/>
                  <a:gd name="T13" fmla="*/ 441 h 668"/>
                  <a:gd name="T14" fmla="*/ 151 w 1221"/>
                  <a:gd name="T15" fmla="*/ 410 h 668"/>
                  <a:gd name="T16" fmla="*/ 170 w 1221"/>
                  <a:gd name="T17" fmla="*/ 380 h 668"/>
                  <a:gd name="T18" fmla="*/ 190 w 1221"/>
                  <a:gd name="T19" fmla="*/ 350 h 668"/>
                  <a:gd name="T20" fmla="*/ 209 w 1221"/>
                  <a:gd name="T21" fmla="*/ 322 h 668"/>
                  <a:gd name="T22" fmla="*/ 229 w 1221"/>
                  <a:gd name="T23" fmla="*/ 294 h 668"/>
                  <a:gd name="T24" fmla="*/ 248 w 1221"/>
                  <a:gd name="T25" fmla="*/ 267 h 668"/>
                  <a:gd name="T26" fmla="*/ 267 w 1221"/>
                  <a:gd name="T27" fmla="*/ 241 h 668"/>
                  <a:gd name="T28" fmla="*/ 287 w 1221"/>
                  <a:gd name="T29" fmla="*/ 216 h 668"/>
                  <a:gd name="T30" fmla="*/ 306 w 1221"/>
                  <a:gd name="T31" fmla="*/ 192 h 668"/>
                  <a:gd name="T32" fmla="*/ 325 w 1221"/>
                  <a:gd name="T33" fmla="*/ 169 h 668"/>
                  <a:gd name="T34" fmla="*/ 345 w 1221"/>
                  <a:gd name="T35" fmla="*/ 148 h 668"/>
                  <a:gd name="T36" fmla="*/ 364 w 1221"/>
                  <a:gd name="T37" fmla="*/ 127 h 668"/>
                  <a:gd name="T38" fmla="*/ 383 w 1221"/>
                  <a:gd name="T39" fmla="*/ 109 h 668"/>
                  <a:gd name="T40" fmla="*/ 403 w 1221"/>
                  <a:gd name="T41" fmla="*/ 91 h 668"/>
                  <a:gd name="T42" fmla="*/ 422 w 1221"/>
                  <a:gd name="T43" fmla="*/ 75 h 668"/>
                  <a:gd name="T44" fmla="*/ 442 w 1221"/>
                  <a:gd name="T45" fmla="*/ 61 h 668"/>
                  <a:gd name="T46" fmla="*/ 461 w 1221"/>
                  <a:gd name="T47" fmla="*/ 47 h 668"/>
                  <a:gd name="T48" fmla="*/ 480 w 1221"/>
                  <a:gd name="T49" fmla="*/ 36 h 668"/>
                  <a:gd name="T50" fmla="*/ 500 w 1221"/>
                  <a:gd name="T51" fmla="*/ 26 h 668"/>
                  <a:gd name="T52" fmla="*/ 519 w 1221"/>
                  <a:gd name="T53" fmla="*/ 18 h 668"/>
                  <a:gd name="T54" fmla="*/ 539 w 1221"/>
                  <a:gd name="T55" fmla="*/ 11 h 668"/>
                  <a:gd name="T56" fmla="*/ 558 w 1221"/>
                  <a:gd name="T57" fmla="*/ 6 h 668"/>
                  <a:gd name="T58" fmla="*/ 577 w 1221"/>
                  <a:gd name="T59" fmla="*/ 2 h 668"/>
                  <a:gd name="T60" fmla="*/ 596 w 1221"/>
                  <a:gd name="T61" fmla="*/ 0 h 668"/>
                  <a:gd name="T62" fmla="*/ 616 w 1221"/>
                  <a:gd name="T63" fmla="*/ 0 h 668"/>
                  <a:gd name="T64" fmla="*/ 635 w 1221"/>
                  <a:gd name="T65" fmla="*/ 2 h 668"/>
                  <a:gd name="T66" fmla="*/ 654 w 1221"/>
                  <a:gd name="T67" fmla="*/ 5 h 668"/>
                  <a:gd name="T68" fmla="*/ 674 w 1221"/>
                  <a:gd name="T69" fmla="*/ 10 h 668"/>
                  <a:gd name="T70" fmla="*/ 693 w 1221"/>
                  <a:gd name="T71" fmla="*/ 16 h 668"/>
                  <a:gd name="T72" fmla="*/ 713 w 1221"/>
                  <a:gd name="T73" fmla="*/ 24 h 668"/>
                  <a:gd name="T74" fmla="*/ 732 w 1221"/>
                  <a:gd name="T75" fmla="*/ 34 h 668"/>
                  <a:gd name="T76" fmla="*/ 752 w 1221"/>
                  <a:gd name="T77" fmla="*/ 45 h 668"/>
                  <a:gd name="T78" fmla="*/ 771 w 1221"/>
                  <a:gd name="T79" fmla="*/ 57 h 668"/>
                  <a:gd name="T80" fmla="*/ 790 w 1221"/>
                  <a:gd name="T81" fmla="*/ 72 h 668"/>
                  <a:gd name="T82" fmla="*/ 810 w 1221"/>
                  <a:gd name="T83" fmla="*/ 88 h 668"/>
                  <a:gd name="T84" fmla="*/ 829 w 1221"/>
                  <a:gd name="T85" fmla="*/ 104 h 668"/>
                  <a:gd name="T86" fmla="*/ 848 w 1221"/>
                  <a:gd name="T87" fmla="*/ 123 h 668"/>
                  <a:gd name="T88" fmla="*/ 868 w 1221"/>
                  <a:gd name="T89" fmla="*/ 143 h 668"/>
                  <a:gd name="T90" fmla="*/ 887 w 1221"/>
                  <a:gd name="T91" fmla="*/ 164 h 668"/>
                  <a:gd name="T92" fmla="*/ 906 w 1221"/>
                  <a:gd name="T93" fmla="*/ 187 h 668"/>
                  <a:gd name="T94" fmla="*/ 926 w 1221"/>
                  <a:gd name="T95" fmla="*/ 210 h 668"/>
                  <a:gd name="T96" fmla="*/ 945 w 1221"/>
                  <a:gd name="T97" fmla="*/ 235 h 668"/>
                  <a:gd name="T98" fmla="*/ 965 w 1221"/>
                  <a:gd name="T99" fmla="*/ 260 h 668"/>
                  <a:gd name="T100" fmla="*/ 984 w 1221"/>
                  <a:gd name="T101" fmla="*/ 287 h 668"/>
                  <a:gd name="T102" fmla="*/ 1003 w 1221"/>
                  <a:gd name="T103" fmla="*/ 315 h 668"/>
                  <a:gd name="T104" fmla="*/ 1023 w 1221"/>
                  <a:gd name="T105" fmla="*/ 344 h 668"/>
                  <a:gd name="T106" fmla="*/ 1042 w 1221"/>
                  <a:gd name="T107" fmla="*/ 373 h 668"/>
                  <a:gd name="T108" fmla="*/ 1061 w 1221"/>
                  <a:gd name="T109" fmla="*/ 403 h 668"/>
                  <a:gd name="T110" fmla="*/ 1081 w 1221"/>
                  <a:gd name="T111" fmla="*/ 434 h 668"/>
                  <a:gd name="T112" fmla="*/ 1100 w 1221"/>
                  <a:gd name="T113" fmla="*/ 465 h 668"/>
                  <a:gd name="T114" fmla="*/ 1119 w 1221"/>
                  <a:gd name="T115" fmla="*/ 497 h 668"/>
                  <a:gd name="T116" fmla="*/ 1139 w 1221"/>
                  <a:gd name="T117" fmla="*/ 530 h 668"/>
                  <a:gd name="T118" fmla="*/ 1158 w 1221"/>
                  <a:gd name="T119" fmla="*/ 562 h 668"/>
                  <a:gd name="T120" fmla="*/ 1177 w 1221"/>
                  <a:gd name="T121" fmla="*/ 595 h 668"/>
                  <a:gd name="T122" fmla="*/ 1197 w 1221"/>
                  <a:gd name="T123" fmla="*/ 628 h 668"/>
                  <a:gd name="T124" fmla="*/ 1216 w 1221"/>
                  <a:gd name="T125" fmla="*/ 661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21" h="668">
                    <a:moveTo>
                      <a:pt x="0" y="662"/>
                    </a:moveTo>
                    <a:lnTo>
                      <a:pt x="4" y="655"/>
                    </a:lnTo>
                    <a:lnTo>
                      <a:pt x="8" y="649"/>
                    </a:lnTo>
                    <a:lnTo>
                      <a:pt x="12" y="642"/>
                    </a:lnTo>
                    <a:lnTo>
                      <a:pt x="16" y="635"/>
                    </a:lnTo>
                    <a:lnTo>
                      <a:pt x="19" y="629"/>
                    </a:lnTo>
                    <a:lnTo>
                      <a:pt x="23" y="622"/>
                    </a:lnTo>
                    <a:lnTo>
                      <a:pt x="27" y="616"/>
                    </a:lnTo>
                    <a:lnTo>
                      <a:pt x="31" y="609"/>
                    </a:lnTo>
                    <a:lnTo>
                      <a:pt x="35" y="602"/>
                    </a:lnTo>
                    <a:lnTo>
                      <a:pt x="39" y="596"/>
                    </a:lnTo>
                    <a:lnTo>
                      <a:pt x="42" y="589"/>
                    </a:lnTo>
                    <a:lnTo>
                      <a:pt x="47" y="583"/>
                    </a:lnTo>
                    <a:lnTo>
                      <a:pt x="51" y="576"/>
                    </a:lnTo>
                    <a:lnTo>
                      <a:pt x="54" y="570"/>
                    </a:lnTo>
                    <a:lnTo>
                      <a:pt x="58" y="563"/>
                    </a:lnTo>
                    <a:lnTo>
                      <a:pt x="62" y="556"/>
                    </a:lnTo>
                    <a:lnTo>
                      <a:pt x="66" y="550"/>
                    </a:lnTo>
                    <a:lnTo>
                      <a:pt x="70" y="543"/>
                    </a:lnTo>
                    <a:lnTo>
                      <a:pt x="74" y="537"/>
                    </a:lnTo>
                    <a:lnTo>
                      <a:pt x="77" y="531"/>
                    </a:lnTo>
                    <a:lnTo>
                      <a:pt x="81" y="524"/>
                    </a:lnTo>
                    <a:lnTo>
                      <a:pt x="85" y="518"/>
                    </a:lnTo>
                    <a:lnTo>
                      <a:pt x="89" y="511"/>
                    </a:lnTo>
                    <a:lnTo>
                      <a:pt x="93" y="505"/>
                    </a:lnTo>
                    <a:lnTo>
                      <a:pt x="97" y="498"/>
                    </a:lnTo>
                    <a:lnTo>
                      <a:pt x="101" y="492"/>
                    </a:lnTo>
                    <a:lnTo>
                      <a:pt x="105" y="486"/>
                    </a:lnTo>
                    <a:lnTo>
                      <a:pt x="108" y="479"/>
                    </a:lnTo>
                    <a:lnTo>
                      <a:pt x="112" y="473"/>
                    </a:lnTo>
                    <a:lnTo>
                      <a:pt x="116" y="466"/>
                    </a:lnTo>
                    <a:lnTo>
                      <a:pt x="120" y="460"/>
                    </a:lnTo>
                    <a:lnTo>
                      <a:pt x="124" y="454"/>
                    </a:lnTo>
                    <a:lnTo>
                      <a:pt x="128" y="448"/>
                    </a:lnTo>
                    <a:lnTo>
                      <a:pt x="132" y="441"/>
                    </a:lnTo>
                    <a:lnTo>
                      <a:pt x="136" y="435"/>
                    </a:lnTo>
                    <a:lnTo>
                      <a:pt x="140" y="429"/>
                    </a:lnTo>
                    <a:lnTo>
                      <a:pt x="143" y="423"/>
                    </a:lnTo>
                    <a:lnTo>
                      <a:pt x="147" y="417"/>
                    </a:lnTo>
                    <a:lnTo>
                      <a:pt x="151" y="410"/>
                    </a:lnTo>
                    <a:lnTo>
                      <a:pt x="155" y="404"/>
                    </a:lnTo>
                    <a:lnTo>
                      <a:pt x="159" y="398"/>
                    </a:lnTo>
                    <a:lnTo>
                      <a:pt x="163" y="392"/>
                    </a:lnTo>
                    <a:lnTo>
                      <a:pt x="166" y="386"/>
                    </a:lnTo>
                    <a:lnTo>
                      <a:pt x="170" y="380"/>
                    </a:lnTo>
                    <a:lnTo>
                      <a:pt x="174" y="374"/>
                    </a:lnTo>
                    <a:lnTo>
                      <a:pt x="178" y="368"/>
                    </a:lnTo>
                    <a:lnTo>
                      <a:pt x="182" y="362"/>
                    </a:lnTo>
                    <a:lnTo>
                      <a:pt x="186" y="356"/>
                    </a:lnTo>
                    <a:lnTo>
                      <a:pt x="190" y="350"/>
                    </a:lnTo>
                    <a:lnTo>
                      <a:pt x="194" y="345"/>
                    </a:lnTo>
                    <a:lnTo>
                      <a:pt x="198" y="339"/>
                    </a:lnTo>
                    <a:lnTo>
                      <a:pt x="201" y="333"/>
                    </a:lnTo>
                    <a:lnTo>
                      <a:pt x="205" y="328"/>
                    </a:lnTo>
                    <a:lnTo>
                      <a:pt x="209" y="322"/>
                    </a:lnTo>
                    <a:lnTo>
                      <a:pt x="213" y="316"/>
                    </a:lnTo>
                    <a:lnTo>
                      <a:pt x="217" y="310"/>
                    </a:lnTo>
                    <a:lnTo>
                      <a:pt x="221" y="305"/>
                    </a:lnTo>
                    <a:lnTo>
                      <a:pt x="225" y="299"/>
                    </a:lnTo>
                    <a:lnTo>
                      <a:pt x="229" y="294"/>
                    </a:lnTo>
                    <a:lnTo>
                      <a:pt x="233" y="288"/>
                    </a:lnTo>
                    <a:lnTo>
                      <a:pt x="236" y="283"/>
                    </a:lnTo>
                    <a:lnTo>
                      <a:pt x="240" y="278"/>
                    </a:lnTo>
                    <a:lnTo>
                      <a:pt x="244" y="272"/>
                    </a:lnTo>
                    <a:lnTo>
                      <a:pt x="248" y="267"/>
                    </a:lnTo>
                    <a:lnTo>
                      <a:pt x="252" y="261"/>
                    </a:lnTo>
                    <a:lnTo>
                      <a:pt x="256" y="256"/>
                    </a:lnTo>
                    <a:lnTo>
                      <a:pt x="259" y="251"/>
                    </a:lnTo>
                    <a:lnTo>
                      <a:pt x="264" y="246"/>
                    </a:lnTo>
                    <a:lnTo>
                      <a:pt x="267" y="241"/>
                    </a:lnTo>
                    <a:lnTo>
                      <a:pt x="271" y="236"/>
                    </a:lnTo>
                    <a:lnTo>
                      <a:pt x="275" y="231"/>
                    </a:lnTo>
                    <a:lnTo>
                      <a:pt x="279" y="226"/>
                    </a:lnTo>
                    <a:lnTo>
                      <a:pt x="283" y="221"/>
                    </a:lnTo>
                    <a:lnTo>
                      <a:pt x="287" y="216"/>
                    </a:lnTo>
                    <a:lnTo>
                      <a:pt x="290" y="211"/>
                    </a:lnTo>
                    <a:lnTo>
                      <a:pt x="294" y="206"/>
                    </a:lnTo>
                    <a:lnTo>
                      <a:pt x="298" y="201"/>
                    </a:lnTo>
                    <a:lnTo>
                      <a:pt x="302" y="197"/>
                    </a:lnTo>
                    <a:lnTo>
                      <a:pt x="306" y="192"/>
                    </a:lnTo>
                    <a:lnTo>
                      <a:pt x="310" y="187"/>
                    </a:lnTo>
                    <a:lnTo>
                      <a:pt x="314" y="183"/>
                    </a:lnTo>
                    <a:lnTo>
                      <a:pt x="318" y="178"/>
                    </a:lnTo>
                    <a:lnTo>
                      <a:pt x="322" y="174"/>
                    </a:lnTo>
                    <a:lnTo>
                      <a:pt x="325" y="169"/>
                    </a:lnTo>
                    <a:lnTo>
                      <a:pt x="329" y="165"/>
                    </a:lnTo>
                    <a:lnTo>
                      <a:pt x="333" y="160"/>
                    </a:lnTo>
                    <a:lnTo>
                      <a:pt x="337" y="156"/>
                    </a:lnTo>
                    <a:lnTo>
                      <a:pt x="341" y="152"/>
                    </a:lnTo>
                    <a:lnTo>
                      <a:pt x="345" y="148"/>
                    </a:lnTo>
                    <a:lnTo>
                      <a:pt x="348" y="144"/>
                    </a:lnTo>
                    <a:lnTo>
                      <a:pt x="353" y="139"/>
                    </a:lnTo>
                    <a:lnTo>
                      <a:pt x="357" y="136"/>
                    </a:lnTo>
                    <a:lnTo>
                      <a:pt x="360" y="132"/>
                    </a:lnTo>
                    <a:lnTo>
                      <a:pt x="364" y="127"/>
                    </a:lnTo>
                    <a:lnTo>
                      <a:pt x="368" y="124"/>
                    </a:lnTo>
                    <a:lnTo>
                      <a:pt x="372" y="120"/>
                    </a:lnTo>
                    <a:lnTo>
                      <a:pt x="376" y="116"/>
                    </a:lnTo>
                    <a:lnTo>
                      <a:pt x="380" y="113"/>
                    </a:lnTo>
                    <a:lnTo>
                      <a:pt x="383" y="109"/>
                    </a:lnTo>
                    <a:lnTo>
                      <a:pt x="387" y="105"/>
                    </a:lnTo>
                    <a:lnTo>
                      <a:pt x="391" y="102"/>
                    </a:lnTo>
                    <a:lnTo>
                      <a:pt x="395" y="98"/>
                    </a:lnTo>
                    <a:lnTo>
                      <a:pt x="399" y="95"/>
                    </a:lnTo>
                    <a:lnTo>
                      <a:pt x="403" y="91"/>
                    </a:lnTo>
                    <a:lnTo>
                      <a:pt x="407" y="88"/>
                    </a:lnTo>
                    <a:lnTo>
                      <a:pt x="411" y="85"/>
                    </a:lnTo>
                    <a:lnTo>
                      <a:pt x="414" y="81"/>
                    </a:lnTo>
                    <a:lnTo>
                      <a:pt x="418" y="79"/>
                    </a:lnTo>
                    <a:lnTo>
                      <a:pt x="422" y="75"/>
                    </a:lnTo>
                    <a:lnTo>
                      <a:pt x="426" y="72"/>
                    </a:lnTo>
                    <a:lnTo>
                      <a:pt x="430" y="69"/>
                    </a:lnTo>
                    <a:lnTo>
                      <a:pt x="434" y="67"/>
                    </a:lnTo>
                    <a:lnTo>
                      <a:pt x="437" y="64"/>
                    </a:lnTo>
                    <a:lnTo>
                      <a:pt x="442" y="61"/>
                    </a:lnTo>
                    <a:lnTo>
                      <a:pt x="446" y="58"/>
                    </a:lnTo>
                    <a:lnTo>
                      <a:pt x="449" y="55"/>
                    </a:lnTo>
                    <a:lnTo>
                      <a:pt x="453" y="53"/>
                    </a:lnTo>
                    <a:lnTo>
                      <a:pt x="457" y="50"/>
                    </a:lnTo>
                    <a:lnTo>
                      <a:pt x="461" y="47"/>
                    </a:lnTo>
                    <a:lnTo>
                      <a:pt x="465" y="45"/>
                    </a:lnTo>
                    <a:lnTo>
                      <a:pt x="469" y="43"/>
                    </a:lnTo>
                    <a:lnTo>
                      <a:pt x="472" y="41"/>
                    </a:lnTo>
                    <a:lnTo>
                      <a:pt x="476" y="38"/>
                    </a:lnTo>
                    <a:lnTo>
                      <a:pt x="480" y="36"/>
                    </a:lnTo>
                    <a:lnTo>
                      <a:pt x="484" y="34"/>
                    </a:lnTo>
                    <a:lnTo>
                      <a:pt x="488" y="32"/>
                    </a:lnTo>
                    <a:lnTo>
                      <a:pt x="492" y="30"/>
                    </a:lnTo>
                    <a:lnTo>
                      <a:pt x="496" y="28"/>
                    </a:lnTo>
                    <a:lnTo>
                      <a:pt x="500" y="26"/>
                    </a:lnTo>
                    <a:lnTo>
                      <a:pt x="504" y="24"/>
                    </a:lnTo>
                    <a:lnTo>
                      <a:pt x="507" y="23"/>
                    </a:lnTo>
                    <a:lnTo>
                      <a:pt x="511" y="21"/>
                    </a:lnTo>
                    <a:lnTo>
                      <a:pt x="515" y="19"/>
                    </a:lnTo>
                    <a:lnTo>
                      <a:pt x="519" y="18"/>
                    </a:lnTo>
                    <a:lnTo>
                      <a:pt x="523" y="16"/>
                    </a:lnTo>
                    <a:lnTo>
                      <a:pt x="527" y="15"/>
                    </a:lnTo>
                    <a:lnTo>
                      <a:pt x="531" y="13"/>
                    </a:lnTo>
                    <a:lnTo>
                      <a:pt x="535" y="12"/>
                    </a:lnTo>
                    <a:lnTo>
                      <a:pt x="539" y="11"/>
                    </a:lnTo>
                    <a:lnTo>
                      <a:pt x="542" y="10"/>
                    </a:lnTo>
                    <a:lnTo>
                      <a:pt x="546" y="9"/>
                    </a:lnTo>
                    <a:lnTo>
                      <a:pt x="550" y="8"/>
                    </a:lnTo>
                    <a:lnTo>
                      <a:pt x="554" y="7"/>
                    </a:lnTo>
                    <a:lnTo>
                      <a:pt x="558" y="6"/>
                    </a:lnTo>
                    <a:lnTo>
                      <a:pt x="562" y="5"/>
                    </a:lnTo>
                    <a:lnTo>
                      <a:pt x="565" y="4"/>
                    </a:lnTo>
                    <a:lnTo>
                      <a:pt x="569" y="4"/>
                    </a:lnTo>
                    <a:lnTo>
                      <a:pt x="573" y="3"/>
                    </a:lnTo>
                    <a:lnTo>
                      <a:pt x="577" y="2"/>
                    </a:lnTo>
                    <a:lnTo>
                      <a:pt x="581" y="2"/>
                    </a:lnTo>
                    <a:lnTo>
                      <a:pt x="585" y="1"/>
                    </a:lnTo>
                    <a:lnTo>
                      <a:pt x="589" y="1"/>
                    </a:lnTo>
                    <a:lnTo>
                      <a:pt x="593" y="1"/>
                    </a:lnTo>
                    <a:lnTo>
                      <a:pt x="596" y="0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2" y="0"/>
                    </a:lnTo>
                    <a:lnTo>
                      <a:pt x="616" y="0"/>
                    </a:lnTo>
                    <a:lnTo>
                      <a:pt x="620" y="0"/>
                    </a:lnTo>
                    <a:lnTo>
                      <a:pt x="624" y="1"/>
                    </a:lnTo>
                    <a:lnTo>
                      <a:pt x="628" y="1"/>
                    </a:lnTo>
                    <a:lnTo>
                      <a:pt x="631" y="1"/>
                    </a:lnTo>
                    <a:lnTo>
                      <a:pt x="635" y="2"/>
                    </a:lnTo>
                    <a:lnTo>
                      <a:pt x="639" y="2"/>
                    </a:lnTo>
                    <a:lnTo>
                      <a:pt x="643" y="3"/>
                    </a:lnTo>
                    <a:lnTo>
                      <a:pt x="647" y="3"/>
                    </a:lnTo>
                    <a:lnTo>
                      <a:pt x="651" y="4"/>
                    </a:lnTo>
                    <a:lnTo>
                      <a:pt x="654" y="5"/>
                    </a:lnTo>
                    <a:lnTo>
                      <a:pt x="659" y="6"/>
                    </a:lnTo>
                    <a:lnTo>
                      <a:pt x="663" y="7"/>
                    </a:lnTo>
                    <a:lnTo>
                      <a:pt x="666" y="8"/>
                    </a:lnTo>
                    <a:lnTo>
                      <a:pt x="670" y="9"/>
                    </a:lnTo>
                    <a:lnTo>
                      <a:pt x="674" y="10"/>
                    </a:lnTo>
                    <a:lnTo>
                      <a:pt x="678" y="11"/>
                    </a:lnTo>
                    <a:lnTo>
                      <a:pt x="682" y="12"/>
                    </a:lnTo>
                    <a:lnTo>
                      <a:pt x="686" y="13"/>
                    </a:lnTo>
                    <a:lnTo>
                      <a:pt x="689" y="15"/>
                    </a:lnTo>
                    <a:lnTo>
                      <a:pt x="693" y="16"/>
                    </a:lnTo>
                    <a:lnTo>
                      <a:pt x="697" y="18"/>
                    </a:lnTo>
                    <a:lnTo>
                      <a:pt x="701" y="19"/>
                    </a:lnTo>
                    <a:lnTo>
                      <a:pt x="705" y="21"/>
                    </a:lnTo>
                    <a:lnTo>
                      <a:pt x="709" y="23"/>
                    </a:lnTo>
                    <a:lnTo>
                      <a:pt x="713" y="24"/>
                    </a:lnTo>
                    <a:lnTo>
                      <a:pt x="717" y="26"/>
                    </a:lnTo>
                    <a:lnTo>
                      <a:pt x="721" y="28"/>
                    </a:lnTo>
                    <a:lnTo>
                      <a:pt x="724" y="30"/>
                    </a:lnTo>
                    <a:lnTo>
                      <a:pt x="728" y="32"/>
                    </a:lnTo>
                    <a:lnTo>
                      <a:pt x="732" y="34"/>
                    </a:lnTo>
                    <a:lnTo>
                      <a:pt x="736" y="36"/>
                    </a:lnTo>
                    <a:lnTo>
                      <a:pt x="740" y="38"/>
                    </a:lnTo>
                    <a:lnTo>
                      <a:pt x="743" y="40"/>
                    </a:lnTo>
                    <a:lnTo>
                      <a:pt x="748" y="43"/>
                    </a:lnTo>
                    <a:lnTo>
                      <a:pt x="752" y="45"/>
                    </a:lnTo>
                    <a:lnTo>
                      <a:pt x="755" y="47"/>
                    </a:lnTo>
                    <a:lnTo>
                      <a:pt x="759" y="50"/>
                    </a:lnTo>
                    <a:lnTo>
                      <a:pt x="763" y="52"/>
                    </a:lnTo>
                    <a:lnTo>
                      <a:pt x="767" y="55"/>
                    </a:lnTo>
                    <a:lnTo>
                      <a:pt x="771" y="57"/>
                    </a:lnTo>
                    <a:lnTo>
                      <a:pt x="775" y="60"/>
                    </a:lnTo>
                    <a:lnTo>
                      <a:pt x="778" y="63"/>
                    </a:lnTo>
                    <a:lnTo>
                      <a:pt x="782" y="66"/>
                    </a:lnTo>
                    <a:lnTo>
                      <a:pt x="786" y="69"/>
                    </a:lnTo>
                    <a:lnTo>
                      <a:pt x="790" y="72"/>
                    </a:lnTo>
                    <a:lnTo>
                      <a:pt x="794" y="75"/>
                    </a:lnTo>
                    <a:lnTo>
                      <a:pt x="798" y="78"/>
                    </a:lnTo>
                    <a:lnTo>
                      <a:pt x="802" y="81"/>
                    </a:lnTo>
                    <a:lnTo>
                      <a:pt x="806" y="84"/>
                    </a:lnTo>
                    <a:lnTo>
                      <a:pt x="810" y="88"/>
                    </a:lnTo>
                    <a:lnTo>
                      <a:pt x="813" y="91"/>
                    </a:lnTo>
                    <a:lnTo>
                      <a:pt x="817" y="94"/>
                    </a:lnTo>
                    <a:lnTo>
                      <a:pt x="821" y="98"/>
                    </a:lnTo>
                    <a:lnTo>
                      <a:pt x="825" y="101"/>
                    </a:lnTo>
                    <a:lnTo>
                      <a:pt x="829" y="104"/>
                    </a:lnTo>
                    <a:lnTo>
                      <a:pt x="833" y="108"/>
                    </a:lnTo>
                    <a:lnTo>
                      <a:pt x="837" y="112"/>
                    </a:lnTo>
                    <a:lnTo>
                      <a:pt x="841" y="115"/>
                    </a:lnTo>
                    <a:lnTo>
                      <a:pt x="845" y="119"/>
                    </a:lnTo>
                    <a:lnTo>
                      <a:pt x="848" y="123"/>
                    </a:lnTo>
                    <a:lnTo>
                      <a:pt x="852" y="127"/>
                    </a:lnTo>
                    <a:lnTo>
                      <a:pt x="856" y="131"/>
                    </a:lnTo>
                    <a:lnTo>
                      <a:pt x="860" y="135"/>
                    </a:lnTo>
                    <a:lnTo>
                      <a:pt x="864" y="139"/>
                    </a:lnTo>
                    <a:lnTo>
                      <a:pt x="868" y="143"/>
                    </a:lnTo>
                    <a:lnTo>
                      <a:pt x="871" y="147"/>
                    </a:lnTo>
                    <a:lnTo>
                      <a:pt x="875" y="151"/>
                    </a:lnTo>
                    <a:lnTo>
                      <a:pt x="880" y="156"/>
                    </a:lnTo>
                    <a:lnTo>
                      <a:pt x="883" y="160"/>
                    </a:lnTo>
                    <a:lnTo>
                      <a:pt x="887" y="164"/>
                    </a:lnTo>
                    <a:lnTo>
                      <a:pt x="891" y="169"/>
                    </a:lnTo>
                    <a:lnTo>
                      <a:pt x="895" y="173"/>
                    </a:lnTo>
                    <a:lnTo>
                      <a:pt x="899" y="178"/>
                    </a:lnTo>
                    <a:lnTo>
                      <a:pt x="902" y="182"/>
                    </a:lnTo>
                    <a:lnTo>
                      <a:pt x="906" y="187"/>
                    </a:lnTo>
                    <a:lnTo>
                      <a:pt x="910" y="191"/>
                    </a:lnTo>
                    <a:lnTo>
                      <a:pt x="914" y="196"/>
                    </a:lnTo>
                    <a:lnTo>
                      <a:pt x="918" y="201"/>
                    </a:lnTo>
                    <a:lnTo>
                      <a:pt x="922" y="205"/>
                    </a:lnTo>
                    <a:lnTo>
                      <a:pt x="926" y="210"/>
                    </a:lnTo>
                    <a:lnTo>
                      <a:pt x="930" y="215"/>
                    </a:lnTo>
                    <a:lnTo>
                      <a:pt x="934" y="220"/>
                    </a:lnTo>
                    <a:lnTo>
                      <a:pt x="937" y="225"/>
                    </a:lnTo>
                    <a:lnTo>
                      <a:pt x="941" y="230"/>
                    </a:lnTo>
                    <a:lnTo>
                      <a:pt x="945" y="235"/>
                    </a:lnTo>
                    <a:lnTo>
                      <a:pt x="949" y="240"/>
                    </a:lnTo>
                    <a:lnTo>
                      <a:pt x="953" y="245"/>
                    </a:lnTo>
                    <a:lnTo>
                      <a:pt x="957" y="250"/>
                    </a:lnTo>
                    <a:lnTo>
                      <a:pt x="960" y="255"/>
                    </a:lnTo>
                    <a:lnTo>
                      <a:pt x="965" y="260"/>
                    </a:lnTo>
                    <a:lnTo>
                      <a:pt x="969" y="266"/>
                    </a:lnTo>
                    <a:lnTo>
                      <a:pt x="972" y="271"/>
                    </a:lnTo>
                    <a:lnTo>
                      <a:pt x="976" y="277"/>
                    </a:lnTo>
                    <a:lnTo>
                      <a:pt x="980" y="282"/>
                    </a:lnTo>
                    <a:lnTo>
                      <a:pt x="984" y="287"/>
                    </a:lnTo>
                    <a:lnTo>
                      <a:pt x="988" y="293"/>
                    </a:lnTo>
                    <a:lnTo>
                      <a:pt x="992" y="298"/>
                    </a:lnTo>
                    <a:lnTo>
                      <a:pt x="995" y="304"/>
                    </a:lnTo>
                    <a:lnTo>
                      <a:pt x="999" y="310"/>
                    </a:lnTo>
                    <a:lnTo>
                      <a:pt x="1003" y="315"/>
                    </a:lnTo>
                    <a:lnTo>
                      <a:pt x="1007" y="321"/>
                    </a:lnTo>
                    <a:lnTo>
                      <a:pt x="1011" y="327"/>
                    </a:lnTo>
                    <a:lnTo>
                      <a:pt x="1015" y="332"/>
                    </a:lnTo>
                    <a:lnTo>
                      <a:pt x="1019" y="338"/>
                    </a:lnTo>
                    <a:lnTo>
                      <a:pt x="1023" y="344"/>
                    </a:lnTo>
                    <a:lnTo>
                      <a:pt x="1027" y="350"/>
                    </a:lnTo>
                    <a:lnTo>
                      <a:pt x="1030" y="355"/>
                    </a:lnTo>
                    <a:lnTo>
                      <a:pt x="1034" y="362"/>
                    </a:lnTo>
                    <a:lnTo>
                      <a:pt x="1038" y="367"/>
                    </a:lnTo>
                    <a:lnTo>
                      <a:pt x="1042" y="373"/>
                    </a:lnTo>
                    <a:lnTo>
                      <a:pt x="1046" y="379"/>
                    </a:lnTo>
                    <a:lnTo>
                      <a:pt x="1050" y="385"/>
                    </a:lnTo>
                    <a:lnTo>
                      <a:pt x="1054" y="391"/>
                    </a:lnTo>
                    <a:lnTo>
                      <a:pt x="1058" y="397"/>
                    </a:lnTo>
                    <a:lnTo>
                      <a:pt x="1061" y="403"/>
                    </a:lnTo>
                    <a:lnTo>
                      <a:pt x="1065" y="409"/>
                    </a:lnTo>
                    <a:lnTo>
                      <a:pt x="1069" y="416"/>
                    </a:lnTo>
                    <a:lnTo>
                      <a:pt x="1073" y="422"/>
                    </a:lnTo>
                    <a:lnTo>
                      <a:pt x="1077" y="428"/>
                    </a:lnTo>
                    <a:lnTo>
                      <a:pt x="1081" y="434"/>
                    </a:lnTo>
                    <a:lnTo>
                      <a:pt x="1084" y="441"/>
                    </a:lnTo>
                    <a:lnTo>
                      <a:pt x="1088" y="447"/>
                    </a:lnTo>
                    <a:lnTo>
                      <a:pt x="1092" y="453"/>
                    </a:lnTo>
                    <a:lnTo>
                      <a:pt x="1096" y="459"/>
                    </a:lnTo>
                    <a:lnTo>
                      <a:pt x="1100" y="465"/>
                    </a:lnTo>
                    <a:lnTo>
                      <a:pt x="1104" y="472"/>
                    </a:lnTo>
                    <a:lnTo>
                      <a:pt x="1108" y="478"/>
                    </a:lnTo>
                    <a:lnTo>
                      <a:pt x="1112" y="485"/>
                    </a:lnTo>
                    <a:lnTo>
                      <a:pt x="1116" y="491"/>
                    </a:lnTo>
                    <a:lnTo>
                      <a:pt x="1119" y="497"/>
                    </a:lnTo>
                    <a:lnTo>
                      <a:pt x="1123" y="504"/>
                    </a:lnTo>
                    <a:lnTo>
                      <a:pt x="1127" y="510"/>
                    </a:lnTo>
                    <a:lnTo>
                      <a:pt x="1131" y="517"/>
                    </a:lnTo>
                    <a:lnTo>
                      <a:pt x="1135" y="523"/>
                    </a:lnTo>
                    <a:lnTo>
                      <a:pt x="1139" y="530"/>
                    </a:lnTo>
                    <a:lnTo>
                      <a:pt x="1143" y="536"/>
                    </a:lnTo>
                    <a:lnTo>
                      <a:pt x="1147" y="542"/>
                    </a:lnTo>
                    <a:lnTo>
                      <a:pt x="1151" y="549"/>
                    </a:lnTo>
                    <a:lnTo>
                      <a:pt x="1154" y="555"/>
                    </a:lnTo>
                    <a:lnTo>
                      <a:pt x="1158" y="562"/>
                    </a:lnTo>
                    <a:lnTo>
                      <a:pt x="1162" y="568"/>
                    </a:lnTo>
                    <a:lnTo>
                      <a:pt x="1166" y="575"/>
                    </a:lnTo>
                    <a:lnTo>
                      <a:pt x="1170" y="582"/>
                    </a:lnTo>
                    <a:lnTo>
                      <a:pt x="1174" y="588"/>
                    </a:lnTo>
                    <a:lnTo>
                      <a:pt x="1177" y="595"/>
                    </a:lnTo>
                    <a:lnTo>
                      <a:pt x="1181" y="601"/>
                    </a:lnTo>
                    <a:lnTo>
                      <a:pt x="1186" y="608"/>
                    </a:lnTo>
                    <a:lnTo>
                      <a:pt x="1189" y="615"/>
                    </a:lnTo>
                    <a:lnTo>
                      <a:pt x="1193" y="621"/>
                    </a:lnTo>
                    <a:lnTo>
                      <a:pt x="1197" y="628"/>
                    </a:lnTo>
                    <a:lnTo>
                      <a:pt x="1201" y="634"/>
                    </a:lnTo>
                    <a:lnTo>
                      <a:pt x="1205" y="641"/>
                    </a:lnTo>
                    <a:lnTo>
                      <a:pt x="1209" y="648"/>
                    </a:lnTo>
                    <a:lnTo>
                      <a:pt x="1212" y="654"/>
                    </a:lnTo>
                    <a:lnTo>
                      <a:pt x="1216" y="661"/>
                    </a:lnTo>
                    <a:lnTo>
                      <a:pt x="1220" y="6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23" name="Freeform 11"/>
              <p:cNvSpPr>
                <a:spLocks noChangeAspect="1"/>
              </p:cNvSpPr>
              <p:nvPr/>
            </p:nvSpPr>
            <p:spPr bwMode="auto">
              <a:xfrm>
                <a:off x="2043" y="3206"/>
                <a:ext cx="1221" cy="668"/>
              </a:xfrm>
              <a:custGeom>
                <a:avLst/>
                <a:gdLst>
                  <a:gd name="T0" fmla="*/ 16 w 1221"/>
                  <a:gd name="T1" fmla="*/ 32 h 668"/>
                  <a:gd name="T2" fmla="*/ 35 w 1221"/>
                  <a:gd name="T3" fmla="*/ 65 h 668"/>
                  <a:gd name="T4" fmla="*/ 54 w 1221"/>
                  <a:gd name="T5" fmla="*/ 97 h 668"/>
                  <a:gd name="T6" fmla="*/ 74 w 1221"/>
                  <a:gd name="T7" fmla="*/ 130 h 668"/>
                  <a:gd name="T8" fmla="*/ 93 w 1221"/>
                  <a:gd name="T9" fmla="*/ 162 h 668"/>
                  <a:gd name="T10" fmla="*/ 112 w 1221"/>
                  <a:gd name="T11" fmla="*/ 194 h 668"/>
                  <a:gd name="T12" fmla="*/ 132 w 1221"/>
                  <a:gd name="T13" fmla="*/ 226 h 668"/>
                  <a:gd name="T14" fmla="*/ 151 w 1221"/>
                  <a:gd name="T15" fmla="*/ 257 h 668"/>
                  <a:gd name="T16" fmla="*/ 170 w 1221"/>
                  <a:gd name="T17" fmla="*/ 287 h 668"/>
                  <a:gd name="T18" fmla="*/ 190 w 1221"/>
                  <a:gd name="T19" fmla="*/ 317 h 668"/>
                  <a:gd name="T20" fmla="*/ 209 w 1221"/>
                  <a:gd name="T21" fmla="*/ 345 h 668"/>
                  <a:gd name="T22" fmla="*/ 229 w 1221"/>
                  <a:gd name="T23" fmla="*/ 373 h 668"/>
                  <a:gd name="T24" fmla="*/ 248 w 1221"/>
                  <a:gd name="T25" fmla="*/ 400 h 668"/>
                  <a:gd name="T26" fmla="*/ 267 w 1221"/>
                  <a:gd name="T27" fmla="*/ 426 h 668"/>
                  <a:gd name="T28" fmla="*/ 287 w 1221"/>
                  <a:gd name="T29" fmla="*/ 451 h 668"/>
                  <a:gd name="T30" fmla="*/ 306 w 1221"/>
                  <a:gd name="T31" fmla="*/ 475 h 668"/>
                  <a:gd name="T32" fmla="*/ 325 w 1221"/>
                  <a:gd name="T33" fmla="*/ 498 h 668"/>
                  <a:gd name="T34" fmla="*/ 345 w 1221"/>
                  <a:gd name="T35" fmla="*/ 519 h 668"/>
                  <a:gd name="T36" fmla="*/ 364 w 1221"/>
                  <a:gd name="T37" fmla="*/ 540 h 668"/>
                  <a:gd name="T38" fmla="*/ 383 w 1221"/>
                  <a:gd name="T39" fmla="*/ 558 h 668"/>
                  <a:gd name="T40" fmla="*/ 403 w 1221"/>
                  <a:gd name="T41" fmla="*/ 576 h 668"/>
                  <a:gd name="T42" fmla="*/ 422 w 1221"/>
                  <a:gd name="T43" fmla="*/ 592 h 668"/>
                  <a:gd name="T44" fmla="*/ 442 w 1221"/>
                  <a:gd name="T45" fmla="*/ 606 h 668"/>
                  <a:gd name="T46" fmla="*/ 461 w 1221"/>
                  <a:gd name="T47" fmla="*/ 620 h 668"/>
                  <a:gd name="T48" fmla="*/ 480 w 1221"/>
                  <a:gd name="T49" fmla="*/ 631 h 668"/>
                  <a:gd name="T50" fmla="*/ 500 w 1221"/>
                  <a:gd name="T51" fmla="*/ 641 h 668"/>
                  <a:gd name="T52" fmla="*/ 519 w 1221"/>
                  <a:gd name="T53" fmla="*/ 649 h 668"/>
                  <a:gd name="T54" fmla="*/ 539 w 1221"/>
                  <a:gd name="T55" fmla="*/ 656 h 668"/>
                  <a:gd name="T56" fmla="*/ 558 w 1221"/>
                  <a:gd name="T57" fmla="*/ 661 h 668"/>
                  <a:gd name="T58" fmla="*/ 577 w 1221"/>
                  <a:gd name="T59" fmla="*/ 665 h 668"/>
                  <a:gd name="T60" fmla="*/ 596 w 1221"/>
                  <a:gd name="T61" fmla="*/ 667 h 668"/>
                  <a:gd name="T62" fmla="*/ 616 w 1221"/>
                  <a:gd name="T63" fmla="*/ 667 h 668"/>
                  <a:gd name="T64" fmla="*/ 635 w 1221"/>
                  <a:gd name="T65" fmla="*/ 665 h 668"/>
                  <a:gd name="T66" fmla="*/ 654 w 1221"/>
                  <a:gd name="T67" fmla="*/ 662 h 668"/>
                  <a:gd name="T68" fmla="*/ 674 w 1221"/>
                  <a:gd name="T69" fmla="*/ 657 h 668"/>
                  <a:gd name="T70" fmla="*/ 693 w 1221"/>
                  <a:gd name="T71" fmla="*/ 651 h 668"/>
                  <a:gd name="T72" fmla="*/ 713 w 1221"/>
                  <a:gd name="T73" fmla="*/ 643 h 668"/>
                  <a:gd name="T74" fmla="*/ 732 w 1221"/>
                  <a:gd name="T75" fmla="*/ 633 h 668"/>
                  <a:gd name="T76" fmla="*/ 752 w 1221"/>
                  <a:gd name="T77" fmla="*/ 622 h 668"/>
                  <a:gd name="T78" fmla="*/ 771 w 1221"/>
                  <a:gd name="T79" fmla="*/ 610 h 668"/>
                  <a:gd name="T80" fmla="*/ 790 w 1221"/>
                  <a:gd name="T81" fmla="*/ 595 h 668"/>
                  <a:gd name="T82" fmla="*/ 810 w 1221"/>
                  <a:gd name="T83" fmla="*/ 579 h 668"/>
                  <a:gd name="T84" fmla="*/ 829 w 1221"/>
                  <a:gd name="T85" fmla="*/ 563 h 668"/>
                  <a:gd name="T86" fmla="*/ 848 w 1221"/>
                  <a:gd name="T87" fmla="*/ 544 h 668"/>
                  <a:gd name="T88" fmla="*/ 868 w 1221"/>
                  <a:gd name="T89" fmla="*/ 524 h 668"/>
                  <a:gd name="T90" fmla="*/ 887 w 1221"/>
                  <a:gd name="T91" fmla="*/ 503 h 668"/>
                  <a:gd name="T92" fmla="*/ 906 w 1221"/>
                  <a:gd name="T93" fmla="*/ 480 h 668"/>
                  <a:gd name="T94" fmla="*/ 926 w 1221"/>
                  <a:gd name="T95" fmla="*/ 457 h 668"/>
                  <a:gd name="T96" fmla="*/ 945 w 1221"/>
                  <a:gd name="T97" fmla="*/ 432 h 668"/>
                  <a:gd name="T98" fmla="*/ 965 w 1221"/>
                  <a:gd name="T99" fmla="*/ 407 h 668"/>
                  <a:gd name="T100" fmla="*/ 984 w 1221"/>
                  <a:gd name="T101" fmla="*/ 380 h 668"/>
                  <a:gd name="T102" fmla="*/ 1003 w 1221"/>
                  <a:gd name="T103" fmla="*/ 352 h 668"/>
                  <a:gd name="T104" fmla="*/ 1023 w 1221"/>
                  <a:gd name="T105" fmla="*/ 323 h 668"/>
                  <a:gd name="T106" fmla="*/ 1042 w 1221"/>
                  <a:gd name="T107" fmla="*/ 294 h 668"/>
                  <a:gd name="T108" fmla="*/ 1061 w 1221"/>
                  <a:gd name="T109" fmla="*/ 264 h 668"/>
                  <a:gd name="T110" fmla="*/ 1081 w 1221"/>
                  <a:gd name="T111" fmla="*/ 233 h 668"/>
                  <a:gd name="T112" fmla="*/ 1100 w 1221"/>
                  <a:gd name="T113" fmla="*/ 202 h 668"/>
                  <a:gd name="T114" fmla="*/ 1119 w 1221"/>
                  <a:gd name="T115" fmla="*/ 170 h 668"/>
                  <a:gd name="T116" fmla="*/ 1139 w 1221"/>
                  <a:gd name="T117" fmla="*/ 137 h 668"/>
                  <a:gd name="T118" fmla="*/ 1158 w 1221"/>
                  <a:gd name="T119" fmla="*/ 105 h 668"/>
                  <a:gd name="T120" fmla="*/ 1177 w 1221"/>
                  <a:gd name="T121" fmla="*/ 72 h 668"/>
                  <a:gd name="T122" fmla="*/ 1197 w 1221"/>
                  <a:gd name="T123" fmla="*/ 39 h 668"/>
                  <a:gd name="T124" fmla="*/ 1216 w 1221"/>
                  <a:gd name="T125" fmla="*/ 6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21" h="668">
                    <a:moveTo>
                      <a:pt x="0" y="5"/>
                    </a:moveTo>
                    <a:lnTo>
                      <a:pt x="4" y="12"/>
                    </a:lnTo>
                    <a:lnTo>
                      <a:pt x="8" y="18"/>
                    </a:lnTo>
                    <a:lnTo>
                      <a:pt x="12" y="25"/>
                    </a:lnTo>
                    <a:lnTo>
                      <a:pt x="16" y="32"/>
                    </a:lnTo>
                    <a:lnTo>
                      <a:pt x="19" y="38"/>
                    </a:lnTo>
                    <a:lnTo>
                      <a:pt x="23" y="45"/>
                    </a:lnTo>
                    <a:lnTo>
                      <a:pt x="27" y="51"/>
                    </a:lnTo>
                    <a:lnTo>
                      <a:pt x="31" y="58"/>
                    </a:lnTo>
                    <a:lnTo>
                      <a:pt x="35" y="65"/>
                    </a:lnTo>
                    <a:lnTo>
                      <a:pt x="39" y="71"/>
                    </a:lnTo>
                    <a:lnTo>
                      <a:pt x="42" y="78"/>
                    </a:lnTo>
                    <a:lnTo>
                      <a:pt x="47" y="84"/>
                    </a:lnTo>
                    <a:lnTo>
                      <a:pt x="51" y="91"/>
                    </a:lnTo>
                    <a:lnTo>
                      <a:pt x="54" y="97"/>
                    </a:lnTo>
                    <a:lnTo>
                      <a:pt x="58" y="104"/>
                    </a:lnTo>
                    <a:lnTo>
                      <a:pt x="62" y="111"/>
                    </a:lnTo>
                    <a:lnTo>
                      <a:pt x="66" y="117"/>
                    </a:lnTo>
                    <a:lnTo>
                      <a:pt x="70" y="124"/>
                    </a:lnTo>
                    <a:lnTo>
                      <a:pt x="74" y="130"/>
                    </a:lnTo>
                    <a:lnTo>
                      <a:pt x="77" y="136"/>
                    </a:lnTo>
                    <a:lnTo>
                      <a:pt x="81" y="143"/>
                    </a:lnTo>
                    <a:lnTo>
                      <a:pt x="85" y="149"/>
                    </a:lnTo>
                    <a:lnTo>
                      <a:pt x="89" y="156"/>
                    </a:lnTo>
                    <a:lnTo>
                      <a:pt x="93" y="162"/>
                    </a:lnTo>
                    <a:lnTo>
                      <a:pt x="97" y="169"/>
                    </a:lnTo>
                    <a:lnTo>
                      <a:pt x="101" y="175"/>
                    </a:lnTo>
                    <a:lnTo>
                      <a:pt x="105" y="181"/>
                    </a:lnTo>
                    <a:lnTo>
                      <a:pt x="108" y="188"/>
                    </a:lnTo>
                    <a:lnTo>
                      <a:pt x="112" y="194"/>
                    </a:lnTo>
                    <a:lnTo>
                      <a:pt x="116" y="201"/>
                    </a:lnTo>
                    <a:lnTo>
                      <a:pt x="120" y="207"/>
                    </a:lnTo>
                    <a:lnTo>
                      <a:pt x="124" y="213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6" y="232"/>
                    </a:lnTo>
                    <a:lnTo>
                      <a:pt x="140" y="238"/>
                    </a:lnTo>
                    <a:lnTo>
                      <a:pt x="143" y="244"/>
                    </a:lnTo>
                    <a:lnTo>
                      <a:pt x="147" y="250"/>
                    </a:lnTo>
                    <a:lnTo>
                      <a:pt x="151" y="257"/>
                    </a:lnTo>
                    <a:lnTo>
                      <a:pt x="155" y="263"/>
                    </a:lnTo>
                    <a:lnTo>
                      <a:pt x="159" y="269"/>
                    </a:lnTo>
                    <a:lnTo>
                      <a:pt x="163" y="275"/>
                    </a:lnTo>
                    <a:lnTo>
                      <a:pt x="166" y="281"/>
                    </a:lnTo>
                    <a:lnTo>
                      <a:pt x="170" y="287"/>
                    </a:lnTo>
                    <a:lnTo>
                      <a:pt x="174" y="293"/>
                    </a:lnTo>
                    <a:lnTo>
                      <a:pt x="178" y="299"/>
                    </a:lnTo>
                    <a:lnTo>
                      <a:pt x="182" y="305"/>
                    </a:lnTo>
                    <a:lnTo>
                      <a:pt x="186" y="311"/>
                    </a:lnTo>
                    <a:lnTo>
                      <a:pt x="190" y="317"/>
                    </a:lnTo>
                    <a:lnTo>
                      <a:pt x="194" y="322"/>
                    </a:lnTo>
                    <a:lnTo>
                      <a:pt x="198" y="328"/>
                    </a:lnTo>
                    <a:lnTo>
                      <a:pt x="201" y="334"/>
                    </a:lnTo>
                    <a:lnTo>
                      <a:pt x="205" y="339"/>
                    </a:lnTo>
                    <a:lnTo>
                      <a:pt x="209" y="345"/>
                    </a:lnTo>
                    <a:lnTo>
                      <a:pt x="213" y="351"/>
                    </a:lnTo>
                    <a:lnTo>
                      <a:pt x="217" y="357"/>
                    </a:lnTo>
                    <a:lnTo>
                      <a:pt x="221" y="362"/>
                    </a:lnTo>
                    <a:lnTo>
                      <a:pt x="225" y="368"/>
                    </a:lnTo>
                    <a:lnTo>
                      <a:pt x="229" y="373"/>
                    </a:lnTo>
                    <a:lnTo>
                      <a:pt x="233" y="379"/>
                    </a:lnTo>
                    <a:lnTo>
                      <a:pt x="236" y="384"/>
                    </a:lnTo>
                    <a:lnTo>
                      <a:pt x="240" y="389"/>
                    </a:lnTo>
                    <a:lnTo>
                      <a:pt x="244" y="395"/>
                    </a:lnTo>
                    <a:lnTo>
                      <a:pt x="248" y="400"/>
                    </a:lnTo>
                    <a:lnTo>
                      <a:pt x="252" y="406"/>
                    </a:lnTo>
                    <a:lnTo>
                      <a:pt x="256" y="411"/>
                    </a:lnTo>
                    <a:lnTo>
                      <a:pt x="259" y="416"/>
                    </a:lnTo>
                    <a:lnTo>
                      <a:pt x="264" y="421"/>
                    </a:lnTo>
                    <a:lnTo>
                      <a:pt x="267" y="426"/>
                    </a:lnTo>
                    <a:lnTo>
                      <a:pt x="271" y="431"/>
                    </a:lnTo>
                    <a:lnTo>
                      <a:pt x="275" y="436"/>
                    </a:lnTo>
                    <a:lnTo>
                      <a:pt x="279" y="441"/>
                    </a:lnTo>
                    <a:lnTo>
                      <a:pt x="283" y="446"/>
                    </a:lnTo>
                    <a:lnTo>
                      <a:pt x="287" y="451"/>
                    </a:lnTo>
                    <a:lnTo>
                      <a:pt x="290" y="456"/>
                    </a:lnTo>
                    <a:lnTo>
                      <a:pt x="294" y="461"/>
                    </a:lnTo>
                    <a:lnTo>
                      <a:pt x="298" y="466"/>
                    </a:lnTo>
                    <a:lnTo>
                      <a:pt x="302" y="470"/>
                    </a:lnTo>
                    <a:lnTo>
                      <a:pt x="306" y="475"/>
                    </a:lnTo>
                    <a:lnTo>
                      <a:pt x="310" y="480"/>
                    </a:lnTo>
                    <a:lnTo>
                      <a:pt x="314" y="484"/>
                    </a:lnTo>
                    <a:lnTo>
                      <a:pt x="318" y="489"/>
                    </a:lnTo>
                    <a:lnTo>
                      <a:pt x="322" y="493"/>
                    </a:lnTo>
                    <a:lnTo>
                      <a:pt x="325" y="498"/>
                    </a:lnTo>
                    <a:lnTo>
                      <a:pt x="329" y="502"/>
                    </a:lnTo>
                    <a:lnTo>
                      <a:pt x="333" y="507"/>
                    </a:lnTo>
                    <a:lnTo>
                      <a:pt x="337" y="511"/>
                    </a:lnTo>
                    <a:lnTo>
                      <a:pt x="341" y="515"/>
                    </a:lnTo>
                    <a:lnTo>
                      <a:pt x="345" y="519"/>
                    </a:lnTo>
                    <a:lnTo>
                      <a:pt x="348" y="523"/>
                    </a:lnTo>
                    <a:lnTo>
                      <a:pt x="353" y="528"/>
                    </a:lnTo>
                    <a:lnTo>
                      <a:pt x="357" y="531"/>
                    </a:lnTo>
                    <a:lnTo>
                      <a:pt x="360" y="535"/>
                    </a:lnTo>
                    <a:lnTo>
                      <a:pt x="364" y="540"/>
                    </a:lnTo>
                    <a:lnTo>
                      <a:pt x="368" y="543"/>
                    </a:lnTo>
                    <a:lnTo>
                      <a:pt x="372" y="547"/>
                    </a:lnTo>
                    <a:lnTo>
                      <a:pt x="376" y="551"/>
                    </a:lnTo>
                    <a:lnTo>
                      <a:pt x="380" y="554"/>
                    </a:lnTo>
                    <a:lnTo>
                      <a:pt x="383" y="558"/>
                    </a:lnTo>
                    <a:lnTo>
                      <a:pt x="387" y="562"/>
                    </a:lnTo>
                    <a:lnTo>
                      <a:pt x="391" y="565"/>
                    </a:lnTo>
                    <a:lnTo>
                      <a:pt x="395" y="569"/>
                    </a:lnTo>
                    <a:lnTo>
                      <a:pt x="399" y="572"/>
                    </a:lnTo>
                    <a:lnTo>
                      <a:pt x="403" y="576"/>
                    </a:lnTo>
                    <a:lnTo>
                      <a:pt x="407" y="579"/>
                    </a:lnTo>
                    <a:lnTo>
                      <a:pt x="411" y="582"/>
                    </a:lnTo>
                    <a:lnTo>
                      <a:pt x="414" y="586"/>
                    </a:lnTo>
                    <a:lnTo>
                      <a:pt x="418" y="588"/>
                    </a:lnTo>
                    <a:lnTo>
                      <a:pt x="422" y="592"/>
                    </a:lnTo>
                    <a:lnTo>
                      <a:pt x="426" y="595"/>
                    </a:lnTo>
                    <a:lnTo>
                      <a:pt x="430" y="598"/>
                    </a:lnTo>
                    <a:lnTo>
                      <a:pt x="434" y="600"/>
                    </a:lnTo>
                    <a:lnTo>
                      <a:pt x="437" y="603"/>
                    </a:lnTo>
                    <a:lnTo>
                      <a:pt x="442" y="606"/>
                    </a:lnTo>
                    <a:lnTo>
                      <a:pt x="446" y="609"/>
                    </a:lnTo>
                    <a:lnTo>
                      <a:pt x="449" y="612"/>
                    </a:lnTo>
                    <a:lnTo>
                      <a:pt x="453" y="614"/>
                    </a:lnTo>
                    <a:lnTo>
                      <a:pt x="457" y="617"/>
                    </a:lnTo>
                    <a:lnTo>
                      <a:pt x="461" y="620"/>
                    </a:lnTo>
                    <a:lnTo>
                      <a:pt x="465" y="622"/>
                    </a:lnTo>
                    <a:lnTo>
                      <a:pt x="469" y="624"/>
                    </a:lnTo>
                    <a:lnTo>
                      <a:pt x="472" y="626"/>
                    </a:lnTo>
                    <a:lnTo>
                      <a:pt x="476" y="629"/>
                    </a:lnTo>
                    <a:lnTo>
                      <a:pt x="480" y="631"/>
                    </a:lnTo>
                    <a:lnTo>
                      <a:pt x="484" y="633"/>
                    </a:lnTo>
                    <a:lnTo>
                      <a:pt x="488" y="635"/>
                    </a:lnTo>
                    <a:lnTo>
                      <a:pt x="492" y="637"/>
                    </a:lnTo>
                    <a:lnTo>
                      <a:pt x="496" y="639"/>
                    </a:lnTo>
                    <a:lnTo>
                      <a:pt x="500" y="641"/>
                    </a:lnTo>
                    <a:lnTo>
                      <a:pt x="504" y="643"/>
                    </a:lnTo>
                    <a:lnTo>
                      <a:pt x="507" y="644"/>
                    </a:lnTo>
                    <a:lnTo>
                      <a:pt x="511" y="646"/>
                    </a:lnTo>
                    <a:lnTo>
                      <a:pt x="515" y="648"/>
                    </a:lnTo>
                    <a:lnTo>
                      <a:pt x="519" y="649"/>
                    </a:lnTo>
                    <a:lnTo>
                      <a:pt x="523" y="651"/>
                    </a:lnTo>
                    <a:lnTo>
                      <a:pt x="527" y="652"/>
                    </a:lnTo>
                    <a:lnTo>
                      <a:pt x="531" y="654"/>
                    </a:lnTo>
                    <a:lnTo>
                      <a:pt x="535" y="655"/>
                    </a:lnTo>
                    <a:lnTo>
                      <a:pt x="539" y="656"/>
                    </a:lnTo>
                    <a:lnTo>
                      <a:pt x="542" y="657"/>
                    </a:lnTo>
                    <a:lnTo>
                      <a:pt x="546" y="658"/>
                    </a:lnTo>
                    <a:lnTo>
                      <a:pt x="550" y="659"/>
                    </a:lnTo>
                    <a:lnTo>
                      <a:pt x="554" y="660"/>
                    </a:lnTo>
                    <a:lnTo>
                      <a:pt x="558" y="661"/>
                    </a:lnTo>
                    <a:lnTo>
                      <a:pt x="562" y="662"/>
                    </a:lnTo>
                    <a:lnTo>
                      <a:pt x="565" y="663"/>
                    </a:lnTo>
                    <a:lnTo>
                      <a:pt x="569" y="663"/>
                    </a:lnTo>
                    <a:lnTo>
                      <a:pt x="573" y="664"/>
                    </a:lnTo>
                    <a:lnTo>
                      <a:pt x="577" y="665"/>
                    </a:lnTo>
                    <a:lnTo>
                      <a:pt x="581" y="665"/>
                    </a:lnTo>
                    <a:lnTo>
                      <a:pt x="585" y="666"/>
                    </a:lnTo>
                    <a:lnTo>
                      <a:pt x="589" y="666"/>
                    </a:lnTo>
                    <a:lnTo>
                      <a:pt x="593" y="666"/>
                    </a:lnTo>
                    <a:lnTo>
                      <a:pt x="596" y="667"/>
                    </a:lnTo>
                    <a:lnTo>
                      <a:pt x="600" y="667"/>
                    </a:lnTo>
                    <a:lnTo>
                      <a:pt x="604" y="667"/>
                    </a:lnTo>
                    <a:lnTo>
                      <a:pt x="608" y="667"/>
                    </a:lnTo>
                    <a:lnTo>
                      <a:pt x="612" y="667"/>
                    </a:lnTo>
                    <a:lnTo>
                      <a:pt x="616" y="667"/>
                    </a:lnTo>
                    <a:lnTo>
                      <a:pt x="620" y="667"/>
                    </a:lnTo>
                    <a:lnTo>
                      <a:pt x="624" y="666"/>
                    </a:lnTo>
                    <a:lnTo>
                      <a:pt x="628" y="666"/>
                    </a:lnTo>
                    <a:lnTo>
                      <a:pt x="631" y="666"/>
                    </a:lnTo>
                    <a:lnTo>
                      <a:pt x="635" y="665"/>
                    </a:lnTo>
                    <a:lnTo>
                      <a:pt x="639" y="665"/>
                    </a:lnTo>
                    <a:lnTo>
                      <a:pt x="643" y="664"/>
                    </a:lnTo>
                    <a:lnTo>
                      <a:pt x="647" y="664"/>
                    </a:lnTo>
                    <a:lnTo>
                      <a:pt x="651" y="663"/>
                    </a:lnTo>
                    <a:lnTo>
                      <a:pt x="654" y="662"/>
                    </a:lnTo>
                    <a:lnTo>
                      <a:pt x="659" y="661"/>
                    </a:lnTo>
                    <a:lnTo>
                      <a:pt x="663" y="660"/>
                    </a:lnTo>
                    <a:lnTo>
                      <a:pt x="666" y="659"/>
                    </a:lnTo>
                    <a:lnTo>
                      <a:pt x="670" y="658"/>
                    </a:lnTo>
                    <a:lnTo>
                      <a:pt x="674" y="657"/>
                    </a:lnTo>
                    <a:lnTo>
                      <a:pt x="678" y="656"/>
                    </a:lnTo>
                    <a:lnTo>
                      <a:pt x="682" y="655"/>
                    </a:lnTo>
                    <a:lnTo>
                      <a:pt x="686" y="654"/>
                    </a:lnTo>
                    <a:lnTo>
                      <a:pt x="689" y="652"/>
                    </a:lnTo>
                    <a:lnTo>
                      <a:pt x="693" y="651"/>
                    </a:lnTo>
                    <a:lnTo>
                      <a:pt x="697" y="649"/>
                    </a:lnTo>
                    <a:lnTo>
                      <a:pt x="701" y="648"/>
                    </a:lnTo>
                    <a:lnTo>
                      <a:pt x="705" y="646"/>
                    </a:lnTo>
                    <a:lnTo>
                      <a:pt x="709" y="644"/>
                    </a:lnTo>
                    <a:lnTo>
                      <a:pt x="713" y="643"/>
                    </a:lnTo>
                    <a:lnTo>
                      <a:pt x="717" y="641"/>
                    </a:lnTo>
                    <a:lnTo>
                      <a:pt x="721" y="639"/>
                    </a:lnTo>
                    <a:lnTo>
                      <a:pt x="724" y="637"/>
                    </a:lnTo>
                    <a:lnTo>
                      <a:pt x="728" y="635"/>
                    </a:lnTo>
                    <a:lnTo>
                      <a:pt x="732" y="633"/>
                    </a:lnTo>
                    <a:lnTo>
                      <a:pt x="736" y="631"/>
                    </a:lnTo>
                    <a:lnTo>
                      <a:pt x="740" y="629"/>
                    </a:lnTo>
                    <a:lnTo>
                      <a:pt x="743" y="627"/>
                    </a:lnTo>
                    <a:lnTo>
                      <a:pt x="748" y="624"/>
                    </a:lnTo>
                    <a:lnTo>
                      <a:pt x="752" y="622"/>
                    </a:lnTo>
                    <a:lnTo>
                      <a:pt x="755" y="620"/>
                    </a:lnTo>
                    <a:lnTo>
                      <a:pt x="759" y="617"/>
                    </a:lnTo>
                    <a:lnTo>
                      <a:pt x="763" y="615"/>
                    </a:lnTo>
                    <a:lnTo>
                      <a:pt x="767" y="612"/>
                    </a:lnTo>
                    <a:lnTo>
                      <a:pt x="771" y="610"/>
                    </a:lnTo>
                    <a:lnTo>
                      <a:pt x="775" y="607"/>
                    </a:lnTo>
                    <a:lnTo>
                      <a:pt x="778" y="604"/>
                    </a:lnTo>
                    <a:lnTo>
                      <a:pt x="782" y="601"/>
                    </a:lnTo>
                    <a:lnTo>
                      <a:pt x="786" y="598"/>
                    </a:lnTo>
                    <a:lnTo>
                      <a:pt x="790" y="595"/>
                    </a:lnTo>
                    <a:lnTo>
                      <a:pt x="794" y="592"/>
                    </a:lnTo>
                    <a:lnTo>
                      <a:pt x="798" y="589"/>
                    </a:lnTo>
                    <a:lnTo>
                      <a:pt x="802" y="586"/>
                    </a:lnTo>
                    <a:lnTo>
                      <a:pt x="806" y="583"/>
                    </a:lnTo>
                    <a:lnTo>
                      <a:pt x="810" y="579"/>
                    </a:lnTo>
                    <a:lnTo>
                      <a:pt x="813" y="576"/>
                    </a:lnTo>
                    <a:lnTo>
                      <a:pt x="817" y="573"/>
                    </a:lnTo>
                    <a:lnTo>
                      <a:pt x="821" y="569"/>
                    </a:lnTo>
                    <a:lnTo>
                      <a:pt x="825" y="566"/>
                    </a:lnTo>
                    <a:lnTo>
                      <a:pt x="829" y="563"/>
                    </a:lnTo>
                    <a:lnTo>
                      <a:pt x="833" y="559"/>
                    </a:lnTo>
                    <a:lnTo>
                      <a:pt x="837" y="555"/>
                    </a:lnTo>
                    <a:lnTo>
                      <a:pt x="841" y="552"/>
                    </a:lnTo>
                    <a:lnTo>
                      <a:pt x="845" y="548"/>
                    </a:lnTo>
                    <a:lnTo>
                      <a:pt x="848" y="544"/>
                    </a:lnTo>
                    <a:lnTo>
                      <a:pt x="852" y="540"/>
                    </a:lnTo>
                    <a:lnTo>
                      <a:pt x="856" y="536"/>
                    </a:lnTo>
                    <a:lnTo>
                      <a:pt x="860" y="532"/>
                    </a:lnTo>
                    <a:lnTo>
                      <a:pt x="864" y="528"/>
                    </a:lnTo>
                    <a:lnTo>
                      <a:pt x="868" y="524"/>
                    </a:lnTo>
                    <a:lnTo>
                      <a:pt x="871" y="520"/>
                    </a:lnTo>
                    <a:lnTo>
                      <a:pt x="875" y="516"/>
                    </a:lnTo>
                    <a:lnTo>
                      <a:pt x="880" y="511"/>
                    </a:lnTo>
                    <a:lnTo>
                      <a:pt x="883" y="507"/>
                    </a:lnTo>
                    <a:lnTo>
                      <a:pt x="887" y="503"/>
                    </a:lnTo>
                    <a:lnTo>
                      <a:pt x="891" y="498"/>
                    </a:lnTo>
                    <a:lnTo>
                      <a:pt x="895" y="494"/>
                    </a:lnTo>
                    <a:lnTo>
                      <a:pt x="899" y="489"/>
                    </a:lnTo>
                    <a:lnTo>
                      <a:pt x="902" y="485"/>
                    </a:lnTo>
                    <a:lnTo>
                      <a:pt x="906" y="480"/>
                    </a:lnTo>
                    <a:lnTo>
                      <a:pt x="910" y="476"/>
                    </a:lnTo>
                    <a:lnTo>
                      <a:pt x="914" y="471"/>
                    </a:lnTo>
                    <a:lnTo>
                      <a:pt x="918" y="466"/>
                    </a:lnTo>
                    <a:lnTo>
                      <a:pt x="922" y="462"/>
                    </a:lnTo>
                    <a:lnTo>
                      <a:pt x="926" y="457"/>
                    </a:lnTo>
                    <a:lnTo>
                      <a:pt x="930" y="452"/>
                    </a:lnTo>
                    <a:lnTo>
                      <a:pt x="934" y="447"/>
                    </a:lnTo>
                    <a:lnTo>
                      <a:pt x="937" y="442"/>
                    </a:lnTo>
                    <a:lnTo>
                      <a:pt x="941" y="437"/>
                    </a:lnTo>
                    <a:lnTo>
                      <a:pt x="945" y="432"/>
                    </a:lnTo>
                    <a:lnTo>
                      <a:pt x="949" y="427"/>
                    </a:lnTo>
                    <a:lnTo>
                      <a:pt x="953" y="422"/>
                    </a:lnTo>
                    <a:lnTo>
                      <a:pt x="957" y="417"/>
                    </a:lnTo>
                    <a:lnTo>
                      <a:pt x="960" y="412"/>
                    </a:lnTo>
                    <a:lnTo>
                      <a:pt x="965" y="407"/>
                    </a:lnTo>
                    <a:lnTo>
                      <a:pt x="969" y="401"/>
                    </a:lnTo>
                    <a:lnTo>
                      <a:pt x="972" y="396"/>
                    </a:lnTo>
                    <a:lnTo>
                      <a:pt x="976" y="390"/>
                    </a:lnTo>
                    <a:lnTo>
                      <a:pt x="980" y="385"/>
                    </a:lnTo>
                    <a:lnTo>
                      <a:pt x="984" y="380"/>
                    </a:lnTo>
                    <a:lnTo>
                      <a:pt x="988" y="374"/>
                    </a:lnTo>
                    <a:lnTo>
                      <a:pt x="992" y="369"/>
                    </a:lnTo>
                    <a:lnTo>
                      <a:pt x="995" y="363"/>
                    </a:lnTo>
                    <a:lnTo>
                      <a:pt x="999" y="357"/>
                    </a:lnTo>
                    <a:lnTo>
                      <a:pt x="1003" y="352"/>
                    </a:lnTo>
                    <a:lnTo>
                      <a:pt x="1007" y="346"/>
                    </a:lnTo>
                    <a:lnTo>
                      <a:pt x="1011" y="340"/>
                    </a:lnTo>
                    <a:lnTo>
                      <a:pt x="1015" y="335"/>
                    </a:lnTo>
                    <a:lnTo>
                      <a:pt x="1019" y="329"/>
                    </a:lnTo>
                    <a:lnTo>
                      <a:pt x="1023" y="323"/>
                    </a:lnTo>
                    <a:lnTo>
                      <a:pt x="1027" y="317"/>
                    </a:lnTo>
                    <a:lnTo>
                      <a:pt x="1030" y="312"/>
                    </a:lnTo>
                    <a:lnTo>
                      <a:pt x="1034" y="305"/>
                    </a:lnTo>
                    <a:lnTo>
                      <a:pt x="1038" y="300"/>
                    </a:lnTo>
                    <a:lnTo>
                      <a:pt x="1042" y="294"/>
                    </a:lnTo>
                    <a:lnTo>
                      <a:pt x="1046" y="288"/>
                    </a:lnTo>
                    <a:lnTo>
                      <a:pt x="1050" y="282"/>
                    </a:lnTo>
                    <a:lnTo>
                      <a:pt x="1054" y="276"/>
                    </a:lnTo>
                    <a:lnTo>
                      <a:pt x="1058" y="270"/>
                    </a:lnTo>
                    <a:lnTo>
                      <a:pt x="1061" y="264"/>
                    </a:lnTo>
                    <a:lnTo>
                      <a:pt x="1065" y="258"/>
                    </a:lnTo>
                    <a:lnTo>
                      <a:pt x="1069" y="251"/>
                    </a:lnTo>
                    <a:lnTo>
                      <a:pt x="1073" y="245"/>
                    </a:lnTo>
                    <a:lnTo>
                      <a:pt x="1077" y="239"/>
                    </a:lnTo>
                    <a:lnTo>
                      <a:pt x="1081" y="233"/>
                    </a:lnTo>
                    <a:lnTo>
                      <a:pt x="1084" y="226"/>
                    </a:lnTo>
                    <a:lnTo>
                      <a:pt x="1088" y="220"/>
                    </a:lnTo>
                    <a:lnTo>
                      <a:pt x="1092" y="214"/>
                    </a:lnTo>
                    <a:lnTo>
                      <a:pt x="1096" y="208"/>
                    </a:lnTo>
                    <a:lnTo>
                      <a:pt x="1100" y="202"/>
                    </a:lnTo>
                    <a:lnTo>
                      <a:pt x="1104" y="195"/>
                    </a:lnTo>
                    <a:lnTo>
                      <a:pt x="1108" y="189"/>
                    </a:lnTo>
                    <a:lnTo>
                      <a:pt x="1112" y="182"/>
                    </a:lnTo>
                    <a:lnTo>
                      <a:pt x="1116" y="176"/>
                    </a:lnTo>
                    <a:lnTo>
                      <a:pt x="1119" y="170"/>
                    </a:lnTo>
                    <a:lnTo>
                      <a:pt x="1123" y="163"/>
                    </a:lnTo>
                    <a:lnTo>
                      <a:pt x="1127" y="157"/>
                    </a:lnTo>
                    <a:lnTo>
                      <a:pt x="1131" y="150"/>
                    </a:lnTo>
                    <a:lnTo>
                      <a:pt x="1135" y="144"/>
                    </a:lnTo>
                    <a:lnTo>
                      <a:pt x="1139" y="137"/>
                    </a:lnTo>
                    <a:lnTo>
                      <a:pt x="1143" y="131"/>
                    </a:lnTo>
                    <a:lnTo>
                      <a:pt x="1147" y="125"/>
                    </a:lnTo>
                    <a:lnTo>
                      <a:pt x="1151" y="118"/>
                    </a:lnTo>
                    <a:lnTo>
                      <a:pt x="1154" y="112"/>
                    </a:lnTo>
                    <a:lnTo>
                      <a:pt x="1158" y="105"/>
                    </a:lnTo>
                    <a:lnTo>
                      <a:pt x="1162" y="99"/>
                    </a:lnTo>
                    <a:lnTo>
                      <a:pt x="1166" y="92"/>
                    </a:lnTo>
                    <a:lnTo>
                      <a:pt x="1170" y="85"/>
                    </a:lnTo>
                    <a:lnTo>
                      <a:pt x="1174" y="79"/>
                    </a:lnTo>
                    <a:lnTo>
                      <a:pt x="1177" y="72"/>
                    </a:lnTo>
                    <a:lnTo>
                      <a:pt x="1181" y="66"/>
                    </a:lnTo>
                    <a:lnTo>
                      <a:pt x="1186" y="59"/>
                    </a:lnTo>
                    <a:lnTo>
                      <a:pt x="1189" y="52"/>
                    </a:lnTo>
                    <a:lnTo>
                      <a:pt x="1193" y="46"/>
                    </a:lnTo>
                    <a:lnTo>
                      <a:pt x="1197" y="39"/>
                    </a:lnTo>
                    <a:lnTo>
                      <a:pt x="1201" y="33"/>
                    </a:lnTo>
                    <a:lnTo>
                      <a:pt x="1205" y="26"/>
                    </a:lnTo>
                    <a:lnTo>
                      <a:pt x="1209" y="19"/>
                    </a:lnTo>
                    <a:lnTo>
                      <a:pt x="1212" y="13"/>
                    </a:lnTo>
                    <a:lnTo>
                      <a:pt x="1216" y="6"/>
                    </a:lnTo>
                    <a:lnTo>
                      <a:pt x="122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8924" name="Line 12"/>
            <p:cNvSpPr>
              <a:spLocks noChangeAspect="1" noChangeShapeType="1"/>
            </p:cNvSpPr>
            <p:nvPr/>
          </p:nvSpPr>
          <p:spPr bwMode="auto">
            <a:xfrm>
              <a:off x="1889" y="3093"/>
              <a:ext cx="2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25" name="Line 13"/>
            <p:cNvSpPr>
              <a:spLocks noChangeAspect="1" noChangeShapeType="1"/>
            </p:cNvSpPr>
            <p:nvPr/>
          </p:nvSpPr>
          <p:spPr bwMode="auto">
            <a:xfrm>
              <a:off x="2439" y="2482"/>
              <a:ext cx="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31" name="Rectangle 19"/>
            <p:cNvSpPr>
              <a:spLocks noChangeAspect="1" noChangeArrowheads="1"/>
            </p:cNvSpPr>
            <p:nvPr/>
          </p:nvSpPr>
          <p:spPr bwMode="auto">
            <a:xfrm>
              <a:off x="1045" y="2249"/>
              <a:ext cx="33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195263" indent="-195263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195263" marR="0" lvl="0" indent="-195263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vitesse de groupe = vitesse de	l’impulsion</a:t>
              </a:r>
            </a:p>
          </p:txBody>
        </p:sp>
        <p:sp>
          <p:nvSpPr>
            <p:cNvPr id="38937" name="Line 25"/>
            <p:cNvSpPr>
              <a:spLocks noChangeAspect="1" noChangeShapeType="1"/>
            </p:cNvSpPr>
            <p:nvPr/>
          </p:nvSpPr>
          <p:spPr bwMode="auto">
            <a:xfrm>
              <a:off x="213" y="3262"/>
              <a:ext cx="7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38" name="Line 26"/>
            <p:cNvSpPr>
              <a:spLocks noChangeAspect="1" noChangeShapeType="1"/>
            </p:cNvSpPr>
            <p:nvPr/>
          </p:nvSpPr>
          <p:spPr bwMode="auto">
            <a:xfrm flipV="1">
              <a:off x="569" y="2680"/>
              <a:ext cx="0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39" name="Rectangle 27"/>
            <p:cNvSpPr>
              <a:spLocks noChangeAspect="1" noChangeArrowheads="1"/>
            </p:cNvSpPr>
            <p:nvPr/>
          </p:nvSpPr>
          <p:spPr bwMode="auto">
            <a:xfrm>
              <a:off x="966" y="3138"/>
              <a:ext cx="9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40" name="Rectangle 28"/>
            <p:cNvSpPr>
              <a:spLocks noChangeAspect="1" noChangeArrowheads="1"/>
            </p:cNvSpPr>
            <p:nvPr/>
          </p:nvSpPr>
          <p:spPr bwMode="auto">
            <a:xfrm>
              <a:off x="483" y="3280"/>
              <a:ext cx="2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l</a:t>
              </a:r>
              <a:r>
                <a:rPr kumimoji="0" lang="fr-FR" altLang="fr-FR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0</a:t>
              </a:r>
            </a:p>
          </p:txBody>
        </p:sp>
        <p:grpSp>
          <p:nvGrpSpPr>
            <p:cNvPr id="38941" name="Group 29"/>
            <p:cNvGrpSpPr>
              <a:grpSpLocks noChangeAspect="1"/>
            </p:cNvGrpSpPr>
            <p:nvPr/>
          </p:nvGrpSpPr>
          <p:grpSpPr bwMode="auto">
            <a:xfrm>
              <a:off x="389" y="2663"/>
              <a:ext cx="358" cy="595"/>
              <a:chOff x="548" y="2672"/>
              <a:chExt cx="448" cy="744"/>
            </a:xfrm>
          </p:grpSpPr>
          <p:sp>
            <p:nvSpPr>
              <p:cNvPr id="38942" name="Line 30"/>
              <p:cNvSpPr>
                <a:spLocks noChangeAspect="1" noChangeShapeType="1"/>
              </p:cNvSpPr>
              <p:nvPr/>
            </p:nvSpPr>
            <p:spPr bwMode="auto">
              <a:xfrm>
                <a:off x="548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43" name="Line 31"/>
              <p:cNvSpPr>
                <a:spLocks noChangeAspect="1" noChangeShapeType="1"/>
              </p:cNvSpPr>
              <p:nvPr/>
            </p:nvSpPr>
            <p:spPr bwMode="auto">
              <a:xfrm>
                <a:off x="553" y="34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44" name="Line 32"/>
              <p:cNvSpPr>
                <a:spLocks noChangeAspect="1" noChangeShapeType="1"/>
              </p:cNvSpPr>
              <p:nvPr/>
            </p:nvSpPr>
            <p:spPr bwMode="auto">
              <a:xfrm>
                <a:off x="557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45" name="Line 33"/>
              <p:cNvSpPr>
                <a:spLocks noChangeAspect="1" noChangeShapeType="1"/>
              </p:cNvSpPr>
              <p:nvPr/>
            </p:nvSpPr>
            <p:spPr bwMode="auto">
              <a:xfrm>
                <a:off x="562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46" name="Line 34"/>
              <p:cNvSpPr>
                <a:spLocks noChangeAspect="1" noChangeShapeType="1"/>
              </p:cNvSpPr>
              <p:nvPr/>
            </p:nvSpPr>
            <p:spPr bwMode="auto">
              <a:xfrm>
                <a:off x="567" y="34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47" name="Line 35"/>
              <p:cNvSpPr>
                <a:spLocks noChangeAspect="1" noChangeShapeType="1"/>
              </p:cNvSpPr>
              <p:nvPr/>
            </p:nvSpPr>
            <p:spPr bwMode="auto">
              <a:xfrm>
                <a:off x="571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48" name="Line 36"/>
              <p:cNvSpPr>
                <a:spLocks noChangeAspect="1" noChangeShapeType="1"/>
              </p:cNvSpPr>
              <p:nvPr/>
            </p:nvSpPr>
            <p:spPr bwMode="auto">
              <a:xfrm>
                <a:off x="576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49" name="Line 37"/>
              <p:cNvSpPr>
                <a:spLocks noChangeAspect="1" noChangeShapeType="1"/>
              </p:cNvSpPr>
              <p:nvPr/>
            </p:nvSpPr>
            <p:spPr bwMode="auto">
              <a:xfrm>
                <a:off x="581" y="34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0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585" y="3413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1" name="Line 39"/>
              <p:cNvSpPr>
                <a:spLocks noChangeAspect="1" noChangeShapeType="1"/>
              </p:cNvSpPr>
              <p:nvPr/>
            </p:nvSpPr>
            <p:spPr bwMode="auto">
              <a:xfrm>
                <a:off x="590" y="3413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2" name="Line 40"/>
              <p:cNvSpPr>
                <a:spLocks noChangeAspect="1" noChangeShapeType="1"/>
              </p:cNvSpPr>
              <p:nvPr/>
            </p:nvSpPr>
            <p:spPr bwMode="auto">
              <a:xfrm>
                <a:off x="595" y="3413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3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600" y="3411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4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605" y="3410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5" name="Line 43"/>
              <p:cNvSpPr>
                <a:spLocks noChangeAspect="1" noChangeShapeType="1"/>
              </p:cNvSpPr>
              <p:nvPr/>
            </p:nvSpPr>
            <p:spPr bwMode="auto">
              <a:xfrm flipV="1">
                <a:off x="609" y="3407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6" name="Line 44"/>
              <p:cNvSpPr>
                <a:spLocks noChangeAspect="1" noChangeShapeType="1"/>
              </p:cNvSpPr>
              <p:nvPr/>
            </p:nvSpPr>
            <p:spPr bwMode="auto">
              <a:xfrm flipV="1">
                <a:off x="614" y="3405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7" name="Line 45"/>
              <p:cNvSpPr>
                <a:spLocks noChangeAspect="1" noChangeShapeType="1"/>
              </p:cNvSpPr>
              <p:nvPr/>
            </p:nvSpPr>
            <p:spPr bwMode="auto">
              <a:xfrm flipV="1">
                <a:off x="619" y="3403"/>
                <a:ext cx="3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8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622" y="3399"/>
                <a:ext cx="5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59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627" y="3394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0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632" y="3388"/>
                <a:ext cx="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1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637" y="3382"/>
                <a:ext cx="4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2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641" y="3363"/>
                <a:ext cx="1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651" y="3337"/>
                <a:ext cx="9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660" y="3304"/>
                <a:ext cx="10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670" y="3260"/>
                <a:ext cx="9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679" y="3143"/>
                <a:ext cx="18" cy="1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7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697" y="2991"/>
                <a:ext cx="19" cy="1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8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16" y="2837"/>
                <a:ext cx="19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69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735" y="2770"/>
                <a:ext cx="9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744" y="2742"/>
                <a:ext cx="5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749" y="2716"/>
                <a:ext cx="4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2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753" y="2697"/>
                <a:ext cx="5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3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758" y="2689"/>
                <a:ext cx="3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4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761" y="2683"/>
                <a:ext cx="2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5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3" y="2678"/>
                <a:ext cx="2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6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765" y="267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7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766" y="2674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8" name="Line 66"/>
              <p:cNvSpPr>
                <a:spLocks noChangeAspect="1" noChangeShapeType="1"/>
              </p:cNvSpPr>
              <p:nvPr/>
            </p:nvSpPr>
            <p:spPr bwMode="auto">
              <a:xfrm>
                <a:off x="767" y="2674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79" name="Line 67"/>
              <p:cNvSpPr>
                <a:spLocks noChangeAspect="1" noChangeShapeType="1"/>
              </p:cNvSpPr>
              <p:nvPr/>
            </p:nvSpPr>
            <p:spPr bwMode="auto">
              <a:xfrm flipV="1">
                <a:off x="769" y="2672"/>
                <a:ext cx="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0" name="Line 68"/>
              <p:cNvSpPr>
                <a:spLocks noChangeAspect="1" noChangeShapeType="1"/>
              </p:cNvSpPr>
              <p:nvPr/>
            </p:nvSpPr>
            <p:spPr bwMode="auto">
              <a:xfrm>
                <a:off x="769" y="2672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1" name="Freeform 69"/>
              <p:cNvSpPr>
                <a:spLocks noChangeAspect="1"/>
              </p:cNvSpPr>
              <p:nvPr/>
            </p:nvSpPr>
            <p:spPr bwMode="auto">
              <a:xfrm>
                <a:off x="770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2" name="Line 70"/>
              <p:cNvSpPr>
                <a:spLocks noChangeAspect="1" noChangeShapeType="1"/>
              </p:cNvSpPr>
              <p:nvPr/>
            </p:nvSpPr>
            <p:spPr bwMode="auto">
              <a:xfrm>
                <a:off x="770" y="2672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3" name="Line 71"/>
              <p:cNvSpPr>
                <a:spLocks noChangeAspect="1" noChangeShapeType="1"/>
              </p:cNvSpPr>
              <p:nvPr/>
            </p:nvSpPr>
            <p:spPr bwMode="auto">
              <a:xfrm>
                <a:off x="771" y="2672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4" name="Line 72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5" name="Freeform 73"/>
              <p:cNvSpPr>
                <a:spLocks noChangeAspect="1"/>
              </p:cNvSpPr>
              <p:nvPr/>
            </p:nvSpPr>
            <p:spPr bwMode="auto">
              <a:xfrm>
                <a:off x="772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6" name="Line 74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7" name="Line 75"/>
              <p:cNvSpPr>
                <a:spLocks noChangeAspect="1" noChangeShapeType="1"/>
              </p:cNvSpPr>
              <p:nvPr/>
            </p:nvSpPr>
            <p:spPr bwMode="auto">
              <a:xfrm>
                <a:off x="773" y="2672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8" name="Freeform 76"/>
              <p:cNvSpPr>
                <a:spLocks noChangeAspect="1"/>
              </p:cNvSpPr>
              <p:nvPr/>
            </p:nvSpPr>
            <p:spPr bwMode="auto">
              <a:xfrm>
                <a:off x="774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89" name="Line 77"/>
              <p:cNvSpPr>
                <a:spLocks noChangeAspect="1" noChangeShapeType="1"/>
              </p:cNvSpPr>
              <p:nvPr/>
            </p:nvSpPr>
            <p:spPr bwMode="auto">
              <a:xfrm>
                <a:off x="774" y="2672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0" name="Line 78"/>
              <p:cNvSpPr>
                <a:spLocks noChangeAspect="1" noChangeShapeType="1"/>
              </p:cNvSpPr>
              <p:nvPr/>
            </p:nvSpPr>
            <p:spPr bwMode="auto">
              <a:xfrm>
                <a:off x="775" y="2674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1" name="Line 79"/>
              <p:cNvSpPr>
                <a:spLocks noChangeAspect="1" noChangeShapeType="1"/>
              </p:cNvSpPr>
              <p:nvPr/>
            </p:nvSpPr>
            <p:spPr bwMode="auto">
              <a:xfrm>
                <a:off x="776" y="2674"/>
                <a:ext cx="2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2" name="Line 80"/>
              <p:cNvSpPr>
                <a:spLocks noChangeAspect="1" noChangeShapeType="1"/>
              </p:cNvSpPr>
              <p:nvPr/>
            </p:nvSpPr>
            <p:spPr bwMode="auto">
              <a:xfrm>
                <a:off x="778" y="2677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3" name="Line 81"/>
              <p:cNvSpPr>
                <a:spLocks noChangeAspect="1" noChangeShapeType="1"/>
              </p:cNvSpPr>
              <p:nvPr/>
            </p:nvSpPr>
            <p:spPr bwMode="auto">
              <a:xfrm>
                <a:off x="778" y="2678"/>
                <a:ext cx="3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4" name="Line 82"/>
              <p:cNvSpPr>
                <a:spLocks noChangeAspect="1" noChangeShapeType="1"/>
              </p:cNvSpPr>
              <p:nvPr/>
            </p:nvSpPr>
            <p:spPr bwMode="auto">
              <a:xfrm>
                <a:off x="781" y="2683"/>
                <a:ext cx="5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5" name="Line 83"/>
              <p:cNvSpPr>
                <a:spLocks noChangeAspect="1" noChangeShapeType="1"/>
              </p:cNvSpPr>
              <p:nvPr/>
            </p:nvSpPr>
            <p:spPr bwMode="auto">
              <a:xfrm>
                <a:off x="786" y="2697"/>
                <a:ext cx="5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6" name="Line 84"/>
              <p:cNvSpPr>
                <a:spLocks noChangeAspect="1" noChangeShapeType="1"/>
              </p:cNvSpPr>
              <p:nvPr/>
            </p:nvSpPr>
            <p:spPr bwMode="auto">
              <a:xfrm>
                <a:off x="791" y="2716"/>
                <a:ext cx="9" cy="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7" name="Line 85"/>
              <p:cNvSpPr>
                <a:spLocks noChangeAspect="1" noChangeShapeType="1"/>
              </p:cNvSpPr>
              <p:nvPr/>
            </p:nvSpPr>
            <p:spPr bwMode="auto">
              <a:xfrm>
                <a:off x="800" y="2770"/>
                <a:ext cx="9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8" name="Line 86"/>
              <p:cNvSpPr>
                <a:spLocks noChangeAspect="1" noChangeShapeType="1"/>
              </p:cNvSpPr>
              <p:nvPr/>
            </p:nvSpPr>
            <p:spPr bwMode="auto">
              <a:xfrm>
                <a:off x="809" y="2837"/>
                <a:ext cx="19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99" name="Line 87"/>
              <p:cNvSpPr>
                <a:spLocks noChangeAspect="1" noChangeShapeType="1"/>
              </p:cNvSpPr>
              <p:nvPr/>
            </p:nvSpPr>
            <p:spPr bwMode="auto">
              <a:xfrm>
                <a:off x="828" y="2991"/>
                <a:ext cx="19" cy="1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0" name="Line 88"/>
              <p:cNvSpPr>
                <a:spLocks noChangeAspect="1" noChangeShapeType="1"/>
              </p:cNvSpPr>
              <p:nvPr/>
            </p:nvSpPr>
            <p:spPr bwMode="auto">
              <a:xfrm>
                <a:off x="847" y="3143"/>
                <a:ext cx="8" cy="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1" name="Line 89"/>
              <p:cNvSpPr>
                <a:spLocks noChangeAspect="1" noChangeShapeType="1"/>
              </p:cNvSpPr>
              <p:nvPr/>
            </p:nvSpPr>
            <p:spPr bwMode="auto">
              <a:xfrm>
                <a:off x="855" y="3206"/>
                <a:ext cx="10" cy="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2" name="Line 90"/>
              <p:cNvSpPr>
                <a:spLocks noChangeAspect="1" noChangeShapeType="1"/>
              </p:cNvSpPr>
              <p:nvPr/>
            </p:nvSpPr>
            <p:spPr bwMode="auto">
              <a:xfrm>
                <a:off x="865" y="3260"/>
                <a:ext cx="9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3" name="Line 91"/>
              <p:cNvSpPr>
                <a:spLocks noChangeAspect="1" noChangeShapeType="1"/>
              </p:cNvSpPr>
              <p:nvPr/>
            </p:nvSpPr>
            <p:spPr bwMode="auto">
              <a:xfrm>
                <a:off x="874" y="3304"/>
                <a:ext cx="10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4" name="Line 92"/>
              <p:cNvSpPr>
                <a:spLocks noChangeAspect="1" noChangeShapeType="1"/>
              </p:cNvSpPr>
              <p:nvPr/>
            </p:nvSpPr>
            <p:spPr bwMode="auto">
              <a:xfrm>
                <a:off x="884" y="3337"/>
                <a:ext cx="9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5" name="Line 93"/>
              <p:cNvSpPr>
                <a:spLocks noChangeAspect="1" noChangeShapeType="1"/>
              </p:cNvSpPr>
              <p:nvPr/>
            </p:nvSpPr>
            <p:spPr bwMode="auto">
              <a:xfrm>
                <a:off x="893" y="3363"/>
                <a:ext cx="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6" name="Line 94"/>
              <p:cNvSpPr>
                <a:spLocks noChangeAspect="1" noChangeShapeType="1"/>
              </p:cNvSpPr>
              <p:nvPr/>
            </p:nvSpPr>
            <p:spPr bwMode="auto">
              <a:xfrm>
                <a:off x="898" y="3374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7" name="Line 95"/>
              <p:cNvSpPr>
                <a:spLocks noChangeAspect="1" noChangeShapeType="1"/>
              </p:cNvSpPr>
              <p:nvPr/>
            </p:nvSpPr>
            <p:spPr bwMode="auto">
              <a:xfrm>
                <a:off x="903" y="3382"/>
                <a:ext cx="4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8" name="Line 96"/>
              <p:cNvSpPr>
                <a:spLocks noChangeAspect="1" noChangeShapeType="1"/>
              </p:cNvSpPr>
              <p:nvPr/>
            </p:nvSpPr>
            <p:spPr bwMode="auto">
              <a:xfrm>
                <a:off x="907" y="3388"/>
                <a:ext cx="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09" name="Line 97"/>
              <p:cNvSpPr>
                <a:spLocks noChangeAspect="1" noChangeShapeType="1"/>
              </p:cNvSpPr>
              <p:nvPr/>
            </p:nvSpPr>
            <p:spPr bwMode="auto">
              <a:xfrm>
                <a:off x="912" y="3394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0" name="Line 98"/>
              <p:cNvSpPr>
                <a:spLocks noChangeAspect="1" noChangeShapeType="1"/>
              </p:cNvSpPr>
              <p:nvPr/>
            </p:nvSpPr>
            <p:spPr bwMode="auto">
              <a:xfrm>
                <a:off x="917" y="3399"/>
                <a:ext cx="5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1" name="Line 99"/>
              <p:cNvSpPr>
                <a:spLocks noChangeAspect="1" noChangeShapeType="1"/>
              </p:cNvSpPr>
              <p:nvPr/>
            </p:nvSpPr>
            <p:spPr bwMode="auto">
              <a:xfrm>
                <a:off x="922" y="3403"/>
                <a:ext cx="3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2" name="Line 100"/>
              <p:cNvSpPr>
                <a:spLocks noChangeAspect="1" noChangeShapeType="1"/>
              </p:cNvSpPr>
              <p:nvPr/>
            </p:nvSpPr>
            <p:spPr bwMode="auto">
              <a:xfrm>
                <a:off x="925" y="3405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3" name="Line 101"/>
              <p:cNvSpPr>
                <a:spLocks noChangeAspect="1" noChangeShapeType="1"/>
              </p:cNvSpPr>
              <p:nvPr/>
            </p:nvSpPr>
            <p:spPr bwMode="auto">
              <a:xfrm>
                <a:off x="930" y="3407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4" name="Line 102"/>
              <p:cNvSpPr>
                <a:spLocks noChangeAspect="1" noChangeShapeType="1"/>
              </p:cNvSpPr>
              <p:nvPr/>
            </p:nvSpPr>
            <p:spPr bwMode="auto">
              <a:xfrm>
                <a:off x="935" y="3410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5" name="Line 103"/>
              <p:cNvSpPr>
                <a:spLocks noChangeAspect="1" noChangeShapeType="1"/>
              </p:cNvSpPr>
              <p:nvPr/>
            </p:nvSpPr>
            <p:spPr bwMode="auto">
              <a:xfrm>
                <a:off x="939" y="3411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6" name="Line 104"/>
              <p:cNvSpPr>
                <a:spLocks noChangeAspect="1" noChangeShapeType="1"/>
              </p:cNvSpPr>
              <p:nvPr/>
            </p:nvSpPr>
            <p:spPr bwMode="auto">
              <a:xfrm>
                <a:off x="944" y="3413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7" name="Line 105"/>
              <p:cNvSpPr>
                <a:spLocks noChangeAspect="1" noChangeShapeType="1"/>
              </p:cNvSpPr>
              <p:nvPr/>
            </p:nvSpPr>
            <p:spPr bwMode="auto">
              <a:xfrm>
                <a:off x="949" y="3413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8" name="Line 106"/>
              <p:cNvSpPr>
                <a:spLocks noChangeAspect="1" noChangeShapeType="1"/>
              </p:cNvSpPr>
              <p:nvPr/>
            </p:nvSpPr>
            <p:spPr bwMode="auto">
              <a:xfrm>
                <a:off x="954" y="3413"/>
                <a:ext cx="4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19" name="Line 107"/>
              <p:cNvSpPr>
                <a:spLocks noChangeAspect="1" noChangeShapeType="1"/>
              </p:cNvSpPr>
              <p:nvPr/>
            </p:nvSpPr>
            <p:spPr bwMode="auto">
              <a:xfrm>
                <a:off x="958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20" name="Line 108"/>
              <p:cNvSpPr>
                <a:spLocks noChangeAspect="1" noChangeShapeType="1"/>
              </p:cNvSpPr>
              <p:nvPr/>
            </p:nvSpPr>
            <p:spPr bwMode="auto">
              <a:xfrm>
                <a:off x="963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21" name="Line 109"/>
              <p:cNvSpPr>
                <a:spLocks noChangeAspect="1" noChangeShapeType="1"/>
              </p:cNvSpPr>
              <p:nvPr/>
            </p:nvSpPr>
            <p:spPr bwMode="auto">
              <a:xfrm>
                <a:off x="968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22" name="Line 110"/>
              <p:cNvSpPr>
                <a:spLocks noChangeAspect="1" noChangeShapeType="1"/>
              </p:cNvSpPr>
              <p:nvPr/>
            </p:nvSpPr>
            <p:spPr bwMode="auto">
              <a:xfrm>
                <a:off x="973" y="34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23" name="Line 111"/>
              <p:cNvSpPr>
                <a:spLocks noChangeAspect="1" noChangeShapeType="1"/>
              </p:cNvSpPr>
              <p:nvPr/>
            </p:nvSpPr>
            <p:spPr bwMode="auto">
              <a:xfrm>
                <a:off x="977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24" name="Line 112"/>
              <p:cNvSpPr>
                <a:spLocks noChangeAspect="1" noChangeShapeType="1"/>
              </p:cNvSpPr>
              <p:nvPr/>
            </p:nvSpPr>
            <p:spPr bwMode="auto">
              <a:xfrm>
                <a:off x="982" y="34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25" name="Line 113"/>
              <p:cNvSpPr>
                <a:spLocks noChangeAspect="1" noChangeShapeType="1"/>
              </p:cNvSpPr>
              <p:nvPr/>
            </p:nvSpPr>
            <p:spPr bwMode="auto">
              <a:xfrm>
                <a:off x="986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26" name="Line 114"/>
              <p:cNvSpPr>
                <a:spLocks noChangeAspect="1" noChangeShapeType="1"/>
              </p:cNvSpPr>
              <p:nvPr/>
            </p:nvSpPr>
            <p:spPr bwMode="auto">
              <a:xfrm>
                <a:off x="991" y="34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9027" name="Line 115"/>
            <p:cNvSpPr>
              <a:spLocks noChangeAspect="1" noChangeShapeType="1"/>
            </p:cNvSpPr>
            <p:nvPr/>
          </p:nvSpPr>
          <p:spPr bwMode="auto">
            <a:xfrm flipV="1">
              <a:off x="389" y="2975"/>
              <a:ext cx="12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28" name="Line 116"/>
            <p:cNvSpPr>
              <a:spLocks noChangeAspect="1" noChangeShapeType="1"/>
            </p:cNvSpPr>
            <p:nvPr/>
          </p:nvSpPr>
          <p:spPr bwMode="auto">
            <a:xfrm flipH="1" flipV="1">
              <a:off x="616" y="2975"/>
              <a:ext cx="12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29" name="Line 117"/>
            <p:cNvSpPr>
              <a:spLocks noChangeAspect="1" noChangeShapeType="1"/>
            </p:cNvSpPr>
            <p:nvPr/>
          </p:nvSpPr>
          <p:spPr bwMode="auto">
            <a:xfrm>
              <a:off x="437" y="2976"/>
              <a:ext cx="26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30" name="Rectangle 118"/>
            <p:cNvSpPr>
              <a:spLocks noChangeAspect="1" noChangeArrowheads="1"/>
            </p:cNvSpPr>
            <p:nvPr/>
          </p:nvSpPr>
          <p:spPr bwMode="auto">
            <a:xfrm>
              <a:off x="738" y="2847"/>
              <a:ext cx="3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Dl</a:t>
              </a:r>
            </a:p>
          </p:txBody>
        </p:sp>
        <p:sp>
          <p:nvSpPr>
            <p:cNvPr id="39031" name="Rectangle 119"/>
            <p:cNvSpPr>
              <a:spLocks noChangeAspect="1" noChangeArrowheads="1"/>
            </p:cNvSpPr>
            <p:nvPr/>
          </p:nvSpPr>
          <p:spPr bwMode="auto">
            <a:xfrm>
              <a:off x="959" y="3139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39033" name="Rectangle 121"/>
            <p:cNvSpPr>
              <a:spLocks noChangeAspect="1" noChangeArrowheads="1"/>
            </p:cNvSpPr>
            <p:nvPr/>
          </p:nvSpPr>
          <p:spPr bwMode="auto">
            <a:xfrm>
              <a:off x="49" y="3498"/>
              <a:ext cx="11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spectre en</a:t>
              </a: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longueur d’onde</a:t>
              </a:r>
            </a:p>
          </p:txBody>
        </p:sp>
        <p:sp>
          <p:nvSpPr>
            <p:cNvPr id="39035" name="Rectangle 123"/>
            <p:cNvSpPr>
              <a:spLocks noChangeAspect="1" noChangeArrowheads="1"/>
            </p:cNvSpPr>
            <p:nvPr/>
          </p:nvSpPr>
          <p:spPr bwMode="auto">
            <a:xfrm>
              <a:off x="3539" y="2959"/>
              <a:ext cx="1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graphicFrame>
          <p:nvGraphicFramePr>
            <p:cNvPr id="39038" name="Object 126"/>
            <p:cNvGraphicFramePr>
              <a:graphicFrameLocks noChangeAspect="1"/>
            </p:cNvGraphicFramePr>
            <p:nvPr/>
          </p:nvGraphicFramePr>
          <p:xfrm>
            <a:off x="4518" y="2351"/>
            <a:ext cx="1012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" name="Équation" r:id="rId6" imgW="800100" imgH="457200" progId="Equation.3">
                    <p:embed/>
                  </p:oleObj>
                </mc:Choice>
                <mc:Fallback>
                  <p:oleObj name="Équation" r:id="rId6" imgW="800100" imgH="457200" progId="Equation.3">
                    <p:embed/>
                    <p:pic>
                      <p:nvPicPr>
                        <p:cNvPr id="39038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8" y="2351"/>
                          <a:ext cx="1012" cy="5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039" name="Object 127"/>
            <p:cNvGraphicFramePr>
              <a:graphicFrameLocks noChangeAspect="1"/>
            </p:cNvGraphicFramePr>
            <p:nvPr/>
          </p:nvGraphicFramePr>
          <p:xfrm>
            <a:off x="4489" y="3029"/>
            <a:ext cx="1090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" name="Équation" r:id="rId8" imgW="863225" imgH="457002" progId="Equation.3">
                    <p:embed/>
                  </p:oleObj>
                </mc:Choice>
                <mc:Fallback>
                  <p:oleObj name="Équation" r:id="rId8" imgW="863225" imgH="457002" progId="Equation.3">
                    <p:embed/>
                    <p:pic>
                      <p:nvPicPr>
                        <p:cNvPr id="39039" name="Object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9" y="3029"/>
                          <a:ext cx="1090" cy="579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040" name="Text Box 128"/>
            <p:cNvSpPr txBox="1">
              <a:spLocks noChangeArrowheads="1"/>
            </p:cNvSpPr>
            <p:nvPr/>
          </p:nvSpPr>
          <p:spPr bwMode="auto">
            <a:xfrm>
              <a:off x="3294" y="3214"/>
              <a:ext cx="10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Fibre optique :</a:t>
              </a:r>
            </a:p>
          </p:txBody>
        </p:sp>
        <p:sp>
          <p:nvSpPr>
            <p:cNvPr id="39130" name="Line 218"/>
            <p:cNvSpPr>
              <a:spLocks noChangeShapeType="1"/>
            </p:cNvSpPr>
            <p:nvPr/>
          </p:nvSpPr>
          <p:spPr bwMode="auto">
            <a:xfrm>
              <a:off x="1203" y="3139"/>
              <a:ext cx="344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31" name="Text Box 219"/>
            <p:cNvSpPr txBox="1">
              <a:spLocks noChangeArrowheads="1"/>
            </p:cNvSpPr>
            <p:nvPr/>
          </p:nvSpPr>
          <p:spPr bwMode="auto">
            <a:xfrm>
              <a:off x="1217" y="2922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TF</a:t>
              </a:r>
            </a:p>
          </p:txBody>
        </p:sp>
      </p:grpSp>
      <p:grpSp>
        <p:nvGrpSpPr>
          <p:cNvPr id="39136" name="Group 224"/>
          <p:cNvGrpSpPr>
            <a:grpSpLocks/>
          </p:cNvGrpSpPr>
          <p:nvPr/>
        </p:nvGrpSpPr>
        <p:grpSpPr bwMode="auto">
          <a:xfrm>
            <a:off x="6283326" y="5510214"/>
            <a:ext cx="4162425" cy="890587"/>
            <a:chOff x="2998" y="3679"/>
            <a:chExt cx="2622" cy="561"/>
          </a:xfrm>
        </p:grpSpPr>
        <p:sp>
          <p:nvSpPr>
            <p:cNvPr id="39133" name="Text Box 221"/>
            <p:cNvSpPr txBox="1">
              <a:spLocks noChangeArrowheads="1"/>
            </p:cNvSpPr>
            <p:nvPr/>
          </p:nvSpPr>
          <p:spPr bwMode="auto">
            <a:xfrm>
              <a:off x="2998" y="3868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Temps de groupe :</a:t>
              </a:r>
            </a:p>
          </p:txBody>
        </p:sp>
        <p:graphicFrame>
          <p:nvGraphicFramePr>
            <p:cNvPr id="39134" name="Object 222"/>
            <p:cNvGraphicFramePr>
              <a:graphicFrameLocks noChangeAspect="1"/>
            </p:cNvGraphicFramePr>
            <p:nvPr/>
          </p:nvGraphicFramePr>
          <p:xfrm>
            <a:off x="4431" y="3679"/>
            <a:ext cx="1189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" name="Équation" r:id="rId10" imgW="939392" imgH="444307" progId="Equation.3">
                    <p:embed/>
                  </p:oleObj>
                </mc:Choice>
                <mc:Fallback>
                  <p:oleObj name="Équation" r:id="rId10" imgW="939392" imgH="444307" progId="Equation.3">
                    <p:embed/>
                    <p:pic>
                      <p:nvPicPr>
                        <p:cNvPr id="39134" name="Object 2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1" y="3679"/>
                          <a:ext cx="1189" cy="561"/>
                        </a:xfrm>
                        <a:prstGeom prst="rect">
                          <a:avLst/>
                        </a:prstGeom>
                        <a:solidFill>
                          <a:srgbClr val="FFFFE7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Notion de vitesse de phase et de groupe</a:t>
            </a:r>
            <a:endParaRPr lang="fr-FR" dirty="0"/>
          </a:p>
        </p:txBody>
      </p:sp>
      <p:sp>
        <p:nvSpPr>
          <p:cNvPr id="140" name="Espace réservé de la date 2">
            <a:extLst>
              <a:ext uri="{FF2B5EF4-FFF2-40B4-BE49-F238E27FC236}">
                <a16:creationId xmlns:a16="http://schemas.microsoft.com/office/drawing/2014/main" id="{A53B9247-B5AA-48BA-BDFA-40B06BFB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Espace réservé du numéro de diapositive 4">
            <a:extLst>
              <a:ext uri="{FF2B5EF4-FFF2-40B4-BE49-F238E27FC236}">
                <a16:creationId xmlns:a16="http://schemas.microsoft.com/office/drawing/2014/main" id="{0A613DE8-B36D-4F01-AC7A-753C189C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Espace réservé du pied de page 4">
            <a:extLst>
              <a:ext uri="{FF2B5EF4-FFF2-40B4-BE49-F238E27FC236}">
                <a16:creationId xmlns:a16="http://schemas.microsoft.com/office/drawing/2014/main" id="{6D0BDC92-53AF-4151-89DC-2C33C4CD4245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0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807224" y="1435100"/>
            <a:ext cx="853310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Effets linéaires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Atténuation et dispersion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Propagation dans les fibres et capteurs à fibre (P2)    (R. Gabet)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FA5F7D91-2DDA-459A-966F-1E3DDFD7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4B04034F-2B7F-4CB0-8395-B5494726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34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45" name="Group 309"/>
          <p:cNvGrpSpPr>
            <a:grpSpLocks/>
          </p:cNvGrpSpPr>
          <p:nvPr/>
        </p:nvGrpSpPr>
        <p:grpSpPr bwMode="auto">
          <a:xfrm>
            <a:off x="1600201" y="900113"/>
            <a:ext cx="4505325" cy="4564062"/>
            <a:chOff x="48" y="1159"/>
            <a:chExt cx="2838" cy="2875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518" y="1159"/>
              <a:ext cx="1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Fibre multimode</a:t>
              </a: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216" y="1632"/>
              <a:ext cx="241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 temps de groupe est différent pour chaque mode LP</a:t>
              </a:r>
              <a:r>
                <a:rPr kumimoji="0" lang="fr-FR" altLang="fr-FR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lm</a:t>
              </a: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: </a:t>
              </a:r>
              <a:r>
                <a:rPr kumimoji="0" lang="fr-FR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dispersion intermodale</a:t>
              </a:r>
            </a:p>
          </p:txBody>
        </p:sp>
        <p:grpSp>
          <p:nvGrpSpPr>
            <p:cNvPr id="39944" name="Group 8"/>
            <p:cNvGrpSpPr>
              <a:grpSpLocks/>
            </p:cNvGrpSpPr>
            <p:nvPr/>
          </p:nvGrpSpPr>
          <p:grpSpPr bwMode="auto">
            <a:xfrm>
              <a:off x="779" y="3336"/>
              <a:ext cx="608" cy="416"/>
              <a:chOff x="1348" y="1665"/>
              <a:chExt cx="608" cy="416"/>
            </a:xfrm>
          </p:grpSpPr>
          <p:sp>
            <p:nvSpPr>
              <p:cNvPr id="39945" name="Oval 9"/>
              <p:cNvSpPr>
                <a:spLocks noChangeArrowheads="1"/>
              </p:cNvSpPr>
              <p:nvPr/>
            </p:nvSpPr>
            <p:spPr bwMode="auto">
              <a:xfrm>
                <a:off x="1348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46" name="Oval 10"/>
              <p:cNvSpPr>
                <a:spLocks noChangeArrowheads="1"/>
              </p:cNvSpPr>
              <p:nvPr/>
            </p:nvSpPr>
            <p:spPr bwMode="auto">
              <a:xfrm>
                <a:off x="1444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47" name="Oval 11"/>
              <p:cNvSpPr>
                <a:spLocks noChangeArrowheads="1"/>
              </p:cNvSpPr>
              <p:nvPr/>
            </p:nvSpPr>
            <p:spPr bwMode="auto">
              <a:xfrm>
                <a:off x="1540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384" y="376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flipH="1">
              <a:off x="48" y="376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83" name="Rectangle 47"/>
            <p:cNvSpPr>
              <a:spLocks noChangeArrowheads="1"/>
            </p:cNvSpPr>
            <p:nvPr/>
          </p:nvSpPr>
          <p:spPr bwMode="auto">
            <a:xfrm>
              <a:off x="480" y="3782"/>
              <a:ext cx="11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Fibre multimode</a:t>
              </a:r>
            </a:p>
          </p:txBody>
        </p:sp>
        <p:sp>
          <p:nvSpPr>
            <p:cNvPr id="39985" name="Rectangle 49"/>
            <p:cNvSpPr>
              <a:spLocks noChangeArrowheads="1"/>
            </p:cNvSpPr>
            <p:nvPr/>
          </p:nvSpPr>
          <p:spPr bwMode="auto">
            <a:xfrm>
              <a:off x="234" y="3638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1636" y="3760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2" name="Arc 16"/>
            <p:cNvSpPr>
              <a:spLocks/>
            </p:cNvSpPr>
            <p:nvPr/>
          </p:nvSpPr>
          <p:spPr bwMode="auto">
            <a:xfrm>
              <a:off x="2104" y="3226"/>
              <a:ext cx="63" cy="359"/>
            </a:xfrm>
            <a:custGeom>
              <a:avLst/>
              <a:gdLst>
                <a:gd name="G0" fmla="+- 21600 0 0"/>
                <a:gd name="G1" fmla="+- 21597 0 0"/>
                <a:gd name="G2" fmla="+- 21600 0 0"/>
                <a:gd name="T0" fmla="*/ 0 w 21600"/>
                <a:gd name="T1" fmla="*/ 21537 h 21597"/>
                <a:gd name="T2" fmla="*/ 21255 w 21600"/>
                <a:gd name="T3" fmla="*/ 0 h 21597"/>
                <a:gd name="T4" fmla="*/ 21600 w 21600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7" fill="none" extrusionOk="0">
                  <a:moveTo>
                    <a:pt x="0" y="21537"/>
                  </a:moveTo>
                  <a:cubicBezTo>
                    <a:pt x="32" y="9765"/>
                    <a:pt x="9485" y="187"/>
                    <a:pt x="21254" y="-1"/>
                  </a:cubicBezTo>
                </a:path>
                <a:path w="21600" h="21597" stroke="0" extrusionOk="0">
                  <a:moveTo>
                    <a:pt x="0" y="21537"/>
                  </a:moveTo>
                  <a:cubicBezTo>
                    <a:pt x="32" y="9765"/>
                    <a:pt x="9485" y="187"/>
                    <a:pt x="21254" y="-1"/>
                  </a:cubicBezTo>
                  <a:lnTo>
                    <a:pt x="21600" y="2159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3" name="Arc 17"/>
            <p:cNvSpPr>
              <a:spLocks/>
            </p:cNvSpPr>
            <p:nvPr/>
          </p:nvSpPr>
          <p:spPr bwMode="auto">
            <a:xfrm>
              <a:off x="2166" y="3225"/>
              <a:ext cx="63" cy="360"/>
            </a:xfrm>
            <a:custGeom>
              <a:avLst/>
              <a:gdLst>
                <a:gd name="G0" fmla="+- 345 0 0"/>
                <a:gd name="G1" fmla="+- 21600 0 0"/>
                <a:gd name="G2" fmla="+- 21600 0 0"/>
                <a:gd name="T0" fmla="*/ 0 w 21945"/>
                <a:gd name="T1" fmla="*/ 3 h 21600"/>
                <a:gd name="T2" fmla="*/ 21945 w 21945"/>
                <a:gd name="T3" fmla="*/ 21539 h 21600"/>
                <a:gd name="T4" fmla="*/ 345 w 219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45" h="21600" fill="none" extrusionOk="0">
                  <a:moveTo>
                    <a:pt x="-1" y="2"/>
                  </a:moveTo>
                  <a:cubicBezTo>
                    <a:pt x="114" y="0"/>
                    <a:pt x="229" y="-1"/>
                    <a:pt x="345" y="0"/>
                  </a:cubicBezTo>
                  <a:cubicBezTo>
                    <a:pt x="12250" y="0"/>
                    <a:pt x="21911" y="9633"/>
                    <a:pt x="21944" y="21539"/>
                  </a:cubicBezTo>
                </a:path>
                <a:path w="21945" h="21600" stroke="0" extrusionOk="0">
                  <a:moveTo>
                    <a:pt x="-1" y="2"/>
                  </a:moveTo>
                  <a:cubicBezTo>
                    <a:pt x="114" y="0"/>
                    <a:pt x="229" y="-1"/>
                    <a:pt x="345" y="0"/>
                  </a:cubicBezTo>
                  <a:cubicBezTo>
                    <a:pt x="12250" y="0"/>
                    <a:pt x="21911" y="9633"/>
                    <a:pt x="21944" y="21539"/>
                  </a:cubicBezTo>
                  <a:lnTo>
                    <a:pt x="34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2228" y="3550"/>
              <a:ext cx="0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>
              <a:off x="2104" y="3550"/>
              <a:ext cx="0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6" name="Arc 20"/>
            <p:cNvSpPr>
              <a:spLocks/>
            </p:cNvSpPr>
            <p:nvPr/>
          </p:nvSpPr>
          <p:spPr bwMode="auto">
            <a:xfrm>
              <a:off x="2196" y="3330"/>
              <a:ext cx="62" cy="289"/>
            </a:xfrm>
            <a:custGeom>
              <a:avLst/>
              <a:gdLst>
                <a:gd name="G0" fmla="+- 21600 0 0"/>
                <a:gd name="G1" fmla="+- 21597 0 0"/>
                <a:gd name="G2" fmla="+- 21600 0 0"/>
                <a:gd name="T0" fmla="*/ 0 w 21600"/>
                <a:gd name="T1" fmla="*/ 21523 h 21597"/>
                <a:gd name="T2" fmla="*/ 21249 w 21600"/>
                <a:gd name="T3" fmla="*/ 0 h 21597"/>
                <a:gd name="T4" fmla="*/ 21600 w 21600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7" fill="none" extrusionOk="0">
                  <a:moveTo>
                    <a:pt x="0" y="21523"/>
                  </a:moveTo>
                  <a:cubicBezTo>
                    <a:pt x="40" y="9759"/>
                    <a:pt x="9486" y="191"/>
                    <a:pt x="21248" y="-1"/>
                  </a:cubicBezTo>
                </a:path>
                <a:path w="21600" h="21597" stroke="0" extrusionOk="0">
                  <a:moveTo>
                    <a:pt x="0" y="21523"/>
                  </a:moveTo>
                  <a:cubicBezTo>
                    <a:pt x="40" y="9759"/>
                    <a:pt x="9486" y="191"/>
                    <a:pt x="21248" y="-1"/>
                  </a:cubicBezTo>
                  <a:lnTo>
                    <a:pt x="21600" y="2159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7" name="Arc 21"/>
            <p:cNvSpPr>
              <a:spLocks/>
            </p:cNvSpPr>
            <p:nvPr/>
          </p:nvSpPr>
          <p:spPr bwMode="auto">
            <a:xfrm>
              <a:off x="2257" y="3329"/>
              <a:ext cx="62" cy="290"/>
            </a:xfrm>
            <a:custGeom>
              <a:avLst/>
              <a:gdLst>
                <a:gd name="G0" fmla="+- 351 0 0"/>
                <a:gd name="G1" fmla="+- 21600 0 0"/>
                <a:gd name="G2" fmla="+- 21600 0 0"/>
                <a:gd name="T0" fmla="*/ 0 w 21951"/>
                <a:gd name="T1" fmla="*/ 3 h 21600"/>
                <a:gd name="T2" fmla="*/ 21951 w 21951"/>
                <a:gd name="T3" fmla="*/ 21525 h 21600"/>
                <a:gd name="T4" fmla="*/ 351 w 219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51" h="21600" fill="none" extrusionOk="0">
                  <a:moveTo>
                    <a:pt x="-1" y="2"/>
                  </a:moveTo>
                  <a:cubicBezTo>
                    <a:pt x="116" y="0"/>
                    <a:pt x="233" y="-1"/>
                    <a:pt x="351" y="0"/>
                  </a:cubicBezTo>
                  <a:cubicBezTo>
                    <a:pt x="12251" y="0"/>
                    <a:pt x="21909" y="9625"/>
                    <a:pt x="21950" y="21525"/>
                  </a:cubicBezTo>
                </a:path>
                <a:path w="21951" h="21600" stroke="0" extrusionOk="0">
                  <a:moveTo>
                    <a:pt x="-1" y="2"/>
                  </a:moveTo>
                  <a:cubicBezTo>
                    <a:pt x="116" y="0"/>
                    <a:pt x="233" y="-1"/>
                    <a:pt x="351" y="0"/>
                  </a:cubicBezTo>
                  <a:cubicBezTo>
                    <a:pt x="12251" y="0"/>
                    <a:pt x="21909" y="9625"/>
                    <a:pt x="21950" y="21525"/>
                  </a:cubicBezTo>
                  <a:lnTo>
                    <a:pt x="3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2318" y="3591"/>
              <a:ext cx="0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>
              <a:off x="2197" y="3591"/>
              <a:ext cx="0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0" name="Arc 24"/>
            <p:cNvSpPr>
              <a:spLocks/>
            </p:cNvSpPr>
            <p:nvPr/>
          </p:nvSpPr>
          <p:spPr bwMode="auto">
            <a:xfrm>
              <a:off x="2012" y="3330"/>
              <a:ext cx="63" cy="289"/>
            </a:xfrm>
            <a:custGeom>
              <a:avLst/>
              <a:gdLst>
                <a:gd name="G0" fmla="+- 21600 0 0"/>
                <a:gd name="G1" fmla="+- 21597 0 0"/>
                <a:gd name="G2" fmla="+- 21600 0 0"/>
                <a:gd name="T0" fmla="*/ 0 w 21600"/>
                <a:gd name="T1" fmla="*/ 21523 h 21597"/>
                <a:gd name="T2" fmla="*/ 21255 w 21600"/>
                <a:gd name="T3" fmla="*/ 0 h 21597"/>
                <a:gd name="T4" fmla="*/ 21600 w 21600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7" fill="none" extrusionOk="0">
                  <a:moveTo>
                    <a:pt x="0" y="21523"/>
                  </a:moveTo>
                  <a:cubicBezTo>
                    <a:pt x="40" y="9757"/>
                    <a:pt x="9490" y="187"/>
                    <a:pt x="21254" y="-1"/>
                  </a:cubicBezTo>
                </a:path>
                <a:path w="21600" h="21597" stroke="0" extrusionOk="0">
                  <a:moveTo>
                    <a:pt x="0" y="21523"/>
                  </a:moveTo>
                  <a:cubicBezTo>
                    <a:pt x="40" y="9757"/>
                    <a:pt x="9490" y="187"/>
                    <a:pt x="21254" y="-1"/>
                  </a:cubicBezTo>
                  <a:lnTo>
                    <a:pt x="21600" y="2159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1" name="Arc 25"/>
            <p:cNvSpPr>
              <a:spLocks/>
            </p:cNvSpPr>
            <p:nvPr/>
          </p:nvSpPr>
          <p:spPr bwMode="auto">
            <a:xfrm>
              <a:off x="2074" y="3329"/>
              <a:ext cx="63" cy="290"/>
            </a:xfrm>
            <a:custGeom>
              <a:avLst/>
              <a:gdLst>
                <a:gd name="G0" fmla="+- 345 0 0"/>
                <a:gd name="G1" fmla="+- 21600 0 0"/>
                <a:gd name="G2" fmla="+- 21600 0 0"/>
                <a:gd name="T0" fmla="*/ 0 w 21945"/>
                <a:gd name="T1" fmla="*/ 3 h 21600"/>
                <a:gd name="T2" fmla="*/ 21945 w 21945"/>
                <a:gd name="T3" fmla="*/ 21525 h 21600"/>
                <a:gd name="T4" fmla="*/ 345 w 219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45" h="21600" fill="none" extrusionOk="0">
                  <a:moveTo>
                    <a:pt x="-1" y="2"/>
                  </a:moveTo>
                  <a:cubicBezTo>
                    <a:pt x="114" y="0"/>
                    <a:pt x="229" y="-1"/>
                    <a:pt x="345" y="0"/>
                  </a:cubicBezTo>
                  <a:cubicBezTo>
                    <a:pt x="12245" y="0"/>
                    <a:pt x="21903" y="9625"/>
                    <a:pt x="21944" y="21525"/>
                  </a:cubicBezTo>
                </a:path>
                <a:path w="21945" h="21600" stroke="0" extrusionOk="0">
                  <a:moveTo>
                    <a:pt x="-1" y="2"/>
                  </a:moveTo>
                  <a:cubicBezTo>
                    <a:pt x="114" y="0"/>
                    <a:pt x="229" y="-1"/>
                    <a:pt x="345" y="0"/>
                  </a:cubicBezTo>
                  <a:cubicBezTo>
                    <a:pt x="12245" y="0"/>
                    <a:pt x="21903" y="9625"/>
                    <a:pt x="21944" y="21525"/>
                  </a:cubicBezTo>
                  <a:lnTo>
                    <a:pt x="34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2135" y="3591"/>
              <a:ext cx="0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>
              <a:off x="2012" y="3591"/>
              <a:ext cx="0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4" name="Arc 28"/>
            <p:cNvSpPr>
              <a:spLocks/>
            </p:cNvSpPr>
            <p:nvPr/>
          </p:nvSpPr>
          <p:spPr bwMode="auto">
            <a:xfrm>
              <a:off x="2287" y="3473"/>
              <a:ext cx="63" cy="193"/>
            </a:xfrm>
            <a:custGeom>
              <a:avLst/>
              <a:gdLst>
                <a:gd name="G0" fmla="+- 21600 0 0"/>
                <a:gd name="G1" fmla="+- 21597 0 0"/>
                <a:gd name="G2" fmla="+- 21600 0 0"/>
                <a:gd name="T0" fmla="*/ 0 w 21600"/>
                <a:gd name="T1" fmla="*/ 21597 h 21597"/>
                <a:gd name="T2" fmla="*/ 21254 w 21600"/>
                <a:gd name="T3" fmla="*/ 0 h 21597"/>
                <a:gd name="T4" fmla="*/ 21600 w 21600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7" fill="none" extrusionOk="0">
                  <a:moveTo>
                    <a:pt x="0" y="21596"/>
                  </a:moveTo>
                  <a:cubicBezTo>
                    <a:pt x="0" y="9802"/>
                    <a:pt x="9461" y="188"/>
                    <a:pt x="21253" y="-1"/>
                  </a:cubicBezTo>
                </a:path>
                <a:path w="21600" h="21597" stroke="0" extrusionOk="0">
                  <a:moveTo>
                    <a:pt x="0" y="21596"/>
                  </a:moveTo>
                  <a:cubicBezTo>
                    <a:pt x="0" y="9802"/>
                    <a:pt x="9461" y="188"/>
                    <a:pt x="21253" y="-1"/>
                  </a:cubicBezTo>
                  <a:lnTo>
                    <a:pt x="21600" y="2159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5" name="Arc 29"/>
            <p:cNvSpPr>
              <a:spLocks/>
            </p:cNvSpPr>
            <p:nvPr/>
          </p:nvSpPr>
          <p:spPr bwMode="auto">
            <a:xfrm>
              <a:off x="2348" y="3473"/>
              <a:ext cx="64" cy="193"/>
            </a:xfrm>
            <a:custGeom>
              <a:avLst/>
              <a:gdLst>
                <a:gd name="G0" fmla="+- 346 0 0"/>
                <a:gd name="G1" fmla="+- 21600 0 0"/>
                <a:gd name="G2" fmla="+- 21600 0 0"/>
                <a:gd name="T0" fmla="*/ 0 w 21946"/>
                <a:gd name="T1" fmla="*/ 3 h 21600"/>
                <a:gd name="T2" fmla="*/ 21946 w 21946"/>
                <a:gd name="T3" fmla="*/ 21600 h 21600"/>
                <a:gd name="T4" fmla="*/ 346 w 219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46" h="21600" fill="none" extrusionOk="0">
                  <a:moveTo>
                    <a:pt x="-1" y="2"/>
                  </a:moveTo>
                  <a:cubicBezTo>
                    <a:pt x="115" y="0"/>
                    <a:pt x="230" y="-1"/>
                    <a:pt x="346" y="0"/>
                  </a:cubicBezTo>
                  <a:cubicBezTo>
                    <a:pt x="12275" y="0"/>
                    <a:pt x="21946" y="9670"/>
                    <a:pt x="21946" y="21600"/>
                  </a:cubicBezTo>
                </a:path>
                <a:path w="21946" h="21600" stroke="0" extrusionOk="0">
                  <a:moveTo>
                    <a:pt x="-1" y="2"/>
                  </a:moveTo>
                  <a:cubicBezTo>
                    <a:pt x="115" y="0"/>
                    <a:pt x="230" y="-1"/>
                    <a:pt x="346" y="0"/>
                  </a:cubicBezTo>
                  <a:cubicBezTo>
                    <a:pt x="12275" y="0"/>
                    <a:pt x="21946" y="9670"/>
                    <a:pt x="21946" y="21600"/>
                  </a:cubicBezTo>
                  <a:lnTo>
                    <a:pt x="346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413" y="3647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>
              <a:off x="2289" y="3647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8" name="Arc 32"/>
            <p:cNvSpPr>
              <a:spLocks/>
            </p:cNvSpPr>
            <p:nvPr/>
          </p:nvSpPr>
          <p:spPr bwMode="auto">
            <a:xfrm>
              <a:off x="1921" y="3473"/>
              <a:ext cx="62" cy="193"/>
            </a:xfrm>
            <a:custGeom>
              <a:avLst/>
              <a:gdLst>
                <a:gd name="G0" fmla="+- 21600 0 0"/>
                <a:gd name="G1" fmla="+- 21597 0 0"/>
                <a:gd name="G2" fmla="+- 21600 0 0"/>
                <a:gd name="T0" fmla="*/ 0 w 21600"/>
                <a:gd name="T1" fmla="*/ 21597 h 21597"/>
                <a:gd name="T2" fmla="*/ 21249 w 21600"/>
                <a:gd name="T3" fmla="*/ 0 h 21597"/>
                <a:gd name="T4" fmla="*/ 21600 w 21600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7" fill="none" extrusionOk="0">
                  <a:moveTo>
                    <a:pt x="0" y="21596"/>
                  </a:moveTo>
                  <a:cubicBezTo>
                    <a:pt x="0" y="9804"/>
                    <a:pt x="9458" y="191"/>
                    <a:pt x="21248" y="-1"/>
                  </a:cubicBezTo>
                </a:path>
                <a:path w="21600" h="21597" stroke="0" extrusionOk="0">
                  <a:moveTo>
                    <a:pt x="0" y="21596"/>
                  </a:moveTo>
                  <a:cubicBezTo>
                    <a:pt x="0" y="9804"/>
                    <a:pt x="9458" y="191"/>
                    <a:pt x="21248" y="-1"/>
                  </a:cubicBezTo>
                  <a:lnTo>
                    <a:pt x="21600" y="2159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69" name="Arc 33"/>
            <p:cNvSpPr>
              <a:spLocks/>
            </p:cNvSpPr>
            <p:nvPr/>
          </p:nvSpPr>
          <p:spPr bwMode="auto">
            <a:xfrm>
              <a:off x="1982" y="3473"/>
              <a:ext cx="62" cy="193"/>
            </a:xfrm>
            <a:custGeom>
              <a:avLst/>
              <a:gdLst>
                <a:gd name="G0" fmla="+- 351 0 0"/>
                <a:gd name="G1" fmla="+- 21600 0 0"/>
                <a:gd name="G2" fmla="+- 21600 0 0"/>
                <a:gd name="T0" fmla="*/ 0 w 21951"/>
                <a:gd name="T1" fmla="*/ 3 h 21600"/>
                <a:gd name="T2" fmla="*/ 21951 w 21951"/>
                <a:gd name="T3" fmla="*/ 21600 h 21600"/>
                <a:gd name="T4" fmla="*/ 351 w 219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51" h="21600" fill="none" extrusionOk="0">
                  <a:moveTo>
                    <a:pt x="-1" y="2"/>
                  </a:moveTo>
                  <a:cubicBezTo>
                    <a:pt x="116" y="0"/>
                    <a:pt x="233" y="-1"/>
                    <a:pt x="351" y="0"/>
                  </a:cubicBezTo>
                  <a:cubicBezTo>
                    <a:pt x="12280" y="0"/>
                    <a:pt x="21951" y="9670"/>
                    <a:pt x="21951" y="21600"/>
                  </a:cubicBezTo>
                </a:path>
                <a:path w="21951" h="21600" stroke="0" extrusionOk="0">
                  <a:moveTo>
                    <a:pt x="-1" y="2"/>
                  </a:moveTo>
                  <a:cubicBezTo>
                    <a:pt x="116" y="0"/>
                    <a:pt x="233" y="-1"/>
                    <a:pt x="351" y="0"/>
                  </a:cubicBezTo>
                  <a:cubicBezTo>
                    <a:pt x="12280" y="0"/>
                    <a:pt x="21951" y="9670"/>
                    <a:pt x="21951" y="21600"/>
                  </a:cubicBezTo>
                  <a:lnTo>
                    <a:pt x="3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2043" y="3647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1" name="Line 35"/>
            <p:cNvSpPr>
              <a:spLocks noChangeShapeType="1"/>
            </p:cNvSpPr>
            <p:nvPr/>
          </p:nvSpPr>
          <p:spPr bwMode="auto">
            <a:xfrm>
              <a:off x="1925" y="3647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2" name="Arc 36"/>
            <p:cNvSpPr>
              <a:spLocks/>
            </p:cNvSpPr>
            <p:nvPr/>
          </p:nvSpPr>
          <p:spPr bwMode="auto">
            <a:xfrm>
              <a:off x="2380" y="3618"/>
              <a:ext cx="61" cy="96"/>
            </a:xfrm>
            <a:custGeom>
              <a:avLst/>
              <a:gdLst>
                <a:gd name="G0" fmla="+- 21599 0 0"/>
                <a:gd name="G1" fmla="+- 21597 0 0"/>
                <a:gd name="G2" fmla="+- 21600 0 0"/>
                <a:gd name="T0" fmla="*/ 0 w 21599"/>
                <a:gd name="T1" fmla="*/ 21375 h 21597"/>
                <a:gd name="T2" fmla="*/ 21250 w 21599"/>
                <a:gd name="T3" fmla="*/ 0 h 21597"/>
                <a:gd name="T4" fmla="*/ 21599 w 21599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597" fill="none" extrusionOk="0">
                  <a:moveTo>
                    <a:pt x="0" y="21375"/>
                  </a:moveTo>
                  <a:cubicBezTo>
                    <a:pt x="120" y="9668"/>
                    <a:pt x="9544" y="188"/>
                    <a:pt x="21249" y="-1"/>
                  </a:cubicBezTo>
                </a:path>
                <a:path w="21599" h="21597" stroke="0" extrusionOk="0">
                  <a:moveTo>
                    <a:pt x="0" y="21375"/>
                  </a:moveTo>
                  <a:cubicBezTo>
                    <a:pt x="120" y="9668"/>
                    <a:pt x="9544" y="188"/>
                    <a:pt x="21249" y="-1"/>
                  </a:cubicBezTo>
                  <a:lnTo>
                    <a:pt x="21599" y="2159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3" name="Arc 37"/>
            <p:cNvSpPr>
              <a:spLocks/>
            </p:cNvSpPr>
            <p:nvPr/>
          </p:nvSpPr>
          <p:spPr bwMode="auto">
            <a:xfrm>
              <a:off x="2440" y="3617"/>
              <a:ext cx="62" cy="97"/>
            </a:xfrm>
            <a:custGeom>
              <a:avLst/>
              <a:gdLst>
                <a:gd name="G0" fmla="+- 349 0 0"/>
                <a:gd name="G1" fmla="+- 21600 0 0"/>
                <a:gd name="G2" fmla="+- 21600 0 0"/>
                <a:gd name="T0" fmla="*/ 0 w 21948"/>
                <a:gd name="T1" fmla="*/ 3 h 21600"/>
                <a:gd name="T2" fmla="*/ 21948 w 21948"/>
                <a:gd name="T3" fmla="*/ 21374 h 21600"/>
                <a:gd name="T4" fmla="*/ 349 w 219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48" h="21600" fill="none" extrusionOk="0">
                  <a:moveTo>
                    <a:pt x="-1" y="2"/>
                  </a:moveTo>
                  <a:cubicBezTo>
                    <a:pt x="116" y="0"/>
                    <a:pt x="232" y="-1"/>
                    <a:pt x="349" y="0"/>
                  </a:cubicBezTo>
                  <a:cubicBezTo>
                    <a:pt x="12190" y="0"/>
                    <a:pt x="21823" y="9533"/>
                    <a:pt x="21947" y="21374"/>
                  </a:cubicBezTo>
                </a:path>
                <a:path w="21948" h="21600" stroke="0" extrusionOk="0">
                  <a:moveTo>
                    <a:pt x="-1" y="2"/>
                  </a:moveTo>
                  <a:cubicBezTo>
                    <a:pt x="116" y="0"/>
                    <a:pt x="232" y="-1"/>
                    <a:pt x="349" y="0"/>
                  </a:cubicBezTo>
                  <a:cubicBezTo>
                    <a:pt x="12190" y="0"/>
                    <a:pt x="21823" y="9533"/>
                    <a:pt x="21947" y="21374"/>
                  </a:cubicBezTo>
                  <a:lnTo>
                    <a:pt x="349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2503" y="3703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>
              <a:off x="2381" y="3703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6" name="Arc 40"/>
            <p:cNvSpPr>
              <a:spLocks/>
            </p:cNvSpPr>
            <p:nvPr/>
          </p:nvSpPr>
          <p:spPr bwMode="auto">
            <a:xfrm>
              <a:off x="1830" y="3618"/>
              <a:ext cx="62" cy="96"/>
            </a:xfrm>
            <a:custGeom>
              <a:avLst/>
              <a:gdLst>
                <a:gd name="G0" fmla="+- 21599 0 0"/>
                <a:gd name="G1" fmla="+- 21597 0 0"/>
                <a:gd name="G2" fmla="+- 21600 0 0"/>
                <a:gd name="T0" fmla="*/ 0 w 21599"/>
                <a:gd name="T1" fmla="*/ 21375 h 21597"/>
                <a:gd name="T2" fmla="*/ 21255 w 21599"/>
                <a:gd name="T3" fmla="*/ 0 h 21597"/>
                <a:gd name="T4" fmla="*/ 21599 w 21599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597" fill="none" extrusionOk="0">
                  <a:moveTo>
                    <a:pt x="0" y="21375"/>
                  </a:moveTo>
                  <a:cubicBezTo>
                    <a:pt x="120" y="9666"/>
                    <a:pt x="9547" y="186"/>
                    <a:pt x="21254" y="-1"/>
                  </a:cubicBezTo>
                </a:path>
                <a:path w="21599" h="21597" stroke="0" extrusionOk="0">
                  <a:moveTo>
                    <a:pt x="0" y="21375"/>
                  </a:moveTo>
                  <a:cubicBezTo>
                    <a:pt x="120" y="9666"/>
                    <a:pt x="9547" y="186"/>
                    <a:pt x="21254" y="-1"/>
                  </a:cubicBezTo>
                  <a:lnTo>
                    <a:pt x="21599" y="2159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7" name="Arc 41"/>
            <p:cNvSpPr>
              <a:spLocks/>
            </p:cNvSpPr>
            <p:nvPr/>
          </p:nvSpPr>
          <p:spPr bwMode="auto">
            <a:xfrm>
              <a:off x="1891" y="3617"/>
              <a:ext cx="63" cy="97"/>
            </a:xfrm>
            <a:custGeom>
              <a:avLst/>
              <a:gdLst>
                <a:gd name="G0" fmla="+- 344 0 0"/>
                <a:gd name="G1" fmla="+- 21600 0 0"/>
                <a:gd name="G2" fmla="+- 21600 0 0"/>
                <a:gd name="T0" fmla="*/ 0 w 21943"/>
                <a:gd name="T1" fmla="*/ 3 h 21600"/>
                <a:gd name="T2" fmla="*/ 21943 w 21943"/>
                <a:gd name="T3" fmla="*/ 21374 h 21600"/>
                <a:gd name="T4" fmla="*/ 344 w 219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43" h="21600" fill="none" extrusionOk="0">
                  <a:moveTo>
                    <a:pt x="-1" y="2"/>
                  </a:moveTo>
                  <a:cubicBezTo>
                    <a:pt x="114" y="0"/>
                    <a:pt x="229" y="-1"/>
                    <a:pt x="344" y="0"/>
                  </a:cubicBezTo>
                  <a:cubicBezTo>
                    <a:pt x="12185" y="0"/>
                    <a:pt x="21818" y="9533"/>
                    <a:pt x="21942" y="21374"/>
                  </a:cubicBezTo>
                </a:path>
                <a:path w="21943" h="21600" stroke="0" extrusionOk="0">
                  <a:moveTo>
                    <a:pt x="-1" y="2"/>
                  </a:moveTo>
                  <a:cubicBezTo>
                    <a:pt x="114" y="0"/>
                    <a:pt x="229" y="-1"/>
                    <a:pt x="344" y="0"/>
                  </a:cubicBezTo>
                  <a:cubicBezTo>
                    <a:pt x="12185" y="0"/>
                    <a:pt x="21818" y="9533"/>
                    <a:pt x="21942" y="21374"/>
                  </a:cubicBezTo>
                  <a:lnTo>
                    <a:pt x="344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1953" y="3703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79" name="Line 43"/>
            <p:cNvSpPr>
              <a:spLocks noChangeShapeType="1"/>
            </p:cNvSpPr>
            <p:nvPr/>
          </p:nvSpPr>
          <p:spPr bwMode="auto">
            <a:xfrm>
              <a:off x="1833" y="3703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80" name="Line 44"/>
            <p:cNvSpPr>
              <a:spLocks noChangeShapeType="1"/>
            </p:cNvSpPr>
            <p:nvPr/>
          </p:nvSpPr>
          <p:spPr bwMode="auto">
            <a:xfrm>
              <a:off x="1584" y="3520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81" name="Line 45"/>
            <p:cNvSpPr>
              <a:spLocks noChangeShapeType="1"/>
            </p:cNvSpPr>
            <p:nvPr/>
          </p:nvSpPr>
          <p:spPr bwMode="auto">
            <a:xfrm flipH="1">
              <a:off x="2389" y="3520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82" name="Line 46"/>
            <p:cNvSpPr>
              <a:spLocks noChangeShapeType="1"/>
            </p:cNvSpPr>
            <p:nvPr/>
          </p:nvSpPr>
          <p:spPr bwMode="auto">
            <a:xfrm>
              <a:off x="1852" y="3520"/>
              <a:ext cx="6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84" name="Rectangle 48"/>
            <p:cNvSpPr>
              <a:spLocks noChangeArrowheads="1"/>
            </p:cNvSpPr>
            <p:nvPr/>
          </p:nvSpPr>
          <p:spPr bwMode="auto">
            <a:xfrm>
              <a:off x="2541" y="3347"/>
              <a:ext cx="2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Dt</a:t>
              </a:r>
            </a:p>
          </p:txBody>
        </p:sp>
        <p:sp>
          <p:nvSpPr>
            <p:cNvPr id="39986" name="Rectangle 50"/>
            <p:cNvSpPr>
              <a:spLocks noChangeArrowheads="1"/>
            </p:cNvSpPr>
            <p:nvPr/>
          </p:nvSpPr>
          <p:spPr bwMode="auto">
            <a:xfrm>
              <a:off x="2734" y="3638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39989" name="Line 53"/>
            <p:cNvSpPr>
              <a:spLocks noChangeShapeType="1"/>
            </p:cNvSpPr>
            <p:nvPr/>
          </p:nvSpPr>
          <p:spPr bwMode="auto">
            <a:xfrm>
              <a:off x="675" y="375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0071" name="Group 135"/>
            <p:cNvGrpSpPr>
              <a:grpSpLocks noChangeAspect="1"/>
            </p:cNvGrpSpPr>
            <p:nvPr/>
          </p:nvGrpSpPr>
          <p:grpSpPr bwMode="auto">
            <a:xfrm>
              <a:off x="80" y="3168"/>
              <a:ext cx="96" cy="595"/>
              <a:chOff x="548" y="2672"/>
              <a:chExt cx="448" cy="744"/>
            </a:xfrm>
          </p:grpSpPr>
          <p:sp>
            <p:nvSpPr>
              <p:cNvPr id="40072" name="Line 136"/>
              <p:cNvSpPr>
                <a:spLocks noChangeAspect="1" noChangeShapeType="1"/>
              </p:cNvSpPr>
              <p:nvPr/>
            </p:nvSpPr>
            <p:spPr bwMode="auto">
              <a:xfrm>
                <a:off x="54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73" name="Line 137"/>
              <p:cNvSpPr>
                <a:spLocks noChangeAspect="1" noChangeShapeType="1"/>
              </p:cNvSpPr>
              <p:nvPr/>
            </p:nvSpPr>
            <p:spPr bwMode="auto">
              <a:xfrm>
                <a:off x="55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74" name="Line 138"/>
              <p:cNvSpPr>
                <a:spLocks noChangeAspect="1" noChangeShapeType="1"/>
              </p:cNvSpPr>
              <p:nvPr/>
            </p:nvSpPr>
            <p:spPr bwMode="auto">
              <a:xfrm>
                <a:off x="55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75" name="Line 139"/>
              <p:cNvSpPr>
                <a:spLocks noChangeAspect="1" noChangeShapeType="1"/>
              </p:cNvSpPr>
              <p:nvPr/>
            </p:nvSpPr>
            <p:spPr bwMode="auto">
              <a:xfrm>
                <a:off x="562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76" name="Line 140"/>
              <p:cNvSpPr>
                <a:spLocks noChangeAspect="1" noChangeShapeType="1"/>
              </p:cNvSpPr>
              <p:nvPr/>
            </p:nvSpPr>
            <p:spPr bwMode="auto">
              <a:xfrm>
                <a:off x="567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77" name="Line 141"/>
              <p:cNvSpPr>
                <a:spLocks noChangeAspect="1" noChangeShapeType="1"/>
              </p:cNvSpPr>
              <p:nvPr/>
            </p:nvSpPr>
            <p:spPr bwMode="auto">
              <a:xfrm>
                <a:off x="57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78" name="Line 142"/>
              <p:cNvSpPr>
                <a:spLocks noChangeAspect="1" noChangeShapeType="1"/>
              </p:cNvSpPr>
              <p:nvPr/>
            </p:nvSpPr>
            <p:spPr bwMode="auto">
              <a:xfrm>
                <a:off x="57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79" name="Line 143"/>
              <p:cNvSpPr>
                <a:spLocks noChangeAspect="1" noChangeShapeType="1"/>
              </p:cNvSpPr>
              <p:nvPr/>
            </p:nvSpPr>
            <p:spPr bwMode="auto">
              <a:xfrm>
                <a:off x="581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0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585" y="3413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1" name="Line 145"/>
              <p:cNvSpPr>
                <a:spLocks noChangeAspect="1" noChangeShapeType="1"/>
              </p:cNvSpPr>
              <p:nvPr/>
            </p:nvSpPr>
            <p:spPr bwMode="auto">
              <a:xfrm>
                <a:off x="590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2" name="Line 146"/>
              <p:cNvSpPr>
                <a:spLocks noChangeAspect="1" noChangeShapeType="1"/>
              </p:cNvSpPr>
              <p:nvPr/>
            </p:nvSpPr>
            <p:spPr bwMode="auto">
              <a:xfrm>
                <a:off x="595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3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600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4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60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5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609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6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614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7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619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8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622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89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627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0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632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1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637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2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641" y="3363"/>
                <a:ext cx="10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3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651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4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660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5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670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6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679" y="3143"/>
                <a:ext cx="18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7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697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8" name="Line 162"/>
              <p:cNvSpPr>
                <a:spLocks noChangeAspect="1" noChangeShapeType="1"/>
              </p:cNvSpPr>
              <p:nvPr/>
            </p:nvSpPr>
            <p:spPr bwMode="auto">
              <a:xfrm flipV="1">
                <a:off x="716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99" name="Line 163"/>
              <p:cNvSpPr>
                <a:spLocks noChangeAspect="1" noChangeShapeType="1"/>
              </p:cNvSpPr>
              <p:nvPr/>
            </p:nvSpPr>
            <p:spPr bwMode="auto">
              <a:xfrm flipV="1">
                <a:off x="735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0" name="Line 164"/>
              <p:cNvSpPr>
                <a:spLocks noChangeAspect="1" noChangeShapeType="1"/>
              </p:cNvSpPr>
              <p:nvPr/>
            </p:nvSpPr>
            <p:spPr bwMode="auto">
              <a:xfrm flipV="1">
                <a:off x="744" y="2742"/>
                <a:ext cx="5" cy="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1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749" y="2716"/>
                <a:ext cx="4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2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753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3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758" y="2689"/>
                <a:ext cx="3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4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761" y="2683"/>
                <a:ext cx="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5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763" y="2678"/>
                <a:ext cx="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6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765" y="2677"/>
                <a:ext cx="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7" name="Line 171"/>
              <p:cNvSpPr>
                <a:spLocks noChangeAspect="1" noChangeShapeType="1"/>
              </p:cNvSpPr>
              <p:nvPr/>
            </p:nvSpPr>
            <p:spPr bwMode="auto">
              <a:xfrm flipV="1">
                <a:off x="766" y="2674"/>
                <a:ext cx="1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8" name="Line 172"/>
              <p:cNvSpPr>
                <a:spLocks noChangeAspect="1" noChangeShapeType="1"/>
              </p:cNvSpPr>
              <p:nvPr/>
            </p:nvSpPr>
            <p:spPr bwMode="auto">
              <a:xfrm>
                <a:off x="767" y="2674"/>
                <a:ext cx="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09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69" y="2672"/>
                <a:ext cx="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0" name="Line 174"/>
              <p:cNvSpPr>
                <a:spLocks noChangeAspect="1" noChangeShapeType="1"/>
              </p:cNvSpPr>
              <p:nvPr/>
            </p:nvSpPr>
            <p:spPr bwMode="auto">
              <a:xfrm>
                <a:off x="769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1" name="Freeform 175"/>
              <p:cNvSpPr>
                <a:spLocks noChangeAspect="1"/>
              </p:cNvSpPr>
              <p:nvPr/>
            </p:nvSpPr>
            <p:spPr bwMode="auto">
              <a:xfrm>
                <a:off x="770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2" name="Line 176"/>
              <p:cNvSpPr>
                <a:spLocks noChangeAspect="1" noChangeShapeType="1"/>
              </p:cNvSpPr>
              <p:nvPr/>
            </p:nvSpPr>
            <p:spPr bwMode="auto">
              <a:xfrm>
                <a:off x="770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3" name="Line 177"/>
              <p:cNvSpPr>
                <a:spLocks noChangeAspect="1" noChangeShapeType="1"/>
              </p:cNvSpPr>
              <p:nvPr/>
            </p:nvSpPr>
            <p:spPr bwMode="auto">
              <a:xfrm>
                <a:off x="771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4" name="Line 178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5" name="Freeform 179"/>
              <p:cNvSpPr>
                <a:spLocks noChangeAspect="1"/>
              </p:cNvSpPr>
              <p:nvPr/>
            </p:nvSpPr>
            <p:spPr bwMode="auto">
              <a:xfrm>
                <a:off x="772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6" name="Line 180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7" name="Line 181"/>
              <p:cNvSpPr>
                <a:spLocks noChangeAspect="1" noChangeShapeType="1"/>
              </p:cNvSpPr>
              <p:nvPr/>
            </p:nvSpPr>
            <p:spPr bwMode="auto">
              <a:xfrm>
                <a:off x="773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8" name="Freeform 182"/>
              <p:cNvSpPr>
                <a:spLocks noChangeAspect="1"/>
              </p:cNvSpPr>
              <p:nvPr/>
            </p:nvSpPr>
            <p:spPr bwMode="auto">
              <a:xfrm>
                <a:off x="774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19" name="Line 183"/>
              <p:cNvSpPr>
                <a:spLocks noChangeAspect="1" noChangeShapeType="1"/>
              </p:cNvSpPr>
              <p:nvPr/>
            </p:nvSpPr>
            <p:spPr bwMode="auto">
              <a:xfrm>
                <a:off x="774" y="2672"/>
                <a:ext cx="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0" name="Line 184"/>
              <p:cNvSpPr>
                <a:spLocks noChangeAspect="1" noChangeShapeType="1"/>
              </p:cNvSpPr>
              <p:nvPr/>
            </p:nvSpPr>
            <p:spPr bwMode="auto">
              <a:xfrm>
                <a:off x="775" y="2674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1" name="Line 185"/>
              <p:cNvSpPr>
                <a:spLocks noChangeAspect="1" noChangeShapeType="1"/>
              </p:cNvSpPr>
              <p:nvPr/>
            </p:nvSpPr>
            <p:spPr bwMode="auto">
              <a:xfrm>
                <a:off x="776" y="2674"/>
                <a:ext cx="2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2" name="Line 186"/>
              <p:cNvSpPr>
                <a:spLocks noChangeAspect="1" noChangeShapeType="1"/>
              </p:cNvSpPr>
              <p:nvPr/>
            </p:nvSpPr>
            <p:spPr bwMode="auto">
              <a:xfrm>
                <a:off x="778" y="2677"/>
                <a:ext cx="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3" name="Line 187"/>
              <p:cNvSpPr>
                <a:spLocks noChangeAspect="1" noChangeShapeType="1"/>
              </p:cNvSpPr>
              <p:nvPr/>
            </p:nvSpPr>
            <p:spPr bwMode="auto">
              <a:xfrm>
                <a:off x="778" y="2678"/>
                <a:ext cx="3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4" name="Line 188"/>
              <p:cNvSpPr>
                <a:spLocks noChangeAspect="1" noChangeShapeType="1"/>
              </p:cNvSpPr>
              <p:nvPr/>
            </p:nvSpPr>
            <p:spPr bwMode="auto">
              <a:xfrm>
                <a:off x="781" y="2683"/>
                <a:ext cx="5" cy="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5" name="Line 189"/>
              <p:cNvSpPr>
                <a:spLocks noChangeAspect="1" noChangeShapeType="1"/>
              </p:cNvSpPr>
              <p:nvPr/>
            </p:nvSpPr>
            <p:spPr bwMode="auto">
              <a:xfrm>
                <a:off x="786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6" name="Line 190"/>
              <p:cNvSpPr>
                <a:spLocks noChangeAspect="1" noChangeShapeType="1"/>
              </p:cNvSpPr>
              <p:nvPr/>
            </p:nvSpPr>
            <p:spPr bwMode="auto">
              <a:xfrm>
                <a:off x="791" y="2716"/>
                <a:ext cx="9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7" name="Line 191"/>
              <p:cNvSpPr>
                <a:spLocks noChangeAspect="1" noChangeShapeType="1"/>
              </p:cNvSpPr>
              <p:nvPr/>
            </p:nvSpPr>
            <p:spPr bwMode="auto">
              <a:xfrm>
                <a:off x="800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8" name="Line 192"/>
              <p:cNvSpPr>
                <a:spLocks noChangeAspect="1" noChangeShapeType="1"/>
              </p:cNvSpPr>
              <p:nvPr/>
            </p:nvSpPr>
            <p:spPr bwMode="auto">
              <a:xfrm>
                <a:off x="809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29" name="Line 193"/>
              <p:cNvSpPr>
                <a:spLocks noChangeAspect="1" noChangeShapeType="1"/>
              </p:cNvSpPr>
              <p:nvPr/>
            </p:nvSpPr>
            <p:spPr bwMode="auto">
              <a:xfrm>
                <a:off x="828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0" name="Line 194"/>
              <p:cNvSpPr>
                <a:spLocks noChangeAspect="1" noChangeShapeType="1"/>
              </p:cNvSpPr>
              <p:nvPr/>
            </p:nvSpPr>
            <p:spPr bwMode="auto">
              <a:xfrm>
                <a:off x="847" y="3143"/>
                <a:ext cx="8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1" name="Line 195"/>
              <p:cNvSpPr>
                <a:spLocks noChangeAspect="1" noChangeShapeType="1"/>
              </p:cNvSpPr>
              <p:nvPr/>
            </p:nvSpPr>
            <p:spPr bwMode="auto">
              <a:xfrm>
                <a:off x="855" y="3206"/>
                <a:ext cx="1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2" name="Line 196"/>
              <p:cNvSpPr>
                <a:spLocks noChangeAspect="1" noChangeShapeType="1"/>
              </p:cNvSpPr>
              <p:nvPr/>
            </p:nvSpPr>
            <p:spPr bwMode="auto">
              <a:xfrm>
                <a:off x="865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3" name="Line 197"/>
              <p:cNvSpPr>
                <a:spLocks noChangeAspect="1" noChangeShapeType="1"/>
              </p:cNvSpPr>
              <p:nvPr/>
            </p:nvSpPr>
            <p:spPr bwMode="auto">
              <a:xfrm>
                <a:off x="874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4" name="Line 198"/>
              <p:cNvSpPr>
                <a:spLocks noChangeAspect="1" noChangeShapeType="1"/>
              </p:cNvSpPr>
              <p:nvPr/>
            </p:nvSpPr>
            <p:spPr bwMode="auto">
              <a:xfrm>
                <a:off x="884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5" name="Line 199"/>
              <p:cNvSpPr>
                <a:spLocks noChangeAspect="1" noChangeShapeType="1"/>
              </p:cNvSpPr>
              <p:nvPr/>
            </p:nvSpPr>
            <p:spPr bwMode="auto">
              <a:xfrm>
                <a:off x="893" y="3363"/>
                <a:ext cx="5" cy="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6" name="Line 200"/>
              <p:cNvSpPr>
                <a:spLocks noChangeAspect="1" noChangeShapeType="1"/>
              </p:cNvSpPr>
              <p:nvPr/>
            </p:nvSpPr>
            <p:spPr bwMode="auto">
              <a:xfrm>
                <a:off x="898" y="3374"/>
                <a:ext cx="5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7" name="Line 201"/>
              <p:cNvSpPr>
                <a:spLocks noChangeAspect="1" noChangeShapeType="1"/>
              </p:cNvSpPr>
              <p:nvPr/>
            </p:nvSpPr>
            <p:spPr bwMode="auto">
              <a:xfrm>
                <a:off x="903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8" name="Line 202"/>
              <p:cNvSpPr>
                <a:spLocks noChangeAspect="1" noChangeShapeType="1"/>
              </p:cNvSpPr>
              <p:nvPr/>
            </p:nvSpPr>
            <p:spPr bwMode="auto">
              <a:xfrm>
                <a:off x="907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39" name="Line 203"/>
              <p:cNvSpPr>
                <a:spLocks noChangeAspect="1" noChangeShapeType="1"/>
              </p:cNvSpPr>
              <p:nvPr/>
            </p:nvSpPr>
            <p:spPr bwMode="auto">
              <a:xfrm>
                <a:off x="912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0" name="Line 204"/>
              <p:cNvSpPr>
                <a:spLocks noChangeAspect="1" noChangeShapeType="1"/>
              </p:cNvSpPr>
              <p:nvPr/>
            </p:nvSpPr>
            <p:spPr bwMode="auto">
              <a:xfrm>
                <a:off x="917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1" name="Line 205"/>
              <p:cNvSpPr>
                <a:spLocks noChangeAspect="1" noChangeShapeType="1"/>
              </p:cNvSpPr>
              <p:nvPr/>
            </p:nvSpPr>
            <p:spPr bwMode="auto">
              <a:xfrm>
                <a:off x="922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2" name="Line 206"/>
              <p:cNvSpPr>
                <a:spLocks noChangeAspect="1" noChangeShapeType="1"/>
              </p:cNvSpPr>
              <p:nvPr/>
            </p:nvSpPr>
            <p:spPr bwMode="auto">
              <a:xfrm>
                <a:off x="925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3" name="Line 207"/>
              <p:cNvSpPr>
                <a:spLocks noChangeAspect="1" noChangeShapeType="1"/>
              </p:cNvSpPr>
              <p:nvPr/>
            </p:nvSpPr>
            <p:spPr bwMode="auto">
              <a:xfrm>
                <a:off x="930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4" name="Line 208"/>
              <p:cNvSpPr>
                <a:spLocks noChangeAspect="1" noChangeShapeType="1"/>
              </p:cNvSpPr>
              <p:nvPr/>
            </p:nvSpPr>
            <p:spPr bwMode="auto">
              <a:xfrm>
                <a:off x="93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5" name="Line 209"/>
              <p:cNvSpPr>
                <a:spLocks noChangeAspect="1" noChangeShapeType="1"/>
              </p:cNvSpPr>
              <p:nvPr/>
            </p:nvSpPr>
            <p:spPr bwMode="auto">
              <a:xfrm>
                <a:off x="939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6" name="Line 210"/>
              <p:cNvSpPr>
                <a:spLocks noChangeAspect="1" noChangeShapeType="1"/>
              </p:cNvSpPr>
              <p:nvPr/>
            </p:nvSpPr>
            <p:spPr bwMode="auto">
              <a:xfrm>
                <a:off x="944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7" name="Line 211"/>
              <p:cNvSpPr>
                <a:spLocks noChangeAspect="1" noChangeShapeType="1"/>
              </p:cNvSpPr>
              <p:nvPr/>
            </p:nvSpPr>
            <p:spPr bwMode="auto">
              <a:xfrm>
                <a:off x="949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8" name="Line 212"/>
              <p:cNvSpPr>
                <a:spLocks noChangeAspect="1" noChangeShapeType="1"/>
              </p:cNvSpPr>
              <p:nvPr/>
            </p:nvSpPr>
            <p:spPr bwMode="auto">
              <a:xfrm>
                <a:off x="954" y="3413"/>
                <a:ext cx="4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49" name="Line 213"/>
              <p:cNvSpPr>
                <a:spLocks noChangeAspect="1" noChangeShapeType="1"/>
              </p:cNvSpPr>
              <p:nvPr/>
            </p:nvSpPr>
            <p:spPr bwMode="auto">
              <a:xfrm>
                <a:off x="95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50" name="Line 214"/>
              <p:cNvSpPr>
                <a:spLocks noChangeAspect="1" noChangeShapeType="1"/>
              </p:cNvSpPr>
              <p:nvPr/>
            </p:nvSpPr>
            <p:spPr bwMode="auto">
              <a:xfrm>
                <a:off x="963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51" name="Line 215"/>
              <p:cNvSpPr>
                <a:spLocks noChangeAspect="1" noChangeShapeType="1"/>
              </p:cNvSpPr>
              <p:nvPr/>
            </p:nvSpPr>
            <p:spPr bwMode="auto">
              <a:xfrm>
                <a:off x="96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52" name="Line 216"/>
              <p:cNvSpPr>
                <a:spLocks noChangeAspect="1" noChangeShapeType="1"/>
              </p:cNvSpPr>
              <p:nvPr/>
            </p:nvSpPr>
            <p:spPr bwMode="auto">
              <a:xfrm>
                <a:off x="97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53" name="Line 217"/>
              <p:cNvSpPr>
                <a:spLocks noChangeAspect="1" noChangeShapeType="1"/>
              </p:cNvSpPr>
              <p:nvPr/>
            </p:nvSpPr>
            <p:spPr bwMode="auto">
              <a:xfrm>
                <a:off x="97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54" name="Line 218"/>
              <p:cNvSpPr>
                <a:spLocks noChangeAspect="1" noChangeShapeType="1"/>
              </p:cNvSpPr>
              <p:nvPr/>
            </p:nvSpPr>
            <p:spPr bwMode="auto">
              <a:xfrm>
                <a:off x="982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55" name="Line 219"/>
              <p:cNvSpPr>
                <a:spLocks noChangeAspect="1" noChangeShapeType="1"/>
              </p:cNvSpPr>
              <p:nvPr/>
            </p:nvSpPr>
            <p:spPr bwMode="auto">
              <a:xfrm>
                <a:off x="98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56" name="Line 220"/>
              <p:cNvSpPr>
                <a:spLocks noChangeAspect="1" noChangeShapeType="1"/>
              </p:cNvSpPr>
              <p:nvPr/>
            </p:nvSpPr>
            <p:spPr bwMode="auto">
              <a:xfrm>
                <a:off x="99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246" name="Group 310"/>
          <p:cNvGrpSpPr>
            <a:grpSpLocks/>
          </p:cNvGrpSpPr>
          <p:nvPr/>
        </p:nvGrpSpPr>
        <p:grpSpPr bwMode="auto">
          <a:xfrm>
            <a:off x="6324600" y="900113"/>
            <a:ext cx="4267200" cy="4564062"/>
            <a:chOff x="3024" y="1159"/>
            <a:chExt cx="2688" cy="2875"/>
          </a:xfrm>
        </p:grpSpPr>
        <p:sp>
          <p:nvSpPr>
            <p:cNvPr id="39991" name="Text Box 55"/>
            <p:cNvSpPr txBox="1">
              <a:spLocks noChangeArrowheads="1"/>
            </p:cNvSpPr>
            <p:nvPr/>
          </p:nvSpPr>
          <p:spPr bwMode="auto">
            <a:xfrm>
              <a:off x="3494" y="1159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Fibre monomode LP</a:t>
              </a:r>
              <a:r>
                <a:rPr kumimoji="0" lang="fr-FR" altLang="fr-FR" sz="24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01</a:t>
              </a:r>
              <a:endPara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92" name="Text Box 56"/>
            <p:cNvSpPr txBox="1">
              <a:spLocks noChangeArrowheads="1"/>
            </p:cNvSpPr>
            <p:nvPr/>
          </p:nvSpPr>
          <p:spPr bwMode="auto">
            <a:xfrm>
              <a:off x="3312" y="1632"/>
              <a:ext cx="2160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 temps de groupe est différent pour chaque longueur d ’onde composant le spectre du mode LP</a:t>
              </a:r>
              <a:r>
                <a:rPr kumimoji="0" lang="fr-FR" altLang="fr-F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01</a:t>
              </a: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dispersion </a:t>
              </a:r>
              <a:r>
                <a:rPr kumimoji="0" lang="fr-FR" altLang="fr-F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intramodale</a:t>
              </a: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= dispersion chromatique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(l’indice dépend de </a:t>
              </a:r>
              <a:r>
                <a:rPr kumimoji="0" lang="fr-FR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rPr>
                <a:t>)</a:t>
              </a:r>
            </a:p>
          </p:txBody>
        </p:sp>
        <p:grpSp>
          <p:nvGrpSpPr>
            <p:cNvPr id="40016" name="Group 80"/>
            <p:cNvGrpSpPr>
              <a:grpSpLocks/>
            </p:cNvGrpSpPr>
            <p:nvPr/>
          </p:nvGrpSpPr>
          <p:grpSpPr bwMode="auto">
            <a:xfrm>
              <a:off x="3755" y="3336"/>
              <a:ext cx="608" cy="416"/>
              <a:chOff x="1348" y="1665"/>
              <a:chExt cx="608" cy="416"/>
            </a:xfrm>
          </p:grpSpPr>
          <p:sp>
            <p:nvSpPr>
              <p:cNvPr id="40017" name="Oval 81"/>
              <p:cNvSpPr>
                <a:spLocks noChangeArrowheads="1"/>
              </p:cNvSpPr>
              <p:nvPr/>
            </p:nvSpPr>
            <p:spPr bwMode="auto">
              <a:xfrm>
                <a:off x="1348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18" name="Oval 82"/>
              <p:cNvSpPr>
                <a:spLocks noChangeArrowheads="1"/>
              </p:cNvSpPr>
              <p:nvPr/>
            </p:nvSpPr>
            <p:spPr bwMode="auto">
              <a:xfrm>
                <a:off x="1444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19" name="Oval 83"/>
              <p:cNvSpPr>
                <a:spLocks noChangeArrowheads="1"/>
              </p:cNvSpPr>
              <p:nvPr/>
            </p:nvSpPr>
            <p:spPr bwMode="auto">
              <a:xfrm>
                <a:off x="1540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0020" name="Line 84"/>
            <p:cNvSpPr>
              <a:spLocks noChangeShapeType="1"/>
            </p:cNvSpPr>
            <p:nvPr/>
          </p:nvSpPr>
          <p:spPr bwMode="auto">
            <a:xfrm>
              <a:off x="3360" y="376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21" name="Line 85"/>
            <p:cNvSpPr>
              <a:spLocks noChangeShapeType="1"/>
            </p:cNvSpPr>
            <p:nvPr/>
          </p:nvSpPr>
          <p:spPr bwMode="auto">
            <a:xfrm flipH="1">
              <a:off x="3024" y="376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22" name="Rectangle 86"/>
            <p:cNvSpPr>
              <a:spLocks noChangeArrowheads="1"/>
            </p:cNvSpPr>
            <p:nvPr/>
          </p:nvSpPr>
          <p:spPr bwMode="auto">
            <a:xfrm>
              <a:off x="3456" y="3782"/>
              <a:ext cx="12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Fibre monomode</a:t>
              </a:r>
            </a:p>
          </p:txBody>
        </p:sp>
        <p:sp>
          <p:nvSpPr>
            <p:cNvPr id="40023" name="Rectangle 87"/>
            <p:cNvSpPr>
              <a:spLocks noChangeArrowheads="1"/>
            </p:cNvSpPr>
            <p:nvPr/>
          </p:nvSpPr>
          <p:spPr bwMode="auto">
            <a:xfrm>
              <a:off x="3210" y="3638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40059" name="Line 123"/>
            <p:cNvSpPr>
              <a:spLocks noChangeShapeType="1"/>
            </p:cNvSpPr>
            <p:nvPr/>
          </p:nvSpPr>
          <p:spPr bwMode="auto">
            <a:xfrm>
              <a:off x="3651" y="375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60" name="Line 124"/>
            <p:cNvSpPr>
              <a:spLocks noChangeShapeType="1"/>
            </p:cNvSpPr>
            <p:nvPr/>
          </p:nvSpPr>
          <p:spPr bwMode="auto">
            <a:xfrm>
              <a:off x="4606" y="3751"/>
              <a:ext cx="9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61" name="Arc 125"/>
            <p:cNvSpPr>
              <a:spLocks/>
            </p:cNvSpPr>
            <p:nvPr/>
          </p:nvSpPr>
          <p:spPr bwMode="auto">
            <a:xfrm>
              <a:off x="5074" y="3217"/>
              <a:ext cx="79" cy="359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0 w 21600"/>
                <a:gd name="T1" fmla="*/ 21538 h 21598"/>
                <a:gd name="T2" fmla="*/ 21327 w 21600"/>
                <a:gd name="T3" fmla="*/ 0 h 21598"/>
                <a:gd name="T4" fmla="*/ 21600 w 21600"/>
                <a:gd name="T5" fmla="*/ 21598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8" fill="none" extrusionOk="0">
                  <a:moveTo>
                    <a:pt x="0" y="21538"/>
                  </a:moveTo>
                  <a:cubicBezTo>
                    <a:pt x="32" y="9738"/>
                    <a:pt x="9528" y="148"/>
                    <a:pt x="21326" y="-1"/>
                  </a:cubicBezTo>
                </a:path>
                <a:path w="21600" h="21598" stroke="0" extrusionOk="0">
                  <a:moveTo>
                    <a:pt x="0" y="21538"/>
                  </a:moveTo>
                  <a:cubicBezTo>
                    <a:pt x="32" y="9738"/>
                    <a:pt x="9528" y="148"/>
                    <a:pt x="21326" y="-1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62" name="Arc 126"/>
            <p:cNvSpPr>
              <a:spLocks/>
            </p:cNvSpPr>
            <p:nvPr/>
          </p:nvSpPr>
          <p:spPr bwMode="auto">
            <a:xfrm>
              <a:off x="5152" y="3216"/>
              <a:ext cx="79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4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05" y="0"/>
                    <a:pt x="21566" y="9634"/>
                    <a:pt x="21599" y="2154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05" y="0"/>
                    <a:pt x="21566" y="9634"/>
                    <a:pt x="21599" y="2154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63" name="Line 127"/>
            <p:cNvSpPr>
              <a:spLocks noChangeShapeType="1"/>
            </p:cNvSpPr>
            <p:nvPr/>
          </p:nvSpPr>
          <p:spPr bwMode="auto">
            <a:xfrm>
              <a:off x="5230" y="3541"/>
              <a:ext cx="0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64" name="Line 128"/>
            <p:cNvSpPr>
              <a:spLocks noChangeShapeType="1"/>
            </p:cNvSpPr>
            <p:nvPr/>
          </p:nvSpPr>
          <p:spPr bwMode="auto">
            <a:xfrm>
              <a:off x="5075" y="3541"/>
              <a:ext cx="0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0065" name="Group 129"/>
            <p:cNvGrpSpPr>
              <a:grpSpLocks/>
            </p:cNvGrpSpPr>
            <p:nvPr/>
          </p:nvGrpSpPr>
          <p:grpSpPr bwMode="auto">
            <a:xfrm>
              <a:off x="4942" y="3511"/>
              <a:ext cx="432" cy="0"/>
              <a:chOff x="3164" y="768"/>
              <a:chExt cx="432" cy="0"/>
            </a:xfrm>
          </p:grpSpPr>
          <p:sp>
            <p:nvSpPr>
              <p:cNvPr id="40066" name="Line 130"/>
              <p:cNvSpPr>
                <a:spLocks noChangeShapeType="1"/>
              </p:cNvSpPr>
              <p:nvPr/>
            </p:nvSpPr>
            <p:spPr bwMode="auto">
              <a:xfrm>
                <a:off x="3164" y="768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67" name="Line 131"/>
              <p:cNvSpPr>
                <a:spLocks noChangeShapeType="1"/>
              </p:cNvSpPr>
              <p:nvPr/>
            </p:nvSpPr>
            <p:spPr bwMode="auto">
              <a:xfrm flipH="1">
                <a:off x="3464" y="768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68" name="Line 132"/>
              <p:cNvSpPr>
                <a:spLocks noChangeShapeType="1"/>
              </p:cNvSpPr>
              <p:nvPr/>
            </p:nvSpPr>
            <p:spPr bwMode="auto">
              <a:xfrm>
                <a:off x="3264" y="768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0069" name="Rectangle 133"/>
            <p:cNvSpPr>
              <a:spLocks noChangeArrowheads="1"/>
            </p:cNvSpPr>
            <p:nvPr/>
          </p:nvSpPr>
          <p:spPr bwMode="auto">
            <a:xfrm>
              <a:off x="5381" y="3332"/>
              <a:ext cx="2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Dt</a:t>
              </a:r>
              <a:endPara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070" name="Rectangle 134"/>
            <p:cNvSpPr>
              <a:spLocks noChangeArrowheads="1"/>
            </p:cNvSpPr>
            <p:nvPr/>
          </p:nvSpPr>
          <p:spPr bwMode="auto">
            <a:xfrm>
              <a:off x="5560" y="3606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grpSp>
          <p:nvGrpSpPr>
            <p:cNvPr id="40157" name="Group 221"/>
            <p:cNvGrpSpPr>
              <a:grpSpLocks noChangeAspect="1"/>
            </p:cNvGrpSpPr>
            <p:nvPr/>
          </p:nvGrpSpPr>
          <p:grpSpPr bwMode="auto">
            <a:xfrm>
              <a:off x="3044" y="3164"/>
              <a:ext cx="96" cy="595"/>
              <a:chOff x="548" y="2672"/>
              <a:chExt cx="448" cy="744"/>
            </a:xfrm>
          </p:grpSpPr>
          <p:sp>
            <p:nvSpPr>
              <p:cNvPr id="40158" name="Line 222"/>
              <p:cNvSpPr>
                <a:spLocks noChangeAspect="1" noChangeShapeType="1"/>
              </p:cNvSpPr>
              <p:nvPr/>
            </p:nvSpPr>
            <p:spPr bwMode="auto">
              <a:xfrm>
                <a:off x="54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59" name="Line 223"/>
              <p:cNvSpPr>
                <a:spLocks noChangeAspect="1" noChangeShapeType="1"/>
              </p:cNvSpPr>
              <p:nvPr/>
            </p:nvSpPr>
            <p:spPr bwMode="auto">
              <a:xfrm>
                <a:off x="55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0" name="Line 224"/>
              <p:cNvSpPr>
                <a:spLocks noChangeAspect="1" noChangeShapeType="1"/>
              </p:cNvSpPr>
              <p:nvPr/>
            </p:nvSpPr>
            <p:spPr bwMode="auto">
              <a:xfrm>
                <a:off x="55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1" name="Line 225"/>
              <p:cNvSpPr>
                <a:spLocks noChangeAspect="1" noChangeShapeType="1"/>
              </p:cNvSpPr>
              <p:nvPr/>
            </p:nvSpPr>
            <p:spPr bwMode="auto">
              <a:xfrm>
                <a:off x="562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2" name="Line 226"/>
              <p:cNvSpPr>
                <a:spLocks noChangeAspect="1" noChangeShapeType="1"/>
              </p:cNvSpPr>
              <p:nvPr/>
            </p:nvSpPr>
            <p:spPr bwMode="auto">
              <a:xfrm>
                <a:off x="567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3" name="Line 227"/>
              <p:cNvSpPr>
                <a:spLocks noChangeAspect="1" noChangeShapeType="1"/>
              </p:cNvSpPr>
              <p:nvPr/>
            </p:nvSpPr>
            <p:spPr bwMode="auto">
              <a:xfrm>
                <a:off x="57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4" name="Line 228"/>
              <p:cNvSpPr>
                <a:spLocks noChangeAspect="1" noChangeShapeType="1"/>
              </p:cNvSpPr>
              <p:nvPr/>
            </p:nvSpPr>
            <p:spPr bwMode="auto">
              <a:xfrm>
                <a:off x="57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5" name="Line 229"/>
              <p:cNvSpPr>
                <a:spLocks noChangeAspect="1" noChangeShapeType="1"/>
              </p:cNvSpPr>
              <p:nvPr/>
            </p:nvSpPr>
            <p:spPr bwMode="auto">
              <a:xfrm>
                <a:off x="581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6" name="Line 230"/>
              <p:cNvSpPr>
                <a:spLocks noChangeAspect="1" noChangeShapeType="1"/>
              </p:cNvSpPr>
              <p:nvPr/>
            </p:nvSpPr>
            <p:spPr bwMode="auto">
              <a:xfrm flipV="1">
                <a:off x="585" y="3413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7" name="Line 231"/>
              <p:cNvSpPr>
                <a:spLocks noChangeAspect="1" noChangeShapeType="1"/>
              </p:cNvSpPr>
              <p:nvPr/>
            </p:nvSpPr>
            <p:spPr bwMode="auto">
              <a:xfrm>
                <a:off x="590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8" name="Line 232"/>
              <p:cNvSpPr>
                <a:spLocks noChangeAspect="1" noChangeShapeType="1"/>
              </p:cNvSpPr>
              <p:nvPr/>
            </p:nvSpPr>
            <p:spPr bwMode="auto">
              <a:xfrm>
                <a:off x="595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69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600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0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60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1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609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2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614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3" name="Line 237"/>
              <p:cNvSpPr>
                <a:spLocks noChangeAspect="1" noChangeShapeType="1"/>
              </p:cNvSpPr>
              <p:nvPr/>
            </p:nvSpPr>
            <p:spPr bwMode="auto">
              <a:xfrm flipV="1">
                <a:off x="619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4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622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5" name="Line 239"/>
              <p:cNvSpPr>
                <a:spLocks noChangeAspect="1" noChangeShapeType="1"/>
              </p:cNvSpPr>
              <p:nvPr/>
            </p:nvSpPr>
            <p:spPr bwMode="auto">
              <a:xfrm flipV="1">
                <a:off x="627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6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632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7" name="Line 241"/>
              <p:cNvSpPr>
                <a:spLocks noChangeAspect="1" noChangeShapeType="1"/>
              </p:cNvSpPr>
              <p:nvPr/>
            </p:nvSpPr>
            <p:spPr bwMode="auto">
              <a:xfrm flipV="1">
                <a:off x="637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8" name="Line 242"/>
              <p:cNvSpPr>
                <a:spLocks noChangeAspect="1" noChangeShapeType="1"/>
              </p:cNvSpPr>
              <p:nvPr/>
            </p:nvSpPr>
            <p:spPr bwMode="auto">
              <a:xfrm flipV="1">
                <a:off x="641" y="3363"/>
                <a:ext cx="10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79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651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0" name="Line 244"/>
              <p:cNvSpPr>
                <a:spLocks noChangeAspect="1" noChangeShapeType="1"/>
              </p:cNvSpPr>
              <p:nvPr/>
            </p:nvSpPr>
            <p:spPr bwMode="auto">
              <a:xfrm flipV="1">
                <a:off x="660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1" name="Line 245"/>
              <p:cNvSpPr>
                <a:spLocks noChangeAspect="1" noChangeShapeType="1"/>
              </p:cNvSpPr>
              <p:nvPr/>
            </p:nvSpPr>
            <p:spPr bwMode="auto">
              <a:xfrm flipV="1">
                <a:off x="670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2" name="Line 246"/>
              <p:cNvSpPr>
                <a:spLocks noChangeAspect="1" noChangeShapeType="1"/>
              </p:cNvSpPr>
              <p:nvPr/>
            </p:nvSpPr>
            <p:spPr bwMode="auto">
              <a:xfrm flipV="1">
                <a:off x="679" y="3143"/>
                <a:ext cx="18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3" name="Line 247"/>
              <p:cNvSpPr>
                <a:spLocks noChangeAspect="1" noChangeShapeType="1"/>
              </p:cNvSpPr>
              <p:nvPr/>
            </p:nvSpPr>
            <p:spPr bwMode="auto">
              <a:xfrm flipV="1">
                <a:off x="697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4" name="Line 248"/>
              <p:cNvSpPr>
                <a:spLocks noChangeAspect="1" noChangeShapeType="1"/>
              </p:cNvSpPr>
              <p:nvPr/>
            </p:nvSpPr>
            <p:spPr bwMode="auto">
              <a:xfrm flipV="1">
                <a:off x="716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5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735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6" name="Line 250"/>
              <p:cNvSpPr>
                <a:spLocks noChangeAspect="1" noChangeShapeType="1"/>
              </p:cNvSpPr>
              <p:nvPr/>
            </p:nvSpPr>
            <p:spPr bwMode="auto">
              <a:xfrm flipV="1">
                <a:off x="744" y="2742"/>
                <a:ext cx="5" cy="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7" name="Line 251"/>
              <p:cNvSpPr>
                <a:spLocks noChangeAspect="1" noChangeShapeType="1"/>
              </p:cNvSpPr>
              <p:nvPr/>
            </p:nvSpPr>
            <p:spPr bwMode="auto">
              <a:xfrm flipV="1">
                <a:off x="749" y="2716"/>
                <a:ext cx="4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8" name="Line 252"/>
              <p:cNvSpPr>
                <a:spLocks noChangeAspect="1" noChangeShapeType="1"/>
              </p:cNvSpPr>
              <p:nvPr/>
            </p:nvSpPr>
            <p:spPr bwMode="auto">
              <a:xfrm flipV="1">
                <a:off x="753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89" name="Line 253"/>
              <p:cNvSpPr>
                <a:spLocks noChangeAspect="1" noChangeShapeType="1"/>
              </p:cNvSpPr>
              <p:nvPr/>
            </p:nvSpPr>
            <p:spPr bwMode="auto">
              <a:xfrm flipV="1">
                <a:off x="758" y="2689"/>
                <a:ext cx="3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0" name="Line 254"/>
              <p:cNvSpPr>
                <a:spLocks noChangeAspect="1" noChangeShapeType="1"/>
              </p:cNvSpPr>
              <p:nvPr/>
            </p:nvSpPr>
            <p:spPr bwMode="auto">
              <a:xfrm flipV="1">
                <a:off x="761" y="2683"/>
                <a:ext cx="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1" name="Line 255"/>
              <p:cNvSpPr>
                <a:spLocks noChangeAspect="1" noChangeShapeType="1"/>
              </p:cNvSpPr>
              <p:nvPr/>
            </p:nvSpPr>
            <p:spPr bwMode="auto">
              <a:xfrm flipV="1">
                <a:off x="763" y="2678"/>
                <a:ext cx="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2" name="Line 256"/>
              <p:cNvSpPr>
                <a:spLocks noChangeAspect="1" noChangeShapeType="1"/>
              </p:cNvSpPr>
              <p:nvPr/>
            </p:nvSpPr>
            <p:spPr bwMode="auto">
              <a:xfrm flipV="1">
                <a:off x="765" y="2677"/>
                <a:ext cx="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3" name="Line 257"/>
              <p:cNvSpPr>
                <a:spLocks noChangeAspect="1" noChangeShapeType="1"/>
              </p:cNvSpPr>
              <p:nvPr/>
            </p:nvSpPr>
            <p:spPr bwMode="auto">
              <a:xfrm flipV="1">
                <a:off x="766" y="2674"/>
                <a:ext cx="1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4" name="Line 258"/>
              <p:cNvSpPr>
                <a:spLocks noChangeAspect="1" noChangeShapeType="1"/>
              </p:cNvSpPr>
              <p:nvPr/>
            </p:nvSpPr>
            <p:spPr bwMode="auto">
              <a:xfrm>
                <a:off x="767" y="2674"/>
                <a:ext cx="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5" name="Line 259"/>
              <p:cNvSpPr>
                <a:spLocks noChangeAspect="1" noChangeShapeType="1"/>
              </p:cNvSpPr>
              <p:nvPr/>
            </p:nvSpPr>
            <p:spPr bwMode="auto">
              <a:xfrm flipV="1">
                <a:off x="769" y="2672"/>
                <a:ext cx="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6" name="Line 260"/>
              <p:cNvSpPr>
                <a:spLocks noChangeAspect="1" noChangeShapeType="1"/>
              </p:cNvSpPr>
              <p:nvPr/>
            </p:nvSpPr>
            <p:spPr bwMode="auto">
              <a:xfrm>
                <a:off x="769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7" name="Freeform 261"/>
              <p:cNvSpPr>
                <a:spLocks noChangeAspect="1"/>
              </p:cNvSpPr>
              <p:nvPr/>
            </p:nvSpPr>
            <p:spPr bwMode="auto">
              <a:xfrm>
                <a:off x="770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8" name="Line 262"/>
              <p:cNvSpPr>
                <a:spLocks noChangeAspect="1" noChangeShapeType="1"/>
              </p:cNvSpPr>
              <p:nvPr/>
            </p:nvSpPr>
            <p:spPr bwMode="auto">
              <a:xfrm>
                <a:off x="770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99" name="Line 263"/>
              <p:cNvSpPr>
                <a:spLocks noChangeAspect="1" noChangeShapeType="1"/>
              </p:cNvSpPr>
              <p:nvPr/>
            </p:nvSpPr>
            <p:spPr bwMode="auto">
              <a:xfrm>
                <a:off x="771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0" name="Line 264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1" name="Freeform 265"/>
              <p:cNvSpPr>
                <a:spLocks noChangeAspect="1"/>
              </p:cNvSpPr>
              <p:nvPr/>
            </p:nvSpPr>
            <p:spPr bwMode="auto">
              <a:xfrm>
                <a:off x="772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2" name="Line 266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3" name="Line 267"/>
              <p:cNvSpPr>
                <a:spLocks noChangeAspect="1" noChangeShapeType="1"/>
              </p:cNvSpPr>
              <p:nvPr/>
            </p:nvSpPr>
            <p:spPr bwMode="auto">
              <a:xfrm>
                <a:off x="773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4" name="Freeform 268"/>
              <p:cNvSpPr>
                <a:spLocks noChangeAspect="1"/>
              </p:cNvSpPr>
              <p:nvPr/>
            </p:nvSpPr>
            <p:spPr bwMode="auto">
              <a:xfrm>
                <a:off x="774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5" name="Line 269"/>
              <p:cNvSpPr>
                <a:spLocks noChangeAspect="1" noChangeShapeType="1"/>
              </p:cNvSpPr>
              <p:nvPr/>
            </p:nvSpPr>
            <p:spPr bwMode="auto">
              <a:xfrm>
                <a:off x="774" y="2672"/>
                <a:ext cx="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6" name="Line 270"/>
              <p:cNvSpPr>
                <a:spLocks noChangeAspect="1" noChangeShapeType="1"/>
              </p:cNvSpPr>
              <p:nvPr/>
            </p:nvSpPr>
            <p:spPr bwMode="auto">
              <a:xfrm>
                <a:off x="775" y="2674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7" name="Line 271"/>
              <p:cNvSpPr>
                <a:spLocks noChangeAspect="1" noChangeShapeType="1"/>
              </p:cNvSpPr>
              <p:nvPr/>
            </p:nvSpPr>
            <p:spPr bwMode="auto">
              <a:xfrm>
                <a:off x="776" y="2674"/>
                <a:ext cx="2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8" name="Line 272"/>
              <p:cNvSpPr>
                <a:spLocks noChangeAspect="1" noChangeShapeType="1"/>
              </p:cNvSpPr>
              <p:nvPr/>
            </p:nvSpPr>
            <p:spPr bwMode="auto">
              <a:xfrm>
                <a:off x="778" y="2677"/>
                <a:ext cx="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09" name="Line 273"/>
              <p:cNvSpPr>
                <a:spLocks noChangeAspect="1" noChangeShapeType="1"/>
              </p:cNvSpPr>
              <p:nvPr/>
            </p:nvSpPr>
            <p:spPr bwMode="auto">
              <a:xfrm>
                <a:off x="778" y="2678"/>
                <a:ext cx="3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0" name="Line 274"/>
              <p:cNvSpPr>
                <a:spLocks noChangeAspect="1" noChangeShapeType="1"/>
              </p:cNvSpPr>
              <p:nvPr/>
            </p:nvSpPr>
            <p:spPr bwMode="auto">
              <a:xfrm>
                <a:off x="781" y="2683"/>
                <a:ext cx="5" cy="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1" name="Line 275"/>
              <p:cNvSpPr>
                <a:spLocks noChangeAspect="1" noChangeShapeType="1"/>
              </p:cNvSpPr>
              <p:nvPr/>
            </p:nvSpPr>
            <p:spPr bwMode="auto">
              <a:xfrm>
                <a:off x="786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2" name="Line 276"/>
              <p:cNvSpPr>
                <a:spLocks noChangeAspect="1" noChangeShapeType="1"/>
              </p:cNvSpPr>
              <p:nvPr/>
            </p:nvSpPr>
            <p:spPr bwMode="auto">
              <a:xfrm>
                <a:off x="791" y="2716"/>
                <a:ext cx="9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3" name="Line 277"/>
              <p:cNvSpPr>
                <a:spLocks noChangeAspect="1" noChangeShapeType="1"/>
              </p:cNvSpPr>
              <p:nvPr/>
            </p:nvSpPr>
            <p:spPr bwMode="auto">
              <a:xfrm>
                <a:off x="800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4" name="Line 278"/>
              <p:cNvSpPr>
                <a:spLocks noChangeAspect="1" noChangeShapeType="1"/>
              </p:cNvSpPr>
              <p:nvPr/>
            </p:nvSpPr>
            <p:spPr bwMode="auto">
              <a:xfrm>
                <a:off x="809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5" name="Line 279"/>
              <p:cNvSpPr>
                <a:spLocks noChangeAspect="1" noChangeShapeType="1"/>
              </p:cNvSpPr>
              <p:nvPr/>
            </p:nvSpPr>
            <p:spPr bwMode="auto">
              <a:xfrm>
                <a:off x="828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6" name="Line 280"/>
              <p:cNvSpPr>
                <a:spLocks noChangeAspect="1" noChangeShapeType="1"/>
              </p:cNvSpPr>
              <p:nvPr/>
            </p:nvSpPr>
            <p:spPr bwMode="auto">
              <a:xfrm>
                <a:off x="847" y="3143"/>
                <a:ext cx="8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7" name="Line 281"/>
              <p:cNvSpPr>
                <a:spLocks noChangeAspect="1" noChangeShapeType="1"/>
              </p:cNvSpPr>
              <p:nvPr/>
            </p:nvSpPr>
            <p:spPr bwMode="auto">
              <a:xfrm>
                <a:off x="855" y="3206"/>
                <a:ext cx="1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8" name="Line 282"/>
              <p:cNvSpPr>
                <a:spLocks noChangeAspect="1" noChangeShapeType="1"/>
              </p:cNvSpPr>
              <p:nvPr/>
            </p:nvSpPr>
            <p:spPr bwMode="auto">
              <a:xfrm>
                <a:off x="865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19" name="Line 283"/>
              <p:cNvSpPr>
                <a:spLocks noChangeAspect="1" noChangeShapeType="1"/>
              </p:cNvSpPr>
              <p:nvPr/>
            </p:nvSpPr>
            <p:spPr bwMode="auto">
              <a:xfrm>
                <a:off x="874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0" name="Line 284"/>
              <p:cNvSpPr>
                <a:spLocks noChangeAspect="1" noChangeShapeType="1"/>
              </p:cNvSpPr>
              <p:nvPr/>
            </p:nvSpPr>
            <p:spPr bwMode="auto">
              <a:xfrm>
                <a:off x="884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1" name="Line 285"/>
              <p:cNvSpPr>
                <a:spLocks noChangeAspect="1" noChangeShapeType="1"/>
              </p:cNvSpPr>
              <p:nvPr/>
            </p:nvSpPr>
            <p:spPr bwMode="auto">
              <a:xfrm>
                <a:off x="893" y="3363"/>
                <a:ext cx="5" cy="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2" name="Line 286"/>
              <p:cNvSpPr>
                <a:spLocks noChangeAspect="1" noChangeShapeType="1"/>
              </p:cNvSpPr>
              <p:nvPr/>
            </p:nvSpPr>
            <p:spPr bwMode="auto">
              <a:xfrm>
                <a:off x="898" y="3374"/>
                <a:ext cx="5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3" name="Line 287"/>
              <p:cNvSpPr>
                <a:spLocks noChangeAspect="1" noChangeShapeType="1"/>
              </p:cNvSpPr>
              <p:nvPr/>
            </p:nvSpPr>
            <p:spPr bwMode="auto">
              <a:xfrm>
                <a:off x="903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4" name="Line 288"/>
              <p:cNvSpPr>
                <a:spLocks noChangeAspect="1" noChangeShapeType="1"/>
              </p:cNvSpPr>
              <p:nvPr/>
            </p:nvSpPr>
            <p:spPr bwMode="auto">
              <a:xfrm>
                <a:off x="907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5" name="Line 289"/>
              <p:cNvSpPr>
                <a:spLocks noChangeAspect="1" noChangeShapeType="1"/>
              </p:cNvSpPr>
              <p:nvPr/>
            </p:nvSpPr>
            <p:spPr bwMode="auto">
              <a:xfrm>
                <a:off x="912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6" name="Line 290"/>
              <p:cNvSpPr>
                <a:spLocks noChangeAspect="1" noChangeShapeType="1"/>
              </p:cNvSpPr>
              <p:nvPr/>
            </p:nvSpPr>
            <p:spPr bwMode="auto">
              <a:xfrm>
                <a:off x="917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7" name="Line 291"/>
              <p:cNvSpPr>
                <a:spLocks noChangeAspect="1" noChangeShapeType="1"/>
              </p:cNvSpPr>
              <p:nvPr/>
            </p:nvSpPr>
            <p:spPr bwMode="auto">
              <a:xfrm>
                <a:off x="922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8" name="Line 292"/>
              <p:cNvSpPr>
                <a:spLocks noChangeAspect="1" noChangeShapeType="1"/>
              </p:cNvSpPr>
              <p:nvPr/>
            </p:nvSpPr>
            <p:spPr bwMode="auto">
              <a:xfrm>
                <a:off x="925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29" name="Line 293"/>
              <p:cNvSpPr>
                <a:spLocks noChangeAspect="1" noChangeShapeType="1"/>
              </p:cNvSpPr>
              <p:nvPr/>
            </p:nvSpPr>
            <p:spPr bwMode="auto">
              <a:xfrm>
                <a:off x="930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0" name="Line 294"/>
              <p:cNvSpPr>
                <a:spLocks noChangeAspect="1" noChangeShapeType="1"/>
              </p:cNvSpPr>
              <p:nvPr/>
            </p:nvSpPr>
            <p:spPr bwMode="auto">
              <a:xfrm>
                <a:off x="93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1" name="Line 295"/>
              <p:cNvSpPr>
                <a:spLocks noChangeAspect="1" noChangeShapeType="1"/>
              </p:cNvSpPr>
              <p:nvPr/>
            </p:nvSpPr>
            <p:spPr bwMode="auto">
              <a:xfrm>
                <a:off x="939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2" name="Line 296"/>
              <p:cNvSpPr>
                <a:spLocks noChangeAspect="1" noChangeShapeType="1"/>
              </p:cNvSpPr>
              <p:nvPr/>
            </p:nvSpPr>
            <p:spPr bwMode="auto">
              <a:xfrm>
                <a:off x="944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3" name="Line 297"/>
              <p:cNvSpPr>
                <a:spLocks noChangeAspect="1" noChangeShapeType="1"/>
              </p:cNvSpPr>
              <p:nvPr/>
            </p:nvSpPr>
            <p:spPr bwMode="auto">
              <a:xfrm>
                <a:off x="949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4" name="Line 298"/>
              <p:cNvSpPr>
                <a:spLocks noChangeAspect="1" noChangeShapeType="1"/>
              </p:cNvSpPr>
              <p:nvPr/>
            </p:nvSpPr>
            <p:spPr bwMode="auto">
              <a:xfrm>
                <a:off x="954" y="3413"/>
                <a:ext cx="4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5" name="Line 299"/>
              <p:cNvSpPr>
                <a:spLocks noChangeAspect="1" noChangeShapeType="1"/>
              </p:cNvSpPr>
              <p:nvPr/>
            </p:nvSpPr>
            <p:spPr bwMode="auto">
              <a:xfrm>
                <a:off x="95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6" name="Line 300"/>
              <p:cNvSpPr>
                <a:spLocks noChangeAspect="1" noChangeShapeType="1"/>
              </p:cNvSpPr>
              <p:nvPr/>
            </p:nvSpPr>
            <p:spPr bwMode="auto">
              <a:xfrm>
                <a:off x="963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7" name="Line 301"/>
              <p:cNvSpPr>
                <a:spLocks noChangeAspect="1" noChangeShapeType="1"/>
              </p:cNvSpPr>
              <p:nvPr/>
            </p:nvSpPr>
            <p:spPr bwMode="auto">
              <a:xfrm>
                <a:off x="96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8" name="Line 302"/>
              <p:cNvSpPr>
                <a:spLocks noChangeAspect="1" noChangeShapeType="1"/>
              </p:cNvSpPr>
              <p:nvPr/>
            </p:nvSpPr>
            <p:spPr bwMode="auto">
              <a:xfrm>
                <a:off x="97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39" name="Line 303"/>
              <p:cNvSpPr>
                <a:spLocks noChangeAspect="1" noChangeShapeType="1"/>
              </p:cNvSpPr>
              <p:nvPr/>
            </p:nvSpPr>
            <p:spPr bwMode="auto">
              <a:xfrm>
                <a:off x="97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40" name="Line 304"/>
              <p:cNvSpPr>
                <a:spLocks noChangeAspect="1" noChangeShapeType="1"/>
              </p:cNvSpPr>
              <p:nvPr/>
            </p:nvSpPr>
            <p:spPr bwMode="auto">
              <a:xfrm>
                <a:off x="982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41" name="Line 305"/>
              <p:cNvSpPr>
                <a:spLocks noChangeAspect="1" noChangeShapeType="1"/>
              </p:cNvSpPr>
              <p:nvPr/>
            </p:nvSpPr>
            <p:spPr bwMode="auto">
              <a:xfrm>
                <a:off x="98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42" name="Line 306"/>
              <p:cNvSpPr>
                <a:spLocks noChangeAspect="1" noChangeShapeType="1"/>
              </p:cNvSpPr>
              <p:nvPr/>
            </p:nvSpPr>
            <p:spPr bwMode="auto">
              <a:xfrm>
                <a:off x="99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247" name="Text Box 311"/>
          <p:cNvSpPr txBox="1">
            <a:spLocks noChangeArrowheads="1"/>
          </p:cNvSpPr>
          <p:nvPr/>
        </p:nvSpPr>
        <p:spPr bwMode="auto">
          <a:xfrm>
            <a:off x="2511426" y="5878513"/>
            <a:ext cx="7058343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Cet élargissement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intramodal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 appelé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Dispersion Chromatique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400" dirty="0"/>
              <a:t>Dispersion chromatique intermodale et dispersion chromatique</a:t>
            </a:r>
            <a:endParaRPr lang="fr-FR" sz="2400" dirty="0"/>
          </a:p>
        </p:txBody>
      </p:sp>
      <p:sp>
        <p:nvSpPr>
          <p:cNvPr id="249" name="Espace réservé de la date 2">
            <a:extLst>
              <a:ext uri="{FF2B5EF4-FFF2-40B4-BE49-F238E27FC236}">
                <a16:creationId xmlns:a16="http://schemas.microsoft.com/office/drawing/2014/main" id="{397F735A-99D5-4524-B59C-1ADF08D8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Espace réservé du numéro de diapositive 4">
            <a:extLst>
              <a:ext uri="{FF2B5EF4-FFF2-40B4-BE49-F238E27FC236}">
                <a16:creationId xmlns:a16="http://schemas.microsoft.com/office/drawing/2014/main" id="{2FCA7BE0-B922-46DB-A75A-5D2FE436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Espace réservé du pied de page 4">
            <a:extLst>
              <a:ext uri="{FF2B5EF4-FFF2-40B4-BE49-F238E27FC236}">
                <a16:creationId xmlns:a16="http://schemas.microsoft.com/office/drawing/2014/main" id="{19BBA25C-7F97-43A5-9B06-5C8FC0767F45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1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38" name="Line 382"/>
          <p:cNvSpPr>
            <a:spLocks noChangeShapeType="1"/>
          </p:cNvSpPr>
          <p:nvPr/>
        </p:nvSpPr>
        <p:spPr bwMode="auto">
          <a:xfrm>
            <a:off x="1774213" y="3360766"/>
            <a:ext cx="209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439" name="Line 383"/>
          <p:cNvSpPr>
            <a:spLocks noChangeShapeType="1"/>
          </p:cNvSpPr>
          <p:nvPr/>
        </p:nvSpPr>
        <p:spPr bwMode="auto">
          <a:xfrm flipH="1">
            <a:off x="2313963" y="3360766"/>
            <a:ext cx="209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3376000" y="1858991"/>
            <a:ext cx="965200" cy="660400"/>
            <a:chOff x="1348" y="1665"/>
            <a:chExt cx="608" cy="416"/>
          </a:xfrm>
        </p:grpSpPr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1348" y="1665"/>
              <a:ext cx="416" cy="41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1444" y="1665"/>
              <a:ext cx="416" cy="41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1540" y="1665"/>
              <a:ext cx="416" cy="41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748938" y="2532091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901338" y="2567016"/>
            <a:ext cx="194284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Fibre monomode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3210900" y="2516216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169" name="Line 113"/>
          <p:cNvSpPr>
            <a:spLocks noChangeShapeType="1"/>
          </p:cNvSpPr>
          <p:nvPr/>
        </p:nvSpPr>
        <p:spPr bwMode="auto">
          <a:xfrm flipH="1">
            <a:off x="1539263" y="3752878"/>
            <a:ext cx="1250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258" name="Group 202"/>
          <p:cNvGrpSpPr>
            <a:grpSpLocks/>
          </p:cNvGrpSpPr>
          <p:nvPr/>
        </p:nvGrpSpPr>
        <p:grpSpPr bwMode="auto">
          <a:xfrm>
            <a:off x="1666263" y="2797204"/>
            <a:ext cx="952500" cy="949325"/>
            <a:chOff x="1260" y="3510"/>
            <a:chExt cx="600" cy="598"/>
          </a:xfrm>
        </p:grpSpPr>
        <p:sp>
          <p:nvSpPr>
            <p:cNvPr id="45257" name="Freeform 201"/>
            <p:cNvSpPr>
              <a:spLocks/>
            </p:cNvSpPr>
            <p:nvPr/>
          </p:nvSpPr>
          <p:spPr bwMode="auto">
            <a:xfrm>
              <a:off x="1284" y="3510"/>
              <a:ext cx="564" cy="598"/>
            </a:xfrm>
            <a:custGeom>
              <a:avLst/>
              <a:gdLst>
                <a:gd name="T0" fmla="*/ 16 w 564"/>
                <a:gd name="T1" fmla="*/ 596 h 598"/>
                <a:gd name="T2" fmla="*/ 74 w 564"/>
                <a:gd name="T3" fmla="*/ 588 h 598"/>
                <a:gd name="T4" fmla="*/ 122 w 564"/>
                <a:gd name="T5" fmla="*/ 548 h 598"/>
                <a:gd name="T6" fmla="*/ 152 w 564"/>
                <a:gd name="T7" fmla="*/ 472 h 598"/>
                <a:gd name="T8" fmla="*/ 198 w 564"/>
                <a:gd name="T9" fmla="*/ 274 h 598"/>
                <a:gd name="T10" fmla="*/ 238 w 564"/>
                <a:gd name="T11" fmla="*/ 80 h 598"/>
                <a:gd name="T12" fmla="*/ 264 w 564"/>
                <a:gd name="T13" fmla="*/ 8 h 598"/>
                <a:gd name="T14" fmla="*/ 276 w 564"/>
                <a:gd name="T15" fmla="*/ 0 h 598"/>
                <a:gd name="T16" fmla="*/ 292 w 564"/>
                <a:gd name="T17" fmla="*/ 14 h 598"/>
                <a:gd name="T18" fmla="*/ 324 w 564"/>
                <a:gd name="T19" fmla="*/ 134 h 598"/>
                <a:gd name="T20" fmla="*/ 352 w 564"/>
                <a:gd name="T21" fmla="*/ 268 h 598"/>
                <a:gd name="T22" fmla="*/ 390 w 564"/>
                <a:gd name="T23" fmla="*/ 442 h 598"/>
                <a:gd name="T24" fmla="*/ 418 w 564"/>
                <a:gd name="T25" fmla="*/ 522 h 598"/>
                <a:gd name="T26" fmla="*/ 444 w 564"/>
                <a:gd name="T27" fmla="*/ 564 h 598"/>
                <a:gd name="T28" fmla="*/ 496 w 564"/>
                <a:gd name="T29" fmla="*/ 592 h 598"/>
                <a:gd name="T30" fmla="*/ 564 w 564"/>
                <a:gd name="T31" fmla="*/ 598 h 598"/>
                <a:gd name="T32" fmla="*/ 0 w 564"/>
                <a:gd name="T33" fmla="*/ 598 h 598"/>
                <a:gd name="T34" fmla="*/ 28 w 564"/>
                <a:gd name="T35" fmla="*/ 594 h 598"/>
                <a:gd name="T36" fmla="*/ 16 w 564"/>
                <a:gd name="T37" fmla="*/ 59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4" h="598">
                  <a:moveTo>
                    <a:pt x="16" y="596"/>
                  </a:moveTo>
                  <a:lnTo>
                    <a:pt x="74" y="588"/>
                  </a:lnTo>
                  <a:lnTo>
                    <a:pt x="122" y="548"/>
                  </a:lnTo>
                  <a:lnTo>
                    <a:pt x="152" y="472"/>
                  </a:lnTo>
                  <a:lnTo>
                    <a:pt x="198" y="274"/>
                  </a:lnTo>
                  <a:lnTo>
                    <a:pt x="238" y="80"/>
                  </a:lnTo>
                  <a:lnTo>
                    <a:pt x="264" y="8"/>
                  </a:lnTo>
                  <a:lnTo>
                    <a:pt x="276" y="0"/>
                  </a:lnTo>
                  <a:lnTo>
                    <a:pt x="292" y="14"/>
                  </a:lnTo>
                  <a:lnTo>
                    <a:pt x="324" y="134"/>
                  </a:lnTo>
                  <a:lnTo>
                    <a:pt x="352" y="268"/>
                  </a:lnTo>
                  <a:lnTo>
                    <a:pt x="390" y="442"/>
                  </a:lnTo>
                  <a:lnTo>
                    <a:pt x="418" y="522"/>
                  </a:lnTo>
                  <a:lnTo>
                    <a:pt x="444" y="564"/>
                  </a:lnTo>
                  <a:lnTo>
                    <a:pt x="496" y="592"/>
                  </a:lnTo>
                  <a:lnTo>
                    <a:pt x="564" y="598"/>
                  </a:lnTo>
                  <a:lnTo>
                    <a:pt x="0" y="598"/>
                  </a:lnTo>
                  <a:lnTo>
                    <a:pt x="28" y="594"/>
                  </a:lnTo>
                  <a:lnTo>
                    <a:pt x="16" y="596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5170" name="Group 114"/>
            <p:cNvGrpSpPr>
              <a:grpSpLocks noChangeAspect="1"/>
            </p:cNvGrpSpPr>
            <p:nvPr/>
          </p:nvGrpSpPr>
          <p:grpSpPr bwMode="auto">
            <a:xfrm>
              <a:off x="1260" y="3512"/>
              <a:ext cx="600" cy="595"/>
              <a:chOff x="548" y="2672"/>
              <a:chExt cx="448" cy="744"/>
            </a:xfrm>
          </p:grpSpPr>
          <p:sp>
            <p:nvSpPr>
              <p:cNvPr id="45171" name="Line 115"/>
              <p:cNvSpPr>
                <a:spLocks noChangeAspect="1" noChangeShapeType="1"/>
              </p:cNvSpPr>
              <p:nvPr/>
            </p:nvSpPr>
            <p:spPr bwMode="auto">
              <a:xfrm>
                <a:off x="54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72" name="Line 116"/>
              <p:cNvSpPr>
                <a:spLocks noChangeAspect="1" noChangeShapeType="1"/>
              </p:cNvSpPr>
              <p:nvPr/>
            </p:nvSpPr>
            <p:spPr bwMode="auto">
              <a:xfrm>
                <a:off x="55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73" name="Line 117"/>
              <p:cNvSpPr>
                <a:spLocks noChangeAspect="1" noChangeShapeType="1"/>
              </p:cNvSpPr>
              <p:nvPr/>
            </p:nvSpPr>
            <p:spPr bwMode="auto">
              <a:xfrm>
                <a:off x="55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74" name="Line 118"/>
              <p:cNvSpPr>
                <a:spLocks noChangeAspect="1" noChangeShapeType="1"/>
              </p:cNvSpPr>
              <p:nvPr/>
            </p:nvSpPr>
            <p:spPr bwMode="auto">
              <a:xfrm>
                <a:off x="562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75" name="Line 119"/>
              <p:cNvSpPr>
                <a:spLocks noChangeAspect="1" noChangeShapeType="1"/>
              </p:cNvSpPr>
              <p:nvPr/>
            </p:nvSpPr>
            <p:spPr bwMode="auto">
              <a:xfrm>
                <a:off x="567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76" name="Line 120"/>
              <p:cNvSpPr>
                <a:spLocks noChangeAspect="1" noChangeShapeType="1"/>
              </p:cNvSpPr>
              <p:nvPr/>
            </p:nvSpPr>
            <p:spPr bwMode="auto">
              <a:xfrm>
                <a:off x="57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77" name="Line 121"/>
              <p:cNvSpPr>
                <a:spLocks noChangeAspect="1" noChangeShapeType="1"/>
              </p:cNvSpPr>
              <p:nvPr/>
            </p:nvSpPr>
            <p:spPr bwMode="auto">
              <a:xfrm>
                <a:off x="57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78" name="Line 122"/>
              <p:cNvSpPr>
                <a:spLocks noChangeAspect="1" noChangeShapeType="1"/>
              </p:cNvSpPr>
              <p:nvPr/>
            </p:nvSpPr>
            <p:spPr bwMode="auto">
              <a:xfrm>
                <a:off x="581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79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585" y="3413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0" name="Line 124"/>
              <p:cNvSpPr>
                <a:spLocks noChangeAspect="1" noChangeShapeType="1"/>
              </p:cNvSpPr>
              <p:nvPr/>
            </p:nvSpPr>
            <p:spPr bwMode="auto">
              <a:xfrm>
                <a:off x="590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1" name="Line 125"/>
              <p:cNvSpPr>
                <a:spLocks noChangeAspect="1" noChangeShapeType="1"/>
              </p:cNvSpPr>
              <p:nvPr/>
            </p:nvSpPr>
            <p:spPr bwMode="auto">
              <a:xfrm>
                <a:off x="595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2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600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3" name="Line 127"/>
              <p:cNvSpPr>
                <a:spLocks noChangeAspect="1" noChangeShapeType="1"/>
              </p:cNvSpPr>
              <p:nvPr/>
            </p:nvSpPr>
            <p:spPr bwMode="auto">
              <a:xfrm flipV="1">
                <a:off x="60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4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609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5" name="Line 129"/>
              <p:cNvSpPr>
                <a:spLocks noChangeAspect="1" noChangeShapeType="1"/>
              </p:cNvSpPr>
              <p:nvPr/>
            </p:nvSpPr>
            <p:spPr bwMode="auto">
              <a:xfrm flipV="1">
                <a:off x="614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6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619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7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622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8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627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89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632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0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637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1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641" y="3363"/>
                <a:ext cx="10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2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651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3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660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4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670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5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679" y="3143"/>
                <a:ext cx="18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6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697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7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716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8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735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99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744" y="2742"/>
                <a:ext cx="5" cy="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0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749" y="2716"/>
                <a:ext cx="4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1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753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2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758" y="2689"/>
                <a:ext cx="3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3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761" y="2683"/>
                <a:ext cx="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4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763" y="2678"/>
                <a:ext cx="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5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765" y="2677"/>
                <a:ext cx="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6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766" y="2674"/>
                <a:ext cx="1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7" name="Line 151"/>
              <p:cNvSpPr>
                <a:spLocks noChangeAspect="1" noChangeShapeType="1"/>
              </p:cNvSpPr>
              <p:nvPr/>
            </p:nvSpPr>
            <p:spPr bwMode="auto">
              <a:xfrm>
                <a:off x="767" y="2674"/>
                <a:ext cx="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8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769" y="2672"/>
                <a:ext cx="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09" name="Line 153"/>
              <p:cNvSpPr>
                <a:spLocks noChangeAspect="1" noChangeShapeType="1"/>
              </p:cNvSpPr>
              <p:nvPr/>
            </p:nvSpPr>
            <p:spPr bwMode="auto">
              <a:xfrm>
                <a:off x="769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0" name="Freeform 154"/>
              <p:cNvSpPr>
                <a:spLocks noChangeAspect="1"/>
              </p:cNvSpPr>
              <p:nvPr/>
            </p:nvSpPr>
            <p:spPr bwMode="auto">
              <a:xfrm>
                <a:off x="770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1" name="Line 155"/>
              <p:cNvSpPr>
                <a:spLocks noChangeAspect="1" noChangeShapeType="1"/>
              </p:cNvSpPr>
              <p:nvPr/>
            </p:nvSpPr>
            <p:spPr bwMode="auto">
              <a:xfrm>
                <a:off x="770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2" name="Line 156"/>
              <p:cNvSpPr>
                <a:spLocks noChangeAspect="1" noChangeShapeType="1"/>
              </p:cNvSpPr>
              <p:nvPr/>
            </p:nvSpPr>
            <p:spPr bwMode="auto">
              <a:xfrm>
                <a:off x="771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3" name="Line 157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4" name="Freeform 158"/>
              <p:cNvSpPr>
                <a:spLocks noChangeAspect="1"/>
              </p:cNvSpPr>
              <p:nvPr/>
            </p:nvSpPr>
            <p:spPr bwMode="auto">
              <a:xfrm>
                <a:off x="772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5" name="Line 159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6" name="Line 160"/>
              <p:cNvSpPr>
                <a:spLocks noChangeAspect="1" noChangeShapeType="1"/>
              </p:cNvSpPr>
              <p:nvPr/>
            </p:nvSpPr>
            <p:spPr bwMode="auto">
              <a:xfrm>
                <a:off x="773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7" name="Freeform 161"/>
              <p:cNvSpPr>
                <a:spLocks noChangeAspect="1"/>
              </p:cNvSpPr>
              <p:nvPr/>
            </p:nvSpPr>
            <p:spPr bwMode="auto">
              <a:xfrm>
                <a:off x="774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8" name="Line 162"/>
              <p:cNvSpPr>
                <a:spLocks noChangeAspect="1" noChangeShapeType="1"/>
              </p:cNvSpPr>
              <p:nvPr/>
            </p:nvSpPr>
            <p:spPr bwMode="auto">
              <a:xfrm>
                <a:off x="774" y="2672"/>
                <a:ext cx="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19" name="Line 163"/>
              <p:cNvSpPr>
                <a:spLocks noChangeAspect="1" noChangeShapeType="1"/>
              </p:cNvSpPr>
              <p:nvPr/>
            </p:nvSpPr>
            <p:spPr bwMode="auto">
              <a:xfrm>
                <a:off x="775" y="2674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0" name="Line 164"/>
              <p:cNvSpPr>
                <a:spLocks noChangeAspect="1" noChangeShapeType="1"/>
              </p:cNvSpPr>
              <p:nvPr/>
            </p:nvSpPr>
            <p:spPr bwMode="auto">
              <a:xfrm>
                <a:off x="776" y="2674"/>
                <a:ext cx="2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1" name="Line 165"/>
              <p:cNvSpPr>
                <a:spLocks noChangeAspect="1" noChangeShapeType="1"/>
              </p:cNvSpPr>
              <p:nvPr/>
            </p:nvSpPr>
            <p:spPr bwMode="auto">
              <a:xfrm>
                <a:off x="778" y="2677"/>
                <a:ext cx="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2" name="Line 166"/>
              <p:cNvSpPr>
                <a:spLocks noChangeAspect="1" noChangeShapeType="1"/>
              </p:cNvSpPr>
              <p:nvPr/>
            </p:nvSpPr>
            <p:spPr bwMode="auto">
              <a:xfrm>
                <a:off x="778" y="2678"/>
                <a:ext cx="3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3" name="Line 167"/>
              <p:cNvSpPr>
                <a:spLocks noChangeAspect="1" noChangeShapeType="1"/>
              </p:cNvSpPr>
              <p:nvPr/>
            </p:nvSpPr>
            <p:spPr bwMode="auto">
              <a:xfrm>
                <a:off x="781" y="2683"/>
                <a:ext cx="5" cy="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4" name="Line 168"/>
              <p:cNvSpPr>
                <a:spLocks noChangeAspect="1" noChangeShapeType="1"/>
              </p:cNvSpPr>
              <p:nvPr/>
            </p:nvSpPr>
            <p:spPr bwMode="auto">
              <a:xfrm>
                <a:off x="786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5" name="Line 169"/>
              <p:cNvSpPr>
                <a:spLocks noChangeAspect="1" noChangeShapeType="1"/>
              </p:cNvSpPr>
              <p:nvPr/>
            </p:nvSpPr>
            <p:spPr bwMode="auto">
              <a:xfrm>
                <a:off x="791" y="2716"/>
                <a:ext cx="9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6" name="Line 170"/>
              <p:cNvSpPr>
                <a:spLocks noChangeAspect="1" noChangeShapeType="1"/>
              </p:cNvSpPr>
              <p:nvPr/>
            </p:nvSpPr>
            <p:spPr bwMode="auto">
              <a:xfrm>
                <a:off x="800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7" name="Line 171"/>
              <p:cNvSpPr>
                <a:spLocks noChangeAspect="1" noChangeShapeType="1"/>
              </p:cNvSpPr>
              <p:nvPr/>
            </p:nvSpPr>
            <p:spPr bwMode="auto">
              <a:xfrm>
                <a:off x="809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8" name="Line 172"/>
              <p:cNvSpPr>
                <a:spLocks noChangeAspect="1" noChangeShapeType="1"/>
              </p:cNvSpPr>
              <p:nvPr/>
            </p:nvSpPr>
            <p:spPr bwMode="auto">
              <a:xfrm>
                <a:off x="828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29" name="Line 173"/>
              <p:cNvSpPr>
                <a:spLocks noChangeAspect="1" noChangeShapeType="1"/>
              </p:cNvSpPr>
              <p:nvPr/>
            </p:nvSpPr>
            <p:spPr bwMode="auto">
              <a:xfrm>
                <a:off x="847" y="3143"/>
                <a:ext cx="8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0" name="Line 174"/>
              <p:cNvSpPr>
                <a:spLocks noChangeAspect="1" noChangeShapeType="1"/>
              </p:cNvSpPr>
              <p:nvPr/>
            </p:nvSpPr>
            <p:spPr bwMode="auto">
              <a:xfrm>
                <a:off x="855" y="3206"/>
                <a:ext cx="1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1" name="Line 175"/>
              <p:cNvSpPr>
                <a:spLocks noChangeAspect="1" noChangeShapeType="1"/>
              </p:cNvSpPr>
              <p:nvPr/>
            </p:nvSpPr>
            <p:spPr bwMode="auto">
              <a:xfrm>
                <a:off x="865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2" name="Line 176"/>
              <p:cNvSpPr>
                <a:spLocks noChangeAspect="1" noChangeShapeType="1"/>
              </p:cNvSpPr>
              <p:nvPr/>
            </p:nvSpPr>
            <p:spPr bwMode="auto">
              <a:xfrm>
                <a:off x="874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3" name="Line 177"/>
              <p:cNvSpPr>
                <a:spLocks noChangeAspect="1" noChangeShapeType="1"/>
              </p:cNvSpPr>
              <p:nvPr/>
            </p:nvSpPr>
            <p:spPr bwMode="auto">
              <a:xfrm>
                <a:off x="884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4" name="Line 178"/>
              <p:cNvSpPr>
                <a:spLocks noChangeAspect="1" noChangeShapeType="1"/>
              </p:cNvSpPr>
              <p:nvPr/>
            </p:nvSpPr>
            <p:spPr bwMode="auto">
              <a:xfrm>
                <a:off x="893" y="3363"/>
                <a:ext cx="5" cy="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5" name="Line 179"/>
              <p:cNvSpPr>
                <a:spLocks noChangeAspect="1" noChangeShapeType="1"/>
              </p:cNvSpPr>
              <p:nvPr/>
            </p:nvSpPr>
            <p:spPr bwMode="auto">
              <a:xfrm>
                <a:off x="898" y="3374"/>
                <a:ext cx="5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6" name="Line 180"/>
              <p:cNvSpPr>
                <a:spLocks noChangeAspect="1" noChangeShapeType="1"/>
              </p:cNvSpPr>
              <p:nvPr/>
            </p:nvSpPr>
            <p:spPr bwMode="auto">
              <a:xfrm>
                <a:off x="903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7" name="Line 181"/>
              <p:cNvSpPr>
                <a:spLocks noChangeAspect="1" noChangeShapeType="1"/>
              </p:cNvSpPr>
              <p:nvPr/>
            </p:nvSpPr>
            <p:spPr bwMode="auto">
              <a:xfrm>
                <a:off x="907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8" name="Line 182"/>
              <p:cNvSpPr>
                <a:spLocks noChangeAspect="1" noChangeShapeType="1"/>
              </p:cNvSpPr>
              <p:nvPr/>
            </p:nvSpPr>
            <p:spPr bwMode="auto">
              <a:xfrm>
                <a:off x="912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39" name="Line 183"/>
              <p:cNvSpPr>
                <a:spLocks noChangeAspect="1" noChangeShapeType="1"/>
              </p:cNvSpPr>
              <p:nvPr/>
            </p:nvSpPr>
            <p:spPr bwMode="auto">
              <a:xfrm>
                <a:off x="917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0" name="Line 184"/>
              <p:cNvSpPr>
                <a:spLocks noChangeAspect="1" noChangeShapeType="1"/>
              </p:cNvSpPr>
              <p:nvPr/>
            </p:nvSpPr>
            <p:spPr bwMode="auto">
              <a:xfrm>
                <a:off x="922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1" name="Line 185"/>
              <p:cNvSpPr>
                <a:spLocks noChangeAspect="1" noChangeShapeType="1"/>
              </p:cNvSpPr>
              <p:nvPr/>
            </p:nvSpPr>
            <p:spPr bwMode="auto">
              <a:xfrm>
                <a:off x="925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2" name="Line 186"/>
              <p:cNvSpPr>
                <a:spLocks noChangeAspect="1" noChangeShapeType="1"/>
              </p:cNvSpPr>
              <p:nvPr/>
            </p:nvSpPr>
            <p:spPr bwMode="auto">
              <a:xfrm>
                <a:off x="930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3" name="Line 187"/>
              <p:cNvSpPr>
                <a:spLocks noChangeAspect="1" noChangeShapeType="1"/>
              </p:cNvSpPr>
              <p:nvPr/>
            </p:nvSpPr>
            <p:spPr bwMode="auto">
              <a:xfrm>
                <a:off x="93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4" name="Line 188"/>
              <p:cNvSpPr>
                <a:spLocks noChangeAspect="1" noChangeShapeType="1"/>
              </p:cNvSpPr>
              <p:nvPr/>
            </p:nvSpPr>
            <p:spPr bwMode="auto">
              <a:xfrm>
                <a:off x="939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5" name="Line 189"/>
              <p:cNvSpPr>
                <a:spLocks noChangeAspect="1" noChangeShapeType="1"/>
              </p:cNvSpPr>
              <p:nvPr/>
            </p:nvSpPr>
            <p:spPr bwMode="auto">
              <a:xfrm>
                <a:off x="944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6" name="Line 190"/>
              <p:cNvSpPr>
                <a:spLocks noChangeAspect="1" noChangeShapeType="1"/>
              </p:cNvSpPr>
              <p:nvPr/>
            </p:nvSpPr>
            <p:spPr bwMode="auto">
              <a:xfrm>
                <a:off x="949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7" name="Line 191"/>
              <p:cNvSpPr>
                <a:spLocks noChangeAspect="1" noChangeShapeType="1"/>
              </p:cNvSpPr>
              <p:nvPr/>
            </p:nvSpPr>
            <p:spPr bwMode="auto">
              <a:xfrm>
                <a:off x="954" y="3413"/>
                <a:ext cx="4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8" name="Line 192"/>
              <p:cNvSpPr>
                <a:spLocks noChangeAspect="1" noChangeShapeType="1"/>
              </p:cNvSpPr>
              <p:nvPr/>
            </p:nvSpPr>
            <p:spPr bwMode="auto">
              <a:xfrm>
                <a:off x="95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49" name="Line 193"/>
              <p:cNvSpPr>
                <a:spLocks noChangeAspect="1" noChangeShapeType="1"/>
              </p:cNvSpPr>
              <p:nvPr/>
            </p:nvSpPr>
            <p:spPr bwMode="auto">
              <a:xfrm>
                <a:off x="963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50" name="Line 194"/>
              <p:cNvSpPr>
                <a:spLocks noChangeAspect="1" noChangeShapeType="1"/>
              </p:cNvSpPr>
              <p:nvPr/>
            </p:nvSpPr>
            <p:spPr bwMode="auto">
              <a:xfrm>
                <a:off x="96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51" name="Line 195"/>
              <p:cNvSpPr>
                <a:spLocks noChangeAspect="1" noChangeShapeType="1"/>
              </p:cNvSpPr>
              <p:nvPr/>
            </p:nvSpPr>
            <p:spPr bwMode="auto">
              <a:xfrm>
                <a:off x="97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52" name="Line 196"/>
              <p:cNvSpPr>
                <a:spLocks noChangeAspect="1" noChangeShapeType="1"/>
              </p:cNvSpPr>
              <p:nvPr/>
            </p:nvSpPr>
            <p:spPr bwMode="auto">
              <a:xfrm>
                <a:off x="97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53" name="Line 197"/>
              <p:cNvSpPr>
                <a:spLocks noChangeAspect="1" noChangeShapeType="1"/>
              </p:cNvSpPr>
              <p:nvPr/>
            </p:nvSpPr>
            <p:spPr bwMode="auto">
              <a:xfrm>
                <a:off x="982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54" name="Line 198"/>
              <p:cNvSpPr>
                <a:spLocks noChangeAspect="1" noChangeShapeType="1"/>
              </p:cNvSpPr>
              <p:nvPr/>
            </p:nvSpPr>
            <p:spPr bwMode="auto">
              <a:xfrm>
                <a:off x="98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55" name="Line 199"/>
              <p:cNvSpPr>
                <a:spLocks noChangeAspect="1" noChangeShapeType="1"/>
              </p:cNvSpPr>
              <p:nvPr/>
            </p:nvSpPr>
            <p:spPr bwMode="auto">
              <a:xfrm>
                <a:off x="99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37" name="Group 481"/>
          <p:cNvGrpSpPr>
            <a:grpSpLocks/>
          </p:cNvGrpSpPr>
          <p:nvPr/>
        </p:nvGrpSpPr>
        <p:grpSpPr bwMode="auto">
          <a:xfrm>
            <a:off x="1840889" y="1582766"/>
            <a:ext cx="911225" cy="1092200"/>
            <a:chOff x="1457" y="2475"/>
            <a:chExt cx="574" cy="688"/>
          </a:xfrm>
        </p:grpSpPr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 flipH="1">
              <a:off x="1457" y="3073"/>
              <a:ext cx="428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1879" y="2951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grpSp>
          <p:nvGrpSpPr>
            <p:cNvPr id="45347" name="Group 291"/>
            <p:cNvGrpSpPr>
              <a:grpSpLocks/>
            </p:cNvGrpSpPr>
            <p:nvPr/>
          </p:nvGrpSpPr>
          <p:grpSpPr bwMode="auto">
            <a:xfrm>
              <a:off x="1545" y="2475"/>
              <a:ext cx="216" cy="598"/>
              <a:chOff x="1182" y="2832"/>
              <a:chExt cx="216" cy="598"/>
            </a:xfrm>
          </p:grpSpPr>
          <p:sp>
            <p:nvSpPr>
              <p:cNvPr id="45260" name="Freeform 204"/>
              <p:cNvSpPr>
                <a:spLocks/>
              </p:cNvSpPr>
              <p:nvPr/>
            </p:nvSpPr>
            <p:spPr bwMode="auto">
              <a:xfrm>
                <a:off x="1191" y="2832"/>
                <a:ext cx="203" cy="598"/>
              </a:xfrm>
              <a:custGeom>
                <a:avLst/>
                <a:gdLst>
                  <a:gd name="T0" fmla="*/ 16 w 564"/>
                  <a:gd name="T1" fmla="*/ 596 h 598"/>
                  <a:gd name="T2" fmla="*/ 74 w 564"/>
                  <a:gd name="T3" fmla="*/ 588 h 598"/>
                  <a:gd name="T4" fmla="*/ 122 w 564"/>
                  <a:gd name="T5" fmla="*/ 548 h 598"/>
                  <a:gd name="T6" fmla="*/ 152 w 564"/>
                  <a:gd name="T7" fmla="*/ 472 h 598"/>
                  <a:gd name="T8" fmla="*/ 198 w 564"/>
                  <a:gd name="T9" fmla="*/ 274 h 598"/>
                  <a:gd name="T10" fmla="*/ 238 w 564"/>
                  <a:gd name="T11" fmla="*/ 80 h 598"/>
                  <a:gd name="T12" fmla="*/ 264 w 564"/>
                  <a:gd name="T13" fmla="*/ 8 h 598"/>
                  <a:gd name="T14" fmla="*/ 276 w 564"/>
                  <a:gd name="T15" fmla="*/ 0 h 598"/>
                  <a:gd name="T16" fmla="*/ 292 w 564"/>
                  <a:gd name="T17" fmla="*/ 14 h 598"/>
                  <a:gd name="T18" fmla="*/ 324 w 564"/>
                  <a:gd name="T19" fmla="*/ 134 h 598"/>
                  <a:gd name="T20" fmla="*/ 352 w 564"/>
                  <a:gd name="T21" fmla="*/ 268 h 598"/>
                  <a:gd name="T22" fmla="*/ 390 w 564"/>
                  <a:gd name="T23" fmla="*/ 442 h 598"/>
                  <a:gd name="T24" fmla="*/ 418 w 564"/>
                  <a:gd name="T25" fmla="*/ 522 h 598"/>
                  <a:gd name="T26" fmla="*/ 444 w 564"/>
                  <a:gd name="T27" fmla="*/ 564 h 598"/>
                  <a:gd name="T28" fmla="*/ 496 w 564"/>
                  <a:gd name="T29" fmla="*/ 592 h 598"/>
                  <a:gd name="T30" fmla="*/ 564 w 564"/>
                  <a:gd name="T31" fmla="*/ 598 h 598"/>
                  <a:gd name="T32" fmla="*/ 0 w 564"/>
                  <a:gd name="T33" fmla="*/ 598 h 598"/>
                  <a:gd name="T34" fmla="*/ 28 w 564"/>
                  <a:gd name="T35" fmla="*/ 594 h 598"/>
                  <a:gd name="T36" fmla="*/ 16 w 564"/>
                  <a:gd name="T37" fmla="*/ 596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4" h="598">
                    <a:moveTo>
                      <a:pt x="16" y="596"/>
                    </a:moveTo>
                    <a:lnTo>
                      <a:pt x="74" y="588"/>
                    </a:lnTo>
                    <a:lnTo>
                      <a:pt x="122" y="548"/>
                    </a:lnTo>
                    <a:lnTo>
                      <a:pt x="152" y="472"/>
                    </a:lnTo>
                    <a:lnTo>
                      <a:pt x="198" y="274"/>
                    </a:lnTo>
                    <a:lnTo>
                      <a:pt x="238" y="80"/>
                    </a:lnTo>
                    <a:lnTo>
                      <a:pt x="264" y="8"/>
                    </a:lnTo>
                    <a:lnTo>
                      <a:pt x="276" y="0"/>
                    </a:lnTo>
                    <a:lnTo>
                      <a:pt x="292" y="14"/>
                    </a:lnTo>
                    <a:lnTo>
                      <a:pt x="324" y="134"/>
                    </a:lnTo>
                    <a:lnTo>
                      <a:pt x="352" y="268"/>
                    </a:lnTo>
                    <a:lnTo>
                      <a:pt x="390" y="442"/>
                    </a:lnTo>
                    <a:lnTo>
                      <a:pt x="418" y="522"/>
                    </a:lnTo>
                    <a:lnTo>
                      <a:pt x="444" y="564"/>
                    </a:lnTo>
                    <a:lnTo>
                      <a:pt x="496" y="592"/>
                    </a:lnTo>
                    <a:lnTo>
                      <a:pt x="564" y="598"/>
                    </a:lnTo>
                    <a:lnTo>
                      <a:pt x="0" y="598"/>
                    </a:lnTo>
                    <a:lnTo>
                      <a:pt x="28" y="594"/>
                    </a:lnTo>
                    <a:lnTo>
                      <a:pt x="16" y="5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5261" name="Group 205"/>
              <p:cNvGrpSpPr>
                <a:grpSpLocks noChangeAspect="1"/>
              </p:cNvGrpSpPr>
              <p:nvPr/>
            </p:nvGrpSpPr>
            <p:grpSpPr bwMode="auto">
              <a:xfrm>
                <a:off x="1182" y="2834"/>
                <a:ext cx="216" cy="595"/>
                <a:chOff x="548" y="2672"/>
                <a:chExt cx="448" cy="744"/>
              </a:xfrm>
            </p:grpSpPr>
            <p:sp>
              <p:nvSpPr>
                <p:cNvPr id="45262" name="Line 206"/>
                <p:cNvSpPr>
                  <a:spLocks noChangeAspect="1" noChangeShapeType="1"/>
                </p:cNvSpPr>
                <p:nvPr/>
              </p:nvSpPr>
              <p:spPr bwMode="auto">
                <a:xfrm>
                  <a:off x="54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63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553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64" name="Line 208"/>
                <p:cNvSpPr>
                  <a:spLocks noChangeAspect="1" noChangeShapeType="1"/>
                </p:cNvSpPr>
                <p:nvPr/>
              </p:nvSpPr>
              <p:spPr bwMode="auto">
                <a:xfrm>
                  <a:off x="557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65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62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66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67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67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571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68" name="Line 212"/>
                <p:cNvSpPr>
                  <a:spLocks noChangeAspect="1" noChangeShapeType="1"/>
                </p:cNvSpPr>
                <p:nvPr/>
              </p:nvSpPr>
              <p:spPr bwMode="auto">
                <a:xfrm>
                  <a:off x="576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69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81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0" name="Line 2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5" y="3413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1" name="Line 215"/>
                <p:cNvSpPr>
                  <a:spLocks noChangeAspect="1" noChangeShapeType="1"/>
                </p:cNvSpPr>
                <p:nvPr/>
              </p:nvSpPr>
              <p:spPr bwMode="auto">
                <a:xfrm>
                  <a:off x="590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2" name="Line 216"/>
                <p:cNvSpPr>
                  <a:spLocks noChangeAspect="1" noChangeShapeType="1"/>
                </p:cNvSpPr>
                <p:nvPr/>
              </p:nvSpPr>
              <p:spPr bwMode="auto">
                <a:xfrm>
                  <a:off x="595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3" name="Line 2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0" y="3411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4" name="Line 2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5" y="3410"/>
                  <a:ext cx="4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5" name="Line 2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9" y="3407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6" name="Line 2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4" y="3405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7" name="Line 2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9" y="3403"/>
                  <a:ext cx="3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8" name="Line 2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2" y="3399"/>
                  <a:ext cx="5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79" name="Line 2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7" y="3394"/>
                  <a:ext cx="5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0" name="Line 2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2" y="3388"/>
                  <a:ext cx="5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1" name="Line 2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7" y="3382"/>
                  <a:ext cx="4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2" name="Line 2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1" y="3363"/>
                  <a:ext cx="10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3" name="Line 2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1" y="3337"/>
                  <a:ext cx="9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4" name="Line 2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0" y="3304"/>
                  <a:ext cx="10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5" name="Line 2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0" y="3260"/>
                  <a:ext cx="9" cy="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6" name="Line 2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9" y="3143"/>
                  <a:ext cx="18" cy="1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7" name="Line 2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7" y="2991"/>
                  <a:ext cx="19" cy="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8" name="Line 2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6" y="2837"/>
                  <a:ext cx="19" cy="1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89" name="Line 2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35" y="2770"/>
                  <a:ext cx="9" cy="6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0" name="Line 2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4" y="2742"/>
                  <a:ext cx="5" cy="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1" name="Line 2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9" y="2716"/>
                  <a:ext cx="4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2" name="Line 2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3" y="2697"/>
                  <a:ext cx="5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3" name="Line 2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8" y="2689"/>
                  <a:ext cx="3" cy="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4" name="Line 2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1" y="2683"/>
                  <a:ext cx="2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5" name="Line 2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3" y="2678"/>
                  <a:ext cx="2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6" name="Line 2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5" y="2677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7" name="Line 2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6" y="2674"/>
                  <a:ext cx="1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8" name="Line 242"/>
                <p:cNvSpPr>
                  <a:spLocks noChangeAspect="1" noChangeShapeType="1"/>
                </p:cNvSpPr>
                <p:nvPr/>
              </p:nvSpPr>
              <p:spPr bwMode="auto">
                <a:xfrm>
                  <a:off x="767" y="2674"/>
                  <a:ext cx="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99" name="Line 2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9" y="2672"/>
                  <a:ext cx="0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0" name="Line 244"/>
                <p:cNvSpPr>
                  <a:spLocks noChangeAspect="1" noChangeShapeType="1"/>
                </p:cNvSpPr>
                <p:nvPr/>
              </p:nvSpPr>
              <p:spPr bwMode="auto">
                <a:xfrm>
                  <a:off x="769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1" name="Freeform 245"/>
                <p:cNvSpPr>
                  <a:spLocks noChangeAspect="1"/>
                </p:cNvSpPr>
                <p:nvPr/>
              </p:nvSpPr>
              <p:spPr bwMode="auto">
                <a:xfrm>
                  <a:off x="770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2" name="Line 246"/>
                <p:cNvSpPr>
                  <a:spLocks noChangeAspect="1" noChangeShapeType="1"/>
                </p:cNvSpPr>
                <p:nvPr/>
              </p:nvSpPr>
              <p:spPr bwMode="auto">
                <a:xfrm>
                  <a:off x="770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3" name="Line 247"/>
                <p:cNvSpPr>
                  <a:spLocks noChangeAspect="1" noChangeShapeType="1"/>
                </p:cNvSpPr>
                <p:nvPr/>
              </p:nvSpPr>
              <p:spPr bwMode="auto">
                <a:xfrm>
                  <a:off x="771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4" name="Line 248"/>
                <p:cNvSpPr>
                  <a:spLocks noChangeAspect="1" noChangeShapeType="1"/>
                </p:cNvSpPr>
                <p:nvPr/>
              </p:nvSpPr>
              <p:spPr bwMode="auto">
                <a:xfrm>
                  <a:off x="772" y="2672"/>
                  <a:ext cx="1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5" name="Freeform 249"/>
                <p:cNvSpPr>
                  <a:spLocks noChangeAspect="1"/>
                </p:cNvSpPr>
                <p:nvPr/>
              </p:nvSpPr>
              <p:spPr bwMode="auto">
                <a:xfrm>
                  <a:off x="772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6" name="Line 250"/>
                <p:cNvSpPr>
                  <a:spLocks noChangeAspect="1" noChangeShapeType="1"/>
                </p:cNvSpPr>
                <p:nvPr/>
              </p:nvSpPr>
              <p:spPr bwMode="auto">
                <a:xfrm>
                  <a:off x="772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7" name="Line 251"/>
                <p:cNvSpPr>
                  <a:spLocks noChangeAspect="1" noChangeShapeType="1"/>
                </p:cNvSpPr>
                <p:nvPr/>
              </p:nvSpPr>
              <p:spPr bwMode="auto">
                <a:xfrm>
                  <a:off x="773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8" name="Freeform 252"/>
                <p:cNvSpPr>
                  <a:spLocks noChangeAspect="1"/>
                </p:cNvSpPr>
                <p:nvPr/>
              </p:nvSpPr>
              <p:spPr bwMode="auto">
                <a:xfrm>
                  <a:off x="774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09" name="Line 253"/>
                <p:cNvSpPr>
                  <a:spLocks noChangeAspect="1" noChangeShapeType="1"/>
                </p:cNvSpPr>
                <p:nvPr/>
              </p:nvSpPr>
              <p:spPr bwMode="auto">
                <a:xfrm>
                  <a:off x="774" y="2672"/>
                  <a:ext cx="1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0" name="Line 254"/>
                <p:cNvSpPr>
                  <a:spLocks noChangeAspect="1" noChangeShapeType="1"/>
                </p:cNvSpPr>
                <p:nvPr/>
              </p:nvSpPr>
              <p:spPr bwMode="auto">
                <a:xfrm>
                  <a:off x="775" y="2674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1" name="Line 255"/>
                <p:cNvSpPr>
                  <a:spLocks noChangeAspect="1" noChangeShapeType="1"/>
                </p:cNvSpPr>
                <p:nvPr/>
              </p:nvSpPr>
              <p:spPr bwMode="auto">
                <a:xfrm>
                  <a:off x="776" y="2674"/>
                  <a:ext cx="2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2" name="Line 256"/>
                <p:cNvSpPr>
                  <a:spLocks noChangeAspect="1" noChangeShapeType="1"/>
                </p:cNvSpPr>
                <p:nvPr/>
              </p:nvSpPr>
              <p:spPr bwMode="auto">
                <a:xfrm>
                  <a:off x="778" y="2677"/>
                  <a:ext cx="0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3" name="Line 257"/>
                <p:cNvSpPr>
                  <a:spLocks noChangeAspect="1" noChangeShapeType="1"/>
                </p:cNvSpPr>
                <p:nvPr/>
              </p:nvSpPr>
              <p:spPr bwMode="auto">
                <a:xfrm>
                  <a:off x="778" y="2678"/>
                  <a:ext cx="3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4" name="Line 258"/>
                <p:cNvSpPr>
                  <a:spLocks noChangeAspect="1" noChangeShapeType="1"/>
                </p:cNvSpPr>
                <p:nvPr/>
              </p:nvSpPr>
              <p:spPr bwMode="auto">
                <a:xfrm>
                  <a:off x="781" y="2683"/>
                  <a:ext cx="5" cy="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5" name="Line 259"/>
                <p:cNvSpPr>
                  <a:spLocks noChangeAspect="1" noChangeShapeType="1"/>
                </p:cNvSpPr>
                <p:nvPr/>
              </p:nvSpPr>
              <p:spPr bwMode="auto">
                <a:xfrm>
                  <a:off x="786" y="2697"/>
                  <a:ext cx="5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6" name="Line 260"/>
                <p:cNvSpPr>
                  <a:spLocks noChangeAspect="1" noChangeShapeType="1"/>
                </p:cNvSpPr>
                <p:nvPr/>
              </p:nvSpPr>
              <p:spPr bwMode="auto">
                <a:xfrm>
                  <a:off x="791" y="2716"/>
                  <a:ext cx="9" cy="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7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800" y="2770"/>
                  <a:ext cx="9" cy="6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8" name="Line 262"/>
                <p:cNvSpPr>
                  <a:spLocks noChangeAspect="1" noChangeShapeType="1"/>
                </p:cNvSpPr>
                <p:nvPr/>
              </p:nvSpPr>
              <p:spPr bwMode="auto">
                <a:xfrm>
                  <a:off x="809" y="2837"/>
                  <a:ext cx="19" cy="1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19" name="Line 263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2991"/>
                  <a:ext cx="19" cy="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0" name="Line 264"/>
                <p:cNvSpPr>
                  <a:spLocks noChangeAspect="1" noChangeShapeType="1"/>
                </p:cNvSpPr>
                <p:nvPr/>
              </p:nvSpPr>
              <p:spPr bwMode="auto">
                <a:xfrm>
                  <a:off x="847" y="3143"/>
                  <a:ext cx="8" cy="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1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855" y="3206"/>
                  <a:ext cx="10" cy="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2" name="Line 266"/>
                <p:cNvSpPr>
                  <a:spLocks noChangeAspect="1" noChangeShapeType="1"/>
                </p:cNvSpPr>
                <p:nvPr/>
              </p:nvSpPr>
              <p:spPr bwMode="auto">
                <a:xfrm>
                  <a:off x="865" y="3260"/>
                  <a:ext cx="9" cy="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3" name="Line 267"/>
                <p:cNvSpPr>
                  <a:spLocks noChangeAspect="1" noChangeShapeType="1"/>
                </p:cNvSpPr>
                <p:nvPr/>
              </p:nvSpPr>
              <p:spPr bwMode="auto">
                <a:xfrm>
                  <a:off x="874" y="3304"/>
                  <a:ext cx="10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4" name="Line 268"/>
                <p:cNvSpPr>
                  <a:spLocks noChangeAspect="1" noChangeShapeType="1"/>
                </p:cNvSpPr>
                <p:nvPr/>
              </p:nvSpPr>
              <p:spPr bwMode="auto">
                <a:xfrm>
                  <a:off x="884" y="3337"/>
                  <a:ext cx="9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5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893" y="3363"/>
                  <a:ext cx="5" cy="1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6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898" y="3374"/>
                  <a:ext cx="5" cy="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7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903" y="3382"/>
                  <a:ext cx="4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8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907" y="3388"/>
                  <a:ext cx="5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29" name="Line 273"/>
                <p:cNvSpPr>
                  <a:spLocks noChangeAspect="1" noChangeShapeType="1"/>
                </p:cNvSpPr>
                <p:nvPr/>
              </p:nvSpPr>
              <p:spPr bwMode="auto">
                <a:xfrm>
                  <a:off x="912" y="3394"/>
                  <a:ext cx="5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0" name="Line 274"/>
                <p:cNvSpPr>
                  <a:spLocks noChangeAspect="1" noChangeShapeType="1"/>
                </p:cNvSpPr>
                <p:nvPr/>
              </p:nvSpPr>
              <p:spPr bwMode="auto">
                <a:xfrm>
                  <a:off x="917" y="3399"/>
                  <a:ext cx="5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1" name="Line 275"/>
                <p:cNvSpPr>
                  <a:spLocks noChangeAspect="1" noChangeShapeType="1"/>
                </p:cNvSpPr>
                <p:nvPr/>
              </p:nvSpPr>
              <p:spPr bwMode="auto">
                <a:xfrm>
                  <a:off x="922" y="3403"/>
                  <a:ext cx="3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2" name="Line 276"/>
                <p:cNvSpPr>
                  <a:spLocks noChangeAspect="1" noChangeShapeType="1"/>
                </p:cNvSpPr>
                <p:nvPr/>
              </p:nvSpPr>
              <p:spPr bwMode="auto">
                <a:xfrm>
                  <a:off x="925" y="3405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3" name="Line 277"/>
                <p:cNvSpPr>
                  <a:spLocks noChangeAspect="1" noChangeShapeType="1"/>
                </p:cNvSpPr>
                <p:nvPr/>
              </p:nvSpPr>
              <p:spPr bwMode="auto">
                <a:xfrm>
                  <a:off x="930" y="3407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4" name="Line 278"/>
                <p:cNvSpPr>
                  <a:spLocks noChangeAspect="1" noChangeShapeType="1"/>
                </p:cNvSpPr>
                <p:nvPr/>
              </p:nvSpPr>
              <p:spPr bwMode="auto">
                <a:xfrm>
                  <a:off x="935" y="3410"/>
                  <a:ext cx="4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5" name="Line 279"/>
                <p:cNvSpPr>
                  <a:spLocks noChangeAspect="1" noChangeShapeType="1"/>
                </p:cNvSpPr>
                <p:nvPr/>
              </p:nvSpPr>
              <p:spPr bwMode="auto">
                <a:xfrm>
                  <a:off x="939" y="3411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6" name="Line 280"/>
                <p:cNvSpPr>
                  <a:spLocks noChangeAspect="1" noChangeShapeType="1"/>
                </p:cNvSpPr>
                <p:nvPr/>
              </p:nvSpPr>
              <p:spPr bwMode="auto">
                <a:xfrm>
                  <a:off x="944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7" name="Line 281"/>
                <p:cNvSpPr>
                  <a:spLocks noChangeAspect="1" noChangeShapeType="1"/>
                </p:cNvSpPr>
                <p:nvPr/>
              </p:nvSpPr>
              <p:spPr bwMode="auto">
                <a:xfrm>
                  <a:off x="949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8" name="Line 282"/>
                <p:cNvSpPr>
                  <a:spLocks noChangeAspect="1" noChangeShapeType="1"/>
                </p:cNvSpPr>
                <p:nvPr/>
              </p:nvSpPr>
              <p:spPr bwMode="auto">
                <a:xfrm>
                  <a:off x="954" y="3413"/>
                  <a:ext cx="4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39" name="Line 283"/>
                <p:cNvSpPr>
                  <a:spLocks noChangeAspect="1" noChangeShapeType="1"/>
                </p:cNvSpPr>
                <p:nvPr/>
              </p:nvSpPr>
              <p:spPr bwMode="auto">
                <a:xfrm>
                  <a:off x="95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40" name="Line 284"/>
                <p:cNvSpPr>
                  <a:spLocks noChangeAspect="1" noChangeShapeType="1"/>
                </p:cNvSpPr>
                <p:nvPr/>
              </p:nvSpPr>
              <p:spPr bwMode="auto">
                <a:xfrm>
                  <a:off x="963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41" name="Line 285"/>
                <p:cNvSpPr>
                  <a:spLocks noChangeAspect="1" noChangeShapeType="1"/>
                </p:cNvSpPr>
                <p:nvPr/>
              </p:nvSpPr>
              <p:spPr bwMode="auto">
                <a:xfrm>
                  <a:off x="96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42" name="Line 286"/>
                <p:cNvSpPr>
                  <a:spLocks noChangeAspect="1" noChangeShapeType="1"/>
                </p:cNvSpPr>
                <p:nvPr/>
              </p:nvSpPr>
              <p:spPr bwMode="auto">
                <a:xfrm>
                  <a:off x="973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43" name="Line 287"/>
                <p:cNvSpPr>
                  <a:spLocks noChangeAspect="1" noChangeShapeType="1"/>
                </p:cNvSpPr>
                <p:nvPr/>
              </p:nvSpPr>
              <p:spPr bwMode="auto">
                <a:xfrm>
                  <a:off x="977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44" name="Line 288"/>
                <p:cNvSpPr>
                  <a:spLocks noChangeAspect="1" noChangeShapeType="1"/>
                </p:cNvSpPr>
                <p:nvPr/>
              </p:nvSpPr>
              <p:spPr bwMode="auto">
                <a:xfrm>
                  <a:off x="982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45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986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346" name="Line 290"/>
                <p:cNvSpPr>
                  <a:spLocks noChangeAspect="1" noChangeShapeType="1"/>
                </p:cNvSpPr>
                <p:nvPr/>
              </p:nvSpPr>
              <p:spPr bwMode="auto">
                <a:xfrm>
                  <a:off x="991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5536" name="Group 480"/>
          <p:cNvGrpSpPr>
            <a:grpSpLocks/>
          </p:cNvGrpSpPr>
          <p:nvPr/>
        </p:nvGrpSpPr>
        <p:grpSpPr bwMode="auto">
          <a:xfrm>
            <a:off x="6526689" y="2997228"/>
            <a:ext cx="1755775" cy="1060450"/>
            <a:chOff x="3275" y="2463"/>
            <a:chExt cx="1106" cy="668"/>
          </a:xfrm>
        </p:grpSpPr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3275" y="3064"/>
              <a:ext cx="9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5077" name="Group 21"/>
            <p:cNvGrpSpPr>
              <a:grpSpLocks/>
            </p:cNvGrpSpPr>
            <p:nvPr/>
          </p:nvGrpSpPr>
          <p:grpSpPr bwMode="auto">
            <a:xfrm>
              <a:off x="3611" y="2824"/>
              <a:ext cx="432" cy="0"/>
              <a:chOff x="3164" y="768"/>
              <a:chExt cx="432" cy="0"/>
            </a:xfrm>
          </p:grpSpPr>
          <p:sp>
            <p:nvSpPr>
              <p:cNvPr id="45078" name="Line 22"/>
              <p:cNvSpPr>
                <a:spLocks noChangeShapeType="1"/>
              </p:cNvSpPr>
              <p:nvPr/>
            </p:nvSpPr>
            <p:spPr bwMode="auto">
              <a:xfrm>
                <a:off x="3164" y="768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79" name="Line 23"/>
              <p:cNvSpPr>
                <a:spLocks noChangeShapeType="1"/>
              </p:cNvSpPr>
              <p:nvPr/>
            </p:nvSpPr>
            <p:spPr bwMode="auto">
              <a:xfrm flipH="1">
                <a:off x="3464" y="768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80" name="Line 24"/>
              <p:cNvSpPr>
                <a:spLocks noChangeShapeType="1"/>
              </p:cNvSpPr>
              <p:nvPr/>
            </p:nvSpPr>
            <p:spPr bwMode="auto">
              <a:xfrm>
                <a:off x="3264" y="768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4050" y="2645"/>
              <a:ext cx="2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Dt</a:t>
              </a:r>
              <a:endPara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auto">
            <a:xfrm>
              <a:off x="4229" y="2919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45349" name="Freeform 293"/>
            <p:cNvSpPr>
              <a:spLocks/>
            </p:cNvSpPr>
            <p:nvPr/>
          </p:nvSpPr>
          <p:spPr bwMode="auto">
            <a:xfrm>
              <a:off x="3610" y="2463"/>
              <a:ext cx="451" cy="598"/>
            </a:xfrm>
            <a:custGeom>
              <a:avLst/>
              <a:gdLst>
                <a:gd name="T0" fmla="*/ 16 w 564"/>
                <a:gd name="T1" fmla="*/ 596 h 598"/>
                <a:gd name="T2" fmla="*/ 74 w 564"/>
                <a:gd name="T3" fmla="*/ 588 h 598"/>
                <a:gd name="T4" fmla="*/ 122 w 564"/>
                <a:gd name="T5" fmla="*/ 548 h 598"/>
                <a:gd name="T6" fmla="*/ 152 w 564"/>
                <a:gd name="T7" fmla="*/ 472 h 598"/>
                <a:gd name="T8" fmla="*/ 198 w 564"/>
                <a:gd name="T9" fmla="*/ 274 h 598"/>
                <a:gd name="T10" fmla="*/ 238 w 564"/>
                <a:gd name="T11" fmla="*/ 80 h 598"/>
                <a:gd name="T12" fmla="*/ 264 w 564"/>
                <a:gd name="T13" fmla="*/ 8 h 598"/>
                <a:gd name="T14" fmla="*/ 276 w 564"/>
                <a:gd name="T15" fmla="*/ 0 h 598"/>
                <a:gd name="T16" fmla="*/ 292 w 564"/>
                <a:gd name="T17" fmla="*/ 14 h 598"/>
                <a:gd name="T18" fmla="*/ 324 w 564"/>
                <a:gd name="T19" fmla="*/ 134 h 598"/>
                <a:gd name="T20" fmla="*/ 352 w 564"/>
                <a:gd name="T21" fmla="*/ 268 h 598"/>
                <a:gd name="T22" fmla="*/ 390 w 564"/>
                <a:gd name="T23" fmla="*/ 442 h 598"/>
                <a:gd name="T24" fmla="*/ 418 w 564"/>
                <a:gd name="T25" fmla="*/ 522 h 598"/>
                <a:gd name="T26" fmla="*/ 444 w 564"/>
                <a:gd name="T27" fmla="*/ 564 h 598"/>
                <a:gd name="T28" fmla="*/ 496 w 564"/>
                <a:gd name="T29" fmla="*/ 592 h 598"/>
                <a:gd name="T30" fmla="*/ 564 w 564"/>
                <a:gd name="T31" fmla="*/ 598 h 598"/>
                <a:gd name="T32" fmla="*/ 0 w 564"/>
                <a:gd name="T33" fmla="*/ 598 h 598"/>
                <a:gd name="T34" fmla="*/ 28 w 564"/>
                <a:gd name="T35" fmla="*/ 594 h 598"/>
                <a:gd name="T36" fmla="*/ 16 w 564"/>
                <a:gd name="T37" fmla="*/ 59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4" h="598">
                  <a:moveTo>
                    <a:pt x="16" y="596"/>
                  </a:moveTo>
                  <a:lnTo>
                    <a:pt x="74" y="588"/>
                  </a:lnTo>
                  <a:lnTo>
                    <a:pt x="122" y="548"/>
                  </a:lnTo>
                  <a:lnTo>
                    <a:pt x="152" y="472"/>
                  </a:lnTo>
                  <a:lnTo>
                    <a:pt x="198" y="274"/>
                  </a:lnTo>
                  <a:lnTo>
                    <a:pt x="238" y="80"/>
                  </a:lnTo>
                  <a:lnTo>
                    <a:pt x="264" y="8"/>
                  </a:lnTo>
                  <a:lnTo>
                    <a:pt x="276" y="0"/>
                  </a:lnTo>
                  <a:lnTo>
                    <a:pt x="292" y="14"/>
                  </a:lnTo>
                  <a:lnTo>
                    <a:pt x="324" y="134"/>
                  </a:lnTo>
                  <a:lnTo>
                    <a:pt x="352" y="268"/>
                  </a:lnTo>
                  <a:lnTo>
                    <a:pt x="390" y="442"/>
                  </a:lnTo>
                  <a:lnTo>
                    <a:pt x="418" y="522"/>
                  </a:lnTo>
                  <a:lnTo>
                    <a:pt x="444" y="564"/>
                  </a:lnTo>
                  <a:lnTo>
                    <a:pt x="496" y="592"/>
                  </a:lnTo>
                  <a:lnTo>
                    <a:pt x="564" y="598"/>
                  </a:lnTo>
                  <a:lnTo>
                    <a:pt x="0" y="598"/>
                  </a:lnTo>
                  <a:lnTo>
                    <a:pt x="28" y="594"/>
                  </a:lnTo>
                  <a:lnTo>
                    <a:pt x="16" y="596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5350" name="Group 294"/>
            <p:cNvGrpSpPr>
              <a:grpSpLocks noChangeAspect="1"/>
            </p:cNvGrpSpPr>
            <p:nvPr/>
          </p:nvGrpSpPr>
          <p:grpSpPr bwMode="auto">
            <a:xfrm>
              <a:off x="3591" y="2465"/>
              <a:ext cx="480" cy="595"/>
              <a:chOff x="548" y="2672"/>
              <a:chExt cx="448" cy="744"/>
            </a:xfrm>
          </p:grpSpPr>
          <p:sp>
            <p:nvSpPr>
              <p:cNvPr id="45351" name="Line 295"/>
              <p:cNvSpPr>
                <a:spLocks noChangeAspect="1" noChangeShapeType="1"/>
              </p:cNvSpPr>
              <p:nvPr/>
            </p:nvSpPr>
            <p:spPr bwMode="auto">
              <a:xfrm>
                <a:off x="54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52" name="Line 296"/>
              <p:cNvSpPr>
                <a:spLocks noChangeAspect="1" noChangeShapeType="1"/>
              </p:cNvSpPr>
              <p:nvPr/>
            </p:nvSpPr>
            <p:spPr bwMode="auto">
              <a:xfrm>
                <a:off x="55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53" name="Line 297"/>
              <p:cNvSpPr>
                <a:spLocks noChangeAspect="1" noChangeShapeType="1"/>
              </p:cNvSpPr>
              <p:nvPr/>
            </p:nvSpPr>
            <p:spPr bwMode="auto">
              <a:xfrm>
                <a:off x="55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54" name="Line 298"/>
              <p:cNvSpPr>
                <a:spLocks noChangeAspect="1" noChangeShapeType="1"/>
              </p:cNvSpPr>
              <p:nvPr/>
            </p:nvSpPr>
            <p:spPr bwMode="auto">
              <a:xfrm>
                <a:off x="562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55" name="Line 299"/>
              <p:cNvSpPr>
                <a:spLocks noChangeAspect="1" noChangeShapeType="1"/>
              </p:cNvSpPr>
              <p:nvPr/>
            </p:nvSpPr>
            <p:spPr bwMode="auto">
              <a:xfrm>
                <a:off x="567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56" name="Line 300"/>
              <p:cNvSpPr>
                <a:spLocks noChangeAspect="1" noChangeShapeType="1"/>
              </p:cNvSpPr>
              <p:nvPr/>
            </p:nvSpPr>
            <p:spPr bwMode="auto">
              <a:xfrm>
                <a:off x="57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57" name="Line 301"/>
              <p:cNvSpPr>
                <a:spLocks noChangeAspect="1" noChangeShapeType="1"/>
              </p:cNvSpPr>
              <p:nvPr/>
            </p:nvSpPr>
            <p:spPr bwMode="auto">
              <a:xfrm>
                <a:off x="57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58" name="Line 302"/>
              <p:cNvSpPr>
                <a:spLocks noChangeAspect="1" noChangeShapeType="1"/>
              </p:cNvSpPr>
              <p:nvPr/>
            </p:nvSpPr>
            <p:spPr bwMode="auto">
              <a:xfrm>
                <a:off x="581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59" name="Line 303"/>
              <p:cNvSpPr>
                <a:spLocks noChangeAspect="1" noChangeShapeType="1"/>
              </p:cNvSpPr>
              <p:nvPr/>
            </p:nvSpPr>
            <p:spPr bwMode="auto">
              <a:xfrm flipV="1">
                <a:off x="585" y="3413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0" name="Line 304"/>
              <p:cNvSpPr>
                <a:spLocks noChangeAspect="1" noChangeShapeType="1"/>
              </p:cNvSpPr>
              <p:nvPr/>
            </p:nvSpPr>
            <p:spPr bwMode="auto">
              <a:xfrm>
                <a:off x="590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1" name="Line 305"/>
              <p:cNvSpPr>
                <a:spLocks noChangeAspect="1" noChangeShapeType="1"/>
              </p:cNvSpPr>
              <p:nvPr/>
            </p:nvSpPr>
            <p:spPr bwMode="auto">
              <a:xfrm>
                <a:off x="595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2" name="Line 306"/>
              <p:cNvSpPr>
                <a:spLocks noChangeAspect="1" noChangeShapeType="1"/>
              </p:cNvSpPr>
              <p:nvPr/>
            </p:nvSpPr>
            <p:spPr bwMode="auto">
              <a:xfrm flipV="1">
                <a:off x="600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3" name="Line 307"/>
              <p:cNvSpPr>
                <a:spLocks noChangeAspect="1" noChangeShapeType="1"/>
              </p:cNvSpPr>
              <p:nvPr/>
            </p:nvSpPr>
            <p:spPr bwMode="auto">
              <a:xfrm flipV="1">
                <a:off x="60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4" name="Line 308"/>
              <p:cNvSpPr>
                <a:spLocks noChangeAspect="1" noChangeShapeType="1"/>
              </p:cNvSpPr>
              <p:nvPr/>
            </p:nvSpPr>
            <p:spPr bwMode="auto">
              <a:xfrm flipV="1">
                <a:off x="609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5" name="Line 309"/>
              <p:cNvSpPr>
                <a:spLocks noChangeAspect="1" noChangeShapeType="1"/>
              </p:cNvSpPr>
              <p:nvPr/>
            </p:nvSpPr>
            <p:spPr bwMode="auto">
              <a:xfrm flipV="1">
                <a:off x="614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6" name="Line 310"/>
              <p:cNvSpPr>
                <a:spLocks noChangeAspect="1" noChangeShapeType="1"/>
              </p:cNvSpPr>
              <p:nvPr/>
            </p:nvSpPr>
            <p:spPr bwMode="auto">
              <a:xfrm flipV="1">
                <a:off x="619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7" name="Line 311"/>
              <p:cNvSpPr>
                <a:spLocks noChangeAspect="1" noChangeShapeType="1"/>
              </p:cNvSpPr>
              <p:nvPr/>
            </p:nvSpPr>
            <p:spPr bwMode="auto">
              <a:xfrm flipV="1">
                <a:off x="622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8" name="Line 312"/>
              <p:cNvSpPr>
                <a:spLocks noChangeAspect="1" noChangeShapeType="1"/>
              </p:cNvSpPr>
              <p:nvPr/>
            </p:nvSpPr>
            <p:spPr bwMode="auto">
              <a:xfrm flipV="1">
                <a:off x="627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69" name="Line 313"/>
              <p:cNvSpPr>
                <a:spLocks noChangeAspect="1" noChangeShapeType="1"/>
              </p:cNvSpPr>
              <p:nvPr/>
            </p:nvSpPr>
            <p:spPr bwMode="auto">
              <a:xfrm flipV="1">
                <a:off x="632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0" name="Line 314"/>
              <p:cNvSpPr>
                <a:spLocks noChangeAspect="1" noChangeShapeType="1"/>
              </p:cNvSpPr>
              <p:nvPr/>
            </p:nvSpPr>
            <p:spPr bwMode="auto">
              <a:xfrm flipV="1">
                <a:off x="637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1" name="Line 315"/>
              <p:cNvSpPr>
                <a:spLocks noChangeAspect="1" noChangeShapeType="1"/>
              </p:cNvSpPr>
              <p:nvPr/>
            </p:nvSpPr>
            <p:spPr bwMode="auto">
              <a:xfrm flipV="1">
                <a:off x="641" y="3363"/>
                <a:ext cx="10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2" name="Line 316"/>
              <p:cNvSpPr>
                <a:spLocks noChangeAspect="1" noChangeShapeType="1"/>
              </p:cNvSpPr>
              <p:nvPr/>
            </p:nvSpPr>
            <p:spPr bwMode="auto">
              <a:xfrm flipV="1">
                <a:off x="651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3" name="Line 317"/>
              <p:cNvSpPr>
                <a:spLocks noChangeAspect="1" noChangeShapeType="1"/>
              </p:cNvSpPr>
              <p:nvPr/>
            </p:nvSpPr>
            <p:spPr bwMode="auto">
              <a:xfrm flipV="1">
                <a:off x="660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4" name="Line 318"/>
              <p:cNvSpPr>
                <a:spLocks noChangeAspect="1" noChangeShapeType="1"/>
              </p:cNvSpPr>
              <p:nvPr/>
            </p:nvSpPr>
            <p:spPr bwMode="auto">
              <a:xfrm flipV="1">
                <a:off x="670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5" name="Line 319"/>
              <p:cNvSpPr>
                <a:spLocks noChangeAspect="1" noChangeShapeType="1"/>
              </p:cNvSpPr>
              <p:nvPr/>
            </p:nvSpPr>
            <p:spPr bwMode="auto">
              <a:xfrm flipV="1">
                <a:off x="679" y="3143"/>
                <a:ext cx="18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6" name="Line 320"/>
              <p:cNvSpPr>
                <a:spLocks noChangeAspect="1" noChangeShapeType="1"/>
              </p:cNvSpPr>
              <p:nvPr/>
            </p:nvSpPr>
            <p:spPr bwMode="auto">
              <a:xfrm flipV="1">
                <a:off x="697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7" name="Line 321"/>
              <p:cNvSpPr>
                <a:spLocks noChangeAspect="1" noChangeShapeType="1"/>
              </p:cNvSpPr>
              <p:nvPr/>
            </p:nvSpPr>
            <p:spPr bwMode="auto">
              <a:xfrm flipV="1">
                <a:off x="716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8" name="Line 322"/>
              <p:cNvSpPr>
                <a:spLocks noChangeAspect="1" noChangeShapeType="1"/>
              </p:cNvSpPr>
              <p:nvPr/>
            </p:nvSpPr>
            <p:spPr bwMode="auto">
              <a:xfrm flipV="1">
                <a:off x="735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79" name="Line 323"/>
              <p:cNvSpPr>
                <a:spLocks noChangeAspect="1" noChangeShapeType="1"/>
              </p:cNvSpPr>
              <p:nvPr/>
            </p:nvSpPr>
            <p:spPr bwMode="auto">
              <a:xfrm flipV="1">
                <a:off x="744" y="2742"/>
                <a:ext cx="5" cy="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0" name="Line 324"/>
              <p:cNvSpPr>
                <a:spLocks noChangeAspect="1" noChangeShapeType="1"/>
              </p:cNvSpPr>
              <p:nvPr/>
            </p:nvSpPr>
            <p:spPr bwMode="auto">
              <a:xfrm flipV="1">
                <a:off x="749" y="2716"/>
                <a:ext cx="4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1" name="Line 325"/>
              <p:cNvSpPr>
                <a:spLocks noChangeAspect="1" noChangeShapeType="1"/>
              </p:cNvSpPr>
              <p:nvPr/>
            </p:nvSpPr>
            <p:spPr bwMode="auto">
              <a:xfrm flipV="1">
                <a:off x="753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2" name="Line 326"/>
              <p:cNvSpPr>
                <a:spLocks noChangeAspect="1" noChangeShapeType="1"/>
              </p:cNvSpPr>
              <p:nvPr/>
            </p:nvSpPr>
            <p:spPr bwMode="auto">
              <a:xfrm flipV="1">
                <a:off x="758" y="2689"/>
                <a:ext cx="3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3" name="Line 327"/>
              <p:cNvSpPr>
                <a:spLocks noChangeAspect="1" noChangeShapeType="1"/>
              </p:cNvSpPr>
              <p:nvPr/>
            </p:nvSpPr>
            <p:spPr bwMode="auto">
              <a:xfrm flipV="1">
                <a:off x="761" y="2683"/>
                <a:ext cx="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4" name="Line 328"/>
              <p:cNvSpPr>
                <a:spLocks noChangeAspect="1" noChangeShapeType="1"/>
              </p:cNvSpPr>
              <p:nvPr/>
            </p:nvSpPr>
            <p:spPr bwMode="auto">
              <a:xfrm flipV="1">
                <a:off x="763" y="2678"/>
                <a:ext cx="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5" name="Line 329"/>
              <p:cNvSpPr>
                <a:spLocks noChangeAspect="1" noChangeShapeType="1"/>
              </p:cNvSpPr>
              <p:nvPr/>
            </p:nvSpPr>
            <p:spPr bwMode="auto">
              <a:xfrm flipV="1">
                <a:off x="765" y="2677"/>
                <a:ext cx="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6" name="Line 330"/>
              <p:cNvSpPr>
                <a:spLocks noChangeAspect="1" noChangeShapeType="1"/>
              </p:cNvSpPr>
              <p:nvPr/>
            </p:nvSpPr>
            <p:spPr bwMode="auto">
              <a:xfrm flipV="1">
                <a:off x="766" y="2674"/>
                <a:ext cx="1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7" name="Line 331"/>
              <p:cNvSpPr>
                <a:spLocks noChangeAspect="1" noChangeShapeType="1"/>
              </p:cNvSpPr>
              <p:nvPr/>
            </p:nvSpPr>
            <p:spPr bwMode="auto">
              <a:xfrm>
                <a:off x="767" y="2674"/>
                <a:ext cx="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8" name="Line 332"/>
              <p:cNvSpPr>
                <a:spLocks noChangeAspect="1" noChangeShapeType="1"/>
              </p:cNvSpPr>
              <p:nvPr/>
            </p:nvSpPr>
            <p:spPr bwMode="auto">
              <a:xfrm flipV="1">
                <a:off x="769" y="2672"/>
                <a:ext cx="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89" name="Line 333"/>
              <p:cNvSpPr>
                <a:spLocks noChangeAspect="1" noChangeShapeType="1"/>
              </p:cNvSpPr>
              <p:nvPr/>
            </p:nvSpPr>
            <p:spPr bwMode="auto">
              <a:xfrm>
                <a:off x="769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0" name="Freeform 334"/>
              <p:cNvSpPr>
                <a:spLocks noChangeAspect="1"/>
              </p:cNvSpPr>
              <p:nvPr/>
            </p:nvSpPr>
            <p:spPr bwMode="auto">
              <a:xfrm>
                <a:off x="770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1" name="Line 335"/>
              <p:cNvSpPr>
                <a:spLocks noChangeAspect="1" noChangeShapeType="1"/>
              </p:cNvSpPr>
              <p:nvPr/>
            </p:nvSpPr>
            <p:spPr bwMode="auto">
              <a:xfrm>
                <a:off x="770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2" name="Line 336"/>
              <p:cNvSpPr>
                <a:spLocks noChangeAspect="1" noChangeShapeType="1"/>
              </p:cNvSpPr>
              <p:nvPr/>
            </p:nvSpPr>
            <p:spPr bwMode="auto">
              <a:xfrm>
                <a:off x="771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3" name="Line 337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4" name="Freeform 338"/>
              <p:cNvSpPr>
                <a:spLocks noChangeAspect="1"/>
              </p:cNvSpPr>
              <p:nvPr/>
            </p:nvSpPr>
            <p:spPr bwMode="auto">
              <a:xfrm>
                <a:off x="772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5" name="Line 339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6" name="Line 340"/>
              <p:cNvSpPr>
                <a:spLocks noChangeAspect="1" noChangeShapeType="1"/>
              </p:cNvSpPr>
              <p:nvPr/>
            </p:nvSpPr>
            <p:spPr bwMode="auto">
              <a:xfrm>
                <a:off x="773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7" name="Freeform 341"/>
              <p:cNvSpPr>
                <a:spLocks noChangeAspect="1"/>
              </p:cNvSpPr>
              <p:nvPr/>
            </p:nvSpPr>
            <p:spPr bwMode="auto">
              <a:xfrm>
                <a:off x="774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8" name="Line 342"/>
              <p:cNvSpPr>
                <a:spLocks noChangeAspect="1" noChangeShapeType="1"/>
              </p:cNvSpPr>
              <p:nvPr/>
            </p:nvSpPr>
            <p:spPr bwMode="auto">
              <a:xfrm>
                <a:off x="774" y="2672"/>
                <a:ext cx="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99" name="Line 343"/>
              <p:cNvSpPr>
                <a:spLocks noChangeAspect="1" noChangeShapeType="1"/>
              </p:cNvSpPr>
              <p:nvPr/>
            </p:nvSpPr>
            <p:spPr bwMode="auto">
              <a:xfrm>
                <a:off x="775" y="2674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0" name="Line 344"/>
              <p:cNvSpPr>
                <a:spLocks noChangeAspect="1" noChangeShapeType="1"/>
              </p:cNvSpPr>
              <p:nvPr/>
            </p:nvSpPr>
            <p:spPr bwMode="auto">
              <a:xfrm>
                <a:off x="776" y="2674"/>
                <a:ext cx="2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1" name="Line 345"/>
              <p:cNvSpPr>
                <a:spLocks noChangeAspect="1" noChangeShapeType="1"/>
              </p:cNvSpPr>
              <p:nvPr/>
            </p:nvSpPr>
            <p:spPr bwMode="auto">
              <a:xfrm>
                <a:off x="778" y="2677"/>
                <a:ext cx="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2" name="Line 346"/>
              <p:cNvSpPr>
                <a:spLocks noChangeAspect="1" noChangeShapeType="1"/>
              </p:cNvSpPr>
              <p:nvPr/>
            </p:nvSpPr>
            <p:spPr bwMode="auto">
              <a:xfrm>
                <a:off x="778" y="2678"/>
                <a:ext cx="3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3" name="Line 347"/>
              <p:cNvSpPr>
                <a:spLocks noChangeAspect="1" noChangeShapeType="1"/>
              </p:cNvSpPr>
              <p:nvPr/>
            </p:nvSpPr>
            <p:spPr bwMode="auto">
              <a:xfrm>
                <a:off x="781" y="2683"/>
                <a:ext cx="5" cy="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4" name="Line 348"/>
              <p:cNvSpPr>
                <a:spLocks noChangeAspect="1" noChangeShapeType="1"/>
              </p:cNvSpPr>
              <p:nvPr/>
            </p:nvSpPr>
            <p:spPr bwMode="auto">
              <a:xfrm>
                <a:off x="786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5" name="Line 349"/>
              <p:cNvSpPr>
                <a:spLocks noChangeAspect="1" noChangeShapeType="1"/>
              </p:cNvSpPr>
              <p:nvPr/>
            </p:nvSpPr>
            <p:spPr bwMode="auto">
              <a:xfrm>
                <a:off x="791" y="2716"/>
                <a:ext cx="9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6" name="Line 350"/>
              <p:cNvSpPr>
                <a:spLocks noChangeAspect="1" noChangeShapeType="1"/>
              </p:cNvSpPr>
              <p:nvPr/>
            </p:nvSpPr>
            <p:spPr bwMode="auto">
              <a:xfrm>
                <a:off x="800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7" name="Line 351"/>
              <p:cNvSpPr>
                <a:spLocks noChangeAspect="1" noChangeShapeType="1"/>
              </p:cNvSpPr>
              <p:nvPr/>
            </p:nvSpPr>
            <p:spPr bwMode="auto">
              <a:xfrm>
                <a:off x="809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8" name="Line 352"/>
              <p:cNvSpPr>
                <a:spLocks noChangeAspect="1" noChangeShapeType="1"/>
              </p:cNvSpPr>
              <p:nvPr/>
            </p:nvSpPr>
            <p:spPr bwMode="auto">
              <a:xfrm>
                <a:off x="828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09" name="Line 353"/>
              <p:cNvSpPr>
                <a:spLocks noChangeAspect="1" noChangeShapeType="1"/>
              </p:cNvSpPr>
              <p:nvPr/>
            </p:nvSpPr>
            <p:spPr bwMode="auto">
              <a:xfrm>
                <a:off x="847" y="3143"/>
                <a:ext cx="8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0" name="Line 354"/>
              <p:cNvSpPr>
                <a:spLocks noChangeAspect="1" noChangeShapeType="1"/>
              </p:cNvSpPr>
              <p:nvPr/>
            </p:nvSpPr>
            <p:spPr bwMode="auto">
              <a:xfrm>
                <a:off x="855" y="3206"/>
                <a:ext cx="1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1" name="Line 355"/>
              <p:cNvSpPr>
                <a:spLocks noChangeAspect="1" noChangeShapeType="1"/>
              </p:cNvSpPr>
              <p:nvPr/>
            </p:nvSpPr>
            <p:spPr bwMode="auto">
              <a:xfrm>
                <a:off x="865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2" name="Line 356"/>
              <p:cNvSpPr>
                <a:spLocks noChangeAspect="1" noChangeShapeType="1"/>
              </p:cNvSpPr>
              <p:nvPr/>
            </p:nvSpPr>
            <p:spPr bwMode="auto">
              <a:xfrm>
                <a:off x="874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3" name="Line 357"/>
              <p:cNvSpPr>
                <a:spLocks noChangeAspect="1" noChangeShapeType="1"/>
              </p:cNvSpPr>
              <p:nvPr/>
            </p:nvSpPr>
            <p:spPr bwMode="auto">
              <a:xfrm>
                <a:off x="884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4" name="Line 358"/>
              <p:cNvSpPr>
                <a:spLocks noChangeAspect="1" noChangeShapeType="1"/>
              </p:cNvSpPr>
              <p:nvPr/>
            </p:nvSpPr>
            <p:spPr bwMode="auto">
              <a:xfrm>
                <a:off x="893" y="3363"/>
                <a:ext cx="5" cy="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5" name="Line 359"/>
              <p:cNvSpPr>
                <a:spLocks noChangeAspect="1" noChangeShapeType="1"/>
              </p:cNvSpPr>
              <p:nvPr/>
            </p:nvSpPr>
            <p:spPr bwMode="auto">
              <a:xfrm>
                <a:off x="898" y="3374"/>
                <a:ext cx="5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6" name="Line 360"/>
              <p:cNvSpPr>
                <a:spLocks noChangeAspect="1" noChangeShapeType="1"/>
              </p:cNvSpPr>
              <p:nvPr/>
            </p:nvSpPr>
            <p:spPr bwMode="auto">
              <a:xfrm>
                <a:off x="903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7" name="Line 361"/>
              <p:cNvSpPr>
                <a:spLocks noChangeAspect="1" noChangeShapeType="1"/>
              </p:cNvSpPr>
              <p:nvPr/>
            </p:nvSpPr>
            <p:spPr bwMode="auto">
              <a:xfrm>
                <a:off x="907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8" name="Line 362"/>
              <p:cNvSpPr>
                <a:spLocks noChangeAspect="1" noChangeShapeType="1"/>
              </p:cNvSpPr>
              <p:nvPr/>
            </p:nvSpPr>
            <p:spPr bwMode="auto">
              <a:xfrm>
                <a:off x="912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19" name="Line 363"/>
              <p:cNvSpPr>
                <a:spLocks noChangeAspect="1" noChangeShapeType="1"/>
              </p:cNvSpPr>
              <p:nvPr/>
            </p:nvSpPr>
            <p:spPr bwMode="auto">
              <a:xfrm>
                <a:off x="917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0" name="Line 364"/>
              <p:cNvSpPr>
                <a:spLocks noChangeAspect="1" noChangeShapeType="1"/>
              </p:cNvSpPr>
              <p:nvPr/>
            </p:nvSpPr>
            <p:spPr bwMode="auto">
              <a:xfrm>
                <a:off x="922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1" name="Line 365"/>
              <p:cNvSpPr>
                <a:spLocks noChangeAspect="1" noChangeShapeType="1"/>
              </p:cNvSpPr>
              <p:nvPr/>
            </p:nvSpPr>
            <p:spPr bwMode="auto">
              <a:xfrm>
                <a:off x="925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2" name="Line 366"/>
              <p:cNvSpPr>
                <a:spLocks noChangeAspect="1" noChangeShapeType="1"/>
              </p:cNvSpPr>
              <p:nvPr/>
            </p:nvSpPr>
            <p:spPr bwMode="auto">
              <a:xfrm>
                <a:off x="930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3" name="Line 367"/>
              <p:cNvSpPr>
                <a:spLocks noChangeAspect="1" noChangeShapeType="1"/>
              </p:cNvSpPr>
              <p:nvPr/>
            </p:nvSpPr>
            <p:spPr bwMode="auto">
              <a:xfrm>
                <a:off x="93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4" name="Line 368"/>
              <p:cNvSpPr>
                <a:spLocks noChangeAspect="1" noChangeShapeType="1"/>
              </p:cNvSpPr>
              <p:nvPr/>
            </p:nvSpPr>
            <p:spPr bwMode="auto">
              <a:xfrm>
                <a:off x="939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5" name="Line 369"/>
              <p:cNvSpPr>
                <a:spLocks noChangeAspect="1" noChangeShapeType="1"/>
              </p:cNvSpPr>
              <p:nvPr/>
            </p:nvSpPr>
            <p:spPr bwMode="auto">
              <a:xfrm>
                <a:off x="944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6" name="Line 370"/>
              <p:cNvSpPr>
                <a:spLocks noChangeAspect="1" noChangeShapeType="1"/>
              </p:cNvSpPr>
              <p:nvPr/>
            </p:nvSpPr>
            <p:spPr bwMode="auto">
              <a:xfrm>
                <a:off x="949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7" name="Line 371"/>
              <p:cNvSpPr>
                <a:spLocks noChangeAspect="1" noChangeShapeType="1"/>
              </p:cNvSpPr>
              <p:nvPr/>
            </p:nvSpPr>
            <p:spPr bwMode="auto">
              <a:xfrm>
                <a:off x="954" y="3413"/>
                <a:ext cx="4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8" name="Line 372"/>
              <p:cNvSpPr>
                <a:spLocks noChangeAspect="1" noChangeShapeType="1"/>
              </p:cNvSpPr>
              <p:nvPr/>
            </p:nvSpPr>
            <p:spPr bwMode="auto">
              <a:xfrm>
                <a:off x="95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29" name="Line 373"/>
              <p:cNvSpPr>
                <a:spLocks noChangeAspect="1" noChangeShapeType="1"/>
              </p:cNvSpPr>
              <p:nvPr/>
            </p:nvSpPr>
            <p:spPr bwMode="auto">
              <a:xfrm>
                <a:off x="963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30" name="Line 374"/>
              <p:cNvSpPr>
                <a:spLocks noChangeAspect="1" noChangeShapeType="1"/>
              </p:cNvSpPr>
              <p:nvPr/>
            </p:nvSpPr>
            <p:spPr bwMode="auto">
              <a:xfrm>
                <a:off x="96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31" name="Line 375"/>
              <p:cNvSpPr>
                <a:spLocks noChangeAspect="1" noChangeShapeType="1"/>
              </p:cNvSpPr>
              <p:nvPr/>
            </p:nvSpPr>
            <p:spPr bwMode="auto">
              <a:xfrm>
                <a:off x="97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32" name="Line 376"/>
              <p:cNvSpPr>
                <a:spLocks noChangeAspect="1" noChangeShapeType="1"/>
              </p:cNvSpPr>
              <p:nvPr/>
            </p:nvSpPr>
            <p:spPr bwMode="auto">
              <a:xfrm>
                <a:off x="97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33" name="Line 377"/>
              <p:cNvSpPr>
                <a:spLocks noChangeAspect="1" noChangeShapeType="1"/>
              </p:cNvSpPr>
              <p:nvPr/>
            </p:nvSpPr>
            <p:spPr bwMode="auto">
              <a:xfrm>
                <a:off x="982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34" name="Line 378"/>
              <p:cNvSpPr>
                <a:spLocks noChangeAspect="1" noChangeShapeType="1"/>
              </p:cNvSpPr>
              <p:nvPr/>
            </p:nvSpPr>
            <p:spPr bwMode="auto">
              <a:xfrm>
                <a:off x="98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35" name="Line 379"/>
              <p:cNvSpPr>
                <a:spLocks noChangeAspect="1" noChangeShapeType="1"/>
              </p:cNvSpPr>
              <p:nvPr/>
            </p:nvSpPr>
            <p:spPr bwMode="auto">
              <a:xfrm>
                <a:off x="99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436" name="Text Box 380"/>
          <p:cNvSpPr txBox="1">
            <a:spLocks noChangeArrowheads="1"/>
          </p:cNvSpPr>
          <p:nvPr/>
        </p:nvSpPr>
        <p:spPr bwMode="auto">
          <a:xfrm>
            <a:off x="2821963" y="3525867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441" name="Rectangle 385"/>
          <p:cNvSpPr>
            <a:spLocks noChangeArrowheads="1"/>
          </p:cNvSpPr>
          <p:nvPr/>
        </p:nvSpPr>
        <p:spPr bwMode="auto">
          <a:xfrm>
            <a:off x="2477476" y="3076603"/>
            <a:ext cx="48410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Dl</a:t>
            </a:r>
            <a:endParaRPr kumimoji="0" lang="fr-FR" altLang="fr-FR" sz="20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5629" name="Group 573"/>
          <p:cNvGrpSpPr>
            <a:grpSpLocks/>
          </p:cNvGrpSpPr>
          <p:nvPr/>
        </p:nvGrpSpPr>
        <p:grpSpPr bwMode="auto">
          <a:xfrm>
            <a:off x="6450489" y="863628"/>
            <a:ext cx="1755775" cy="1060450"/>
            <a:chOff x="3285" y="3561"/>
            <a:chExt cx="1106" cy="668"/>
          </a:xfrm>
        </p:grpSpPr>
        <p:sp>
          <p:nvSpPr>
            <p:cNvPr id="45442" name="Line 386"/>
            <p:cNvSpPr>
              <a:spLocks noChangeShapeType="1"/>
            </p:cNvSpPr>
            <p:nvPr/>
          </p:nvSpPr>
          <p:spPr bwMode="auto">
            <a:xfrm>
              <a:off x="3285" y="4162"/>
              <a:ext cx="9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5443" name="Group 387"/>
            <p:cNvGrpSpPr>
              <a:grpSpLocks/>
            </p:cNvGrpSpPr>
            <p:nvPr/>
          </p:nvGrpSpPr>
          <p:grpSpPr bwMode="auto">
            <a:xfrm>
              <a:off x="3621" y="3922"/>
              <a:ext cx="432" cy="0"/>
              <a:chOff x="3164" y="768"/>
              <a:chExt cx="432" cy="0"/>
            </a:xfrm>
          </p:grpSpPr>
          <p:sp>
            <p:nvSpPr>
              <p:cNvPr id="45444" name="Line 388"/>
              <p:cNvSpPr>
                <a:spLocks noChangeShapeType="1"/>
              </p:cNvSpPr>
              <p:nvPr/>
            </p:nvSpPr>
            <p:spPr bwMode="auto">
              <a:xfrm>
                <a:off x="3164" y="768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45" name="Line 389"/>
              <p:cNvSpPr>
                <a:spLocks noChangeShapeType="1"/>
              </p:cNvSpPr>
              <p:nvPr/>
            </p:nvSpPr>
            <p:spPr bwMode="auto">
              <a:xfrm flipH="1">
                <a:off x="3464" y="768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46" name="Line 390"/>
              <p:cNvSpPr>
                <a:spLocks noChangeShapeType="1"/>
              </p:cNvSpPr>
              <p:nvPr/>
            </p:nvSpPr>
            <p:spPr bwMode="auto">
              <a:xfrm>
                <a:off x="3264" y="768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5447" name="Rectangle 391"/>
            <p:cNvSpPr>
              <a:spLocks noChangeArrowheads="1"/>
            </p:cNvSpPr>
            <p:nvPr/>
          </p:nvSpPr>
          <p:spPr bwMode="auto">
            <a:xfrm>
              <a:off x="4060" y="3743"/>
              <a:ext cx="2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Dt</a:t>
              </a:r>
              <a:endPara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448" name="Rectangle 392"/>
            <p:cNvSpPr>
              <a:spLocks noChangeArrowheads="1"/>
            </p:cNvSpPr>
            <p:nvPr/>
          </p:nvSpPr>
          <p:spPr bwMode="auto">
            <a:xfrm>
              <a:off x="4239" y="4017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45449" name="Freeform 393"/>
            <p:cNvSpPr>
              <a:spLocks/>
            </p:cNvSpPr>
            <p:nvPr/>
          </p:nvSpPr>
          <p:spPr bwMode="auto">
            <a:xfrm>
              <a:off x="3620" y="3561"/>
              <a:ext cx="451" cy="598"/>
            </a:xfrm>
            <a:custGeom>
              <a:avLst/>
              <a:gdLst>
                <a:gd name="T0" fmla="*/ 16 w 564"/>
                <a:gd name="T1" fmla="*/ 596 h 598"/>
                <a:gd name="T2" fmla="*/ 74 w 564"/>
                <a:gd name="T3" fmla="*/ 588 h 598"/>
                <a:gd name="T4" fmla="*/ 122 w 564"/>
                <a:gd name="T5" fmla="*/ 548 h 598"/>
                <a:gd name="T6" fmla="*/ 152 w 564"/>
                <a:gd name="T7" fmla="*/ 472 h 598"/>
                <a:gd name="T8" fmla="*/ 198 w 564"/>
                <a:gd name="T9" fmla="*/ 274 h 598"/>
                <a:gd name="T10" fmla="*/ 238 w 564"/>
                <a:gd name="T11" fmla="*/ 80 h 598"/>
                <a:gd name="T12" fmla="*/ 264 w 564"/>
                <a:gd name="T13" fmla="*/ 8 h 598"/>
                <a:gd name="T14" fmla="*/ 276 w 564"/>
                <a:gd name="T15" fmla="*/ 0 h 598"/>
                <a:gd name="T16" fmla="*/ 292 w 564"/>
                <a:gd name="T17" fmla="*/ 14 h 598"/>
                <a:gd name="T18" fmla="*/ 324 w 564"/>
                <a:gd name="T19" fmla="*/ 134 h 598"/>
                <a:gd name="T20" fmla="*/ 352 w 564"/>
                <a:gd name="T21" fmla="*/ 268 h 598"/>
                <a:gd name="T22" fmla="*/ 390 w 564"/>
                <a:gd name="T23" fmla="*/ 442 h 598"/>
                <a:gd name="T24" fmla="*/ 418 w 564"/>
                <a:gd name="T25" fmla="*/ 522 h 598"/>
                <a:gd name="T26" fmla="*/ 444 w 564"/>
                <a:gd name="T27" fmla="*/ 564 h 598"/>
                <a:gd name="T28" fmla="*/ 496 w 564"/>
                <a:gd name="T29" fmla="*/ 592 h 598"/>
                <a:gd name="T30" fmla="*/ 564 w 564"/>
                <a:gd name="T31" fmla="*/ 598 h 598"/>
                <a:gd name="T32" fmla="*/ 0 w 564"/>
                <a:gd name="T33" fmla="*/ 598 h 598"/>
                <a:gd name="T34" fmla="*/ 28 w 564"/>
                <a:gd name="T35" fmla="*/ 594 h 598"/>
                <a:gd name="T36" fmla="*/ 16 w 564"/>
                <a:gd name="T37" fmla="*/ 59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4" h="598">
                  <a:moveTo>
                    <a:pt x="16" y="596"/>
                  </a:moveTo>
                  <a:lnTo>
                    <a:pt x="74" y="588"/>
                  </a:lnTo>
                  <a:lnTo>
                    <a:pt x="122" y="548"/>
                  </a:lnTo>
                  <a:lnTo>
                    <a:pt x="152" y="472"/>
                  </a:lnTo>
                  <a:lnTo>
                    <a:pt x="198" y="274"/>
                  </a:lnTo>
                  <a:lnTo>
                    <a:pt x="238" y="80"/>
                  </a:lnTo>
                  <a:lnTo>
                    <a:pt x="264" y="8"/>
                  </a:lnTo>
                  <a:lnTo>
                    <a:pt x="276" y="0"/>
                  </a:lnTo>
                  <a:lnTo>
                    <a:pt x="292" y="14"/>
                  </a:lnTo>
                  <a:lnTo>
                    <a:pt x="324" y="134"/>
                  </a:lnTo>
                  <a:lnTo>
                    <a:pt x="352" y="268"/>
                  </a:lnTo>
                  <a:lnTo>
                    <a:pt x="390" y="442"/>
                  </a:lnTo>
                  <a:lnTo>
                    <a:pt x="418" y="522"/>
                  </a:lnTo>
                  <a:lnTo>
                    <a:pt x="444" y="564"/>
                  </a:lnTo>
                  <a:lnTo>
                    <a:pt x="496" y="592"/>
                  </a:lnTo>
                  <a:lnTo>
                    <a:pt x="564" y="598"/>
                  </a:lnTo>
                  <a:lnTo>
                    <a:pt x="0" y="598"/>
                  </a:lnTo>
                  <a:lnTo>
                    <a:pt x="28" y="594"/>
                  </a:lnTo>
                  <a:lnTo>
                    <a:pt x="16" y="596"/>
                  </a:lnTo>
                  <a:close/>
                </a:path>
              </a:pathLst>
            </a:cu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5450" name="Group 394"/>
            <p:cNvGrpSpPr>
              <a:grpSpLocks noChangeAspect="1"/>
            </p:cNvGrpSpPr>
            <p:nvPr/>
          </p:nvGrpSpPr>
          <p:grpSpPr bwMode="auto">
            <a:xfrm>
              <a:off x="3601" y="3563"/>
              <a:ext cx="480" cy="595"/>
              <a:chOff x="548" y="2672"/>
              <a:chExt cx="448" cy="744"/>
            </a:xfrm>
          </p:grpSpPr>
          <p:sp>
            <p:nvSpPr>
              <p:cNvPr id="45451" name="Line 395"/>
              <p:cNvSpPr>
                <a:spLocks noChangeAspect="1" noChangeShapeType="1"/>
              </p:cNvSpPr>
              <p:nvPr/>
            </p:nvSpPr>
            <p:spPr bwMode="auto">
              <a:xfrm>
                <a:off x="54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52" name="Line 396"/>
              <p:cNvSpPr>
                <a:spLocks noChangeAspect="1" noChangeShapeType="1"/>
              </p:cNvSpPr>
              <p:nvPr/>
            </p:nvSpPr>
            <p:spPr bwMode="auto">
              <a:xfrm>
                <a:off x="55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53" name="Line 397"/>
              <p:cNvSpPr>
                <a:spLocks noChangeAspect="1" noChangeShapeType="1"/>
              </p:cNvSpPr>
              <p:nvPr/>
            </p:nvSpPr>
            <p:spPr bwMode="auto">
              <a:xfrm>
                <a:off x="55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54" name="Line 398"/>
              <p:cNvSpPr>
                <a:spLocks noChangeAspect="1" noChangeShapeType="1"/>
              </p:cNvSpPr>
              <p:nvPr/>
            </p:nvSpPr>
            <p:spPr bwMode="auto">
              <a:xfrm>
                <a:off x="562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55" name="Line 399"/>
              <p:cNvSpPr>
                <a:spLocks noChangeAspect="1" noChangeShapeType="1"/>
              </p:cNvSpPr>
              <p:nvPr/>
            </p:nvSpPr>
            <p:spPr bwMode="auto">
              <a:xfrm>
                <a:off x="567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56" name="Line 400"/>
              <p:cNvSpPr>
                <a:spLocks noChangeAspect="1" noChangeShapeType="1"/>
              </p:cNvSpPr>
              <p:nvPr/>
            </p:nvSpPr>
            <p:spPr bwMode="auto">
              <a:xfrm>
                <a:off x="57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57" name="Line 401"/>
              <p:cNvSpPr>
                <a:spLocks noChangeAspect="1" noChangeShapeType="1"/>
              </p:cNvSpPr>
              <p:nvPr/>
            </p:nvSpPr>
            <p:spPr bwMode="auto">
              <a:xfrm>
                <a:off x="57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58" name="Line 402"/>
              <p:cNvSpPr>
                <a:spLocks noChangeAspect="1" noChangeShapeType="1"/>
              </p:cNvSpPr>
              <p:nvPr/>
            </p:nvSpPr>
            <p:spPr bwMode="auto">
              <a:xfrm>
                <a:off x="581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59" name="Line 403"/>
              <p:cNvSpPr>
                <a:spLocks noChangeAspect="1" noChangeShapeType="1"/>
              </p:cNvSpPr>
              <p:nvPr/>
            </p:nvSpPr>
            <p:spPr bwMode="auto">
              <a:xfrm flipV="1">
                <a:off x="585" y="3413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0" name="Line 404"/>
              <p:cNvSpPr>
                <a:spLocks noChangeAspect="1" noChangeShapeType="1"/>
              </p:cNvSpPr>
              <p:nvPr/>
            </p:nvSpPr>
            <p:spPr bwMode="auto">
              <a:xfrm>
                <a:off x="590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1" name="Line 405"/>
              <p:cNvSpPr>
                <a:spLocks noChangeAspect="1" noChangeShapeType="1"/>
              </p:cNvSpPr>
              <p:nvPr/>
            </p:nvSpPr>
            <p:spPr bwMode="auto">
              <a:xfrm>
                <a:off x="595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2" name="Line 406"/>
              <p:cNvSpPr>
                <a:spLocks noChangeAspect="1" noChangeShapeType="1"/>
              </p:cNvSpPr>
              <p:nvPr/>
            </p:nvSpPr>
            <p:spPr bwMode="auto">
              <a:xfrm flipV="1">
                <a:off x="600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3" name="Line 407"/>
              <p:cNvSpPr>
                <a:spLocks noChangeAspect="1" noChangeShapeType="1"/>
              </p:cNvSpPr>
              <p:nvPr/>
            </p:nvSpPr>
            <p:spPr bwMode="auto">
              <a:xfrm flipV="1">
                <a:off x="60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4" name="Line 408"/>
              <p:cNvSpPr>
                <a:spLocks noChangeAspect="1" noChangeShapeType="1"/>
              </p:cNvSpPr>
              <p:nvPr/>
            </p:nvSpPr>
            <p:spPr bwMode="auto">
              <a:xfrm flipV="1">
                <a:off x="609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5" name="Line 409"/>
              <p:cNvSpPr>
                <a:spLocks noChangeAspect="1" noChangeShapeType="1"/>
              </p:cNvSpPr>
              <p:nvPr/>
            </p:nvSpPr>
            <p:spPr bwMode="auto">
              <a:xfrm flipV="1">
                <a:off x="614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6" name="Line 410"/>
              <p:cNvSpPr>
                <a:spLocks noChangeAspect="1" noChangeShapeType="1"/>
              </p:cNvSpPr>
              <p:nvPr/>
            </p:nvSpPr>
            <p:spPr bwMode="auto">
              <a:xfrm flipV="1">
                <a:off x="619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7" name="Line 411"/>
              <p:cNvSpPr>
                <a:spLocks noChangeAspect="1" noChangeShapeType="1"/>
              </p:cNvSpPr>
              <p:nvPr/>
            </p:nvSpPr>
            <p:spPr bwMode="auto">
              <a:xfrm flipV="1">
                <a:off x="622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8" name="Line 412"/>
              <p:cNvSpPr>
                <a:spLocks noChangeAspect="1" noChangeShapeType="1"/>
              </p:cNvSpPr>
              <p:nvPr/>
            </p:nvSpPr>
            <p:spPr bwMode="auto">
              <a:xfrm flipV="1">
                <a:off x="627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69" name="Line 413"/>
              <p:cNvSpPr>
                <a:spLocks noChangeAspect="1" noChangeShapeType="1"/>
              </p:cNvSpPr>
              <p:nvPr/>
            </p:nvSpPr>
            <p:spPr bwMode="auto">
              <a:xfrm flipV="1">
                <a:off x="632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0" name="Line 414"/>
              <p:cNvSpPr>
                <a:spLocks noChangeAspect="1" noChangeShapeType="1"/>
              </p:cNvSpPr>
              <p:nvPr/>
            </p:nvSpPr>
            <p:spPr bwMode="auto">
              <a:xfrm flipV="1">
                <a:off x="637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1" name="Line 415"/>
              <p:cNvSpPr>
                <a:spLocks noChangeAspect="1" noChangeShapeType="1"/>
              </p:cNvSpPr>
              <p:nvPr/>
            </p:nvSpPr>
            <p:spPr bwMode="auto">
              <a:xfrm flipV="1">
                <a:off x="641" y="3363"/>
                <a:ext cx="10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2" name="Line 416"/>
              <p:cNvSpPr>
                <a:spLocks noChangeAspect="1" noChangeShapeType="1"/>
              </p:cNvSpPr>
              <p:nvPr/>
            </p:nvSpPr>
            <p:spPr bwMode="auto">
              <a:xfrm flipV="1">
                <a:off x="651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3" name="Line 417"/>
              <p:cNvSpPr>
                <a:spLocks noChangeAspect="1" noChangeShapeType="1"/>
              </p:cNvSpPr>
              <p:nvPr/>
            </p:nvSpPr>
            <p:spPr bwMode="auto">
              <a:xfrm flipV="1">
                <a:off x="660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4" name="Line 418"/>
              <p:cNvSpPr>
                <a:spLocks noChangeAspect="1" noChangeShapeType="1"/>
              </p:cNvSpPr>
              <p:nvPr/>
            </p:nvSpPr>
            <p:spPr bwMode="auto">
              <a:xfrm flipV="1">
                <a:off x="670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5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679" y="3143"/>
                <a:ext cx="18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6" name="Line 420"/>
              <p:cNvSpPr>
                <a:spLocks noChangeAspect="1" noChangeShapeType="1"/>
              </p:cNvSpPr>
              <p:nvPr/>
            </p:nvSpPr>
            <p:spPr bwMode="auto">
              <a:xfrm flipV="1">
                <a:off x="697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7" name="Line 421"/>
              <p:cNvSpPr>
                <a:spLocks noChangeAspect="1" noChangeShapeType="1"/>
              </p:cNvSpPr>
              <p:nvPr/>
            </p:nvSpPr>
            <p:spPr bwMode="auto">
              <a:xfrm flipV="1">
                <a:off x="716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8" name="Line 422"/>
              <p:cNvSpPr>
                <a:spLocks noChangeAspect="1" noChangeShapeType="1"/>
              </p:cNvSpPr>
              <p:nvPr/>
            </p:nvSpPr>
            <p:spPr bwMode="auto">
              <a:xfrm flipV="1">
                <a:off x="735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79" name="Line 423"/>
              <p:cNvSpPr>
                <a:spLocks noChangeAspect="1" noChangeShapeType="1"/>
              </p:cNvSpPr>
              <p:nvPr/>
            </p:nvSpPr>
            <p:spPr bwMode="auto">
              <a:xfrm flipV="1">
                <a:off x="744" y="2742"/>
                <a:ext cx="5" cy="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0" name="Line 424"/>
              <p:cNvSpPr>
                <a:spLocks noChangeAspect="1" noChangeShapeType="1"/>
              </p:cNvSpPr>
              <p:nvPr/>
            </p:nvSpPr>
            <p:spPr bwMode="auto">
              <a:xfrm flipV="1">
                <a:off x="749" y="2716"/>
                <a:ext cx="4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1" name="Line 425"/>
              <p:cNvSpPr>
                <a:spLocks noChangeAspect="1" noChangeShapeType="1"/>
              </p:cNvSpPr>
              <p:nvPr/>
            </p:nvSpPr>
            <p:spPr bwMode="auto">
              <a:xfrm flipV="1">
                <a:off x="753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2" name="Line 426"/>
              <p:cNvSpPr>
                <a:spLocks noChangeAspect="1" noChangeShapeType="1"/>
              </p:cNvSpPr>
              <p:nvPr/>
            </p:nvSpPr>
            <p:spPr bwMode="auto">
              <a:xfrm flipV="1">
                <a:off x="758" y="2689"/>
                <a:ext cx="3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3" name="Line 427"/>
              <p:cNvSpPr>
                <a:spLocks noChangeAspect="1" noChangeShapeType="1"/>
              </p:cNvSpPr>
              <p:nvPr/>
            </p:nvSpPr>
            <p:spPr bwMode="auto">
              <a:xfrm flipV="1">
                <a:off x="761" y="2683"/>
                <a:ext cx="2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4" name="Line 428"/>
              <p:cNvSpPr>
                <a:spLocks noChangeAspect="1" noChangeShapeType="1"/>
              </p:cNvSpPr>
              <p:nvPr/>
            </p:nvSpPr>
            <p:spPr bwMode="auto">
              <a:xfrm flipV="1">
                <a:off x="763" y="2678"/>
                <a:ext cx="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5" name="Line 429"/>
              <p:cNvSpPr>
                <a:spLocks noChangeAspect="1" noChangeShapeType="1"/>
              </p:cNvSpPr>
              <p:nvPr/>
            </p:nvSpPr>
            <p:spPr bwMode="auto">
              <a:xfrm flipV="1">
                <a:off x="765" y="2677"/>
                <a:ext cx="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6" name="Line 430"/>
              <p:cNvSpPr>
                <a:spLocks noChangeAspect="1" noChangeShapeType="1"/>
              </p:cNvSpPr>
              <p:nvPr/>
            </p:nvSpPr>
            <p:spPr bwMode="auto">
              <a:xfrm flipV="1">
                <a:off x="766" y="2674"/>
                <a:ext cx="1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7" name="Line 431"/>
              <p:cNvSpPr>
                <a:spLocks noChangeAspect="1" noChangeShapeType="1"/>
              </p:cNvSpPr>
              <p:nvPr/>
            </p:nvSpPr>
            <p:spPr bwMode="auto">
              <a:xfrm>
                <a:off x="767" y="2674"/>
                <a:ext cx="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8" name="Line 432"/>
              <p:cNvSpPr>
                <a:spLocks noChangeAspect="1" noChangeShapeType="1"/>
              </p:cNvSpPr>
              <p:nvPr/>
            </p:nvSpPr>
            <p:spPr bwMode="auto">
              <a:xfrm flipV="1">
                <a:off x="769" y="2672"/>
                <a:ext cx="0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89" name="Line 433"/>
              <p:cNvSpPr>
                <a:spLocks noChangeAspect="1" noChangeShapeType="1"/>
              </p:cNvSpPr>
              <p:nvPr/>
            </p:nvSpPr>
            <p:spPr bwMode="auto">
              <a:xfrm>
                <a:off x="769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0" name="Freeform 434"/>
              <p:cNvSpPr>
                <a:spLocks noChangeAspect="1"/>
              </p:cNvSpPr>
              <p:nvPr/>
            </p:nvSpPr>
            <p:spPr bwMode="auto">
              <a:xfrm>
                <a:off x="770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1" name="Line 435"/>
              <p:cNvSpPr>
                <a:spLocks noChangeAspect="1" noChangeShapeType="1"/>
              </p:cNvSpPr>
              <p:nvPr/>
            </p:nvSpPr>
            <p:spPr bwMode="auto">
              <a:xfrm>
                <a:off x="770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2" name="Line 436"/>
              <p:cNvSpPr>
                <a:spLocks noChangeAspect="1" noChangeShapeType="1"/>
              </p:cNvSpPr>
              <p:nvPr/>
            </p:nvSpPr>
            <p:spPr bwMode="auto">
              <a:xfrm>
                <a:off x="771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3" name="Line 437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4" name="Freeform 438"/>
              <p:cNvSpPr>
                <a:spLocks noChangeAspect="1"/>
              </p:cNvSpPr>
              <p:nvPr/>
            </p:nvSpPr>
            <p:spPr bwMode="auto">
              <a:xfrm>
                <a:off x="772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5" name="Line 439"/>
              <p:cNvSpPr>
                <a:spLocks noChangeAspect="1" noChangeShapeType="1"/>
              </p:cNvSpPr>
              <p:nvPr/>
            </p:nvSpPr>
            <p:spPr bwMode="auto">
              <a:xfrm>
                <a:off x="772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6" name="Line 440"/>
              <p:cNvSpPr>
                <a:spLocks noChangeAspect="1" noChangeShapeType="1"/>
              </p:cNvSpPr>
              <p:nvPr/>
            </p:nvSpPr>
            <p:spPr bwMode="auto">
              <a:xfrm>
                <a:off x="773" y="2672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7" name="Freeform 441"/>
              <p:cNvSpPr>
                <a:spLocks noChangeAspect="1"/>
              </p:cNvSpPr>
              <p:nvPr/>
            </p:nvSpPr>
            <p:spPr bwMode="auto">
              <a:xfrm>
                <a:off x="774" y="26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8" name="Line 442"/>
              <p:cNvSpPr>
                <a:spLocks noChangeAspect="1" noChangeShapeType="1"/>
              </p:cNvSpPr>
              <p:nvPr/>
            </p:nvSpPr>
            <p:spPr bwMode="auto">
              <a:xfrm>
                <a:off x="774" y="2672"/>
                <a:ext cx="1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99" name="Line 443"/>
              <p:cNvSpPr>
                <a:spLocks noChangeAspect="1" noChangeShapeType="1"/>
              </p:cNvSpPr>
              <p:nvPr/>
            </p:nvSpPr>
            <p:spPr bwMode="auto">
              <a:xfrm>
                <a:off x="775" y="2674"/>
                <a:ext cx="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0" name="Line 444"/>
              <p:cNvSpPr>
                <a:spLocks noChangeAspect="1" noChangeShapeType="1"/>
              </p:cNvSpPr>
              <p:nvPr/>
            </p:nvSpPr>
            <p:spPr bwMode="auto">
              <a:xfrm>
                <a:off x="776" y="2674"/>
                <a:ext cx="2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1" name="Line 445"/>
              <p:cNvSpPr>
                <a:spLocks noChangeAspect="1" noChangeShapeType="1"/>
              </p:cNvSpPr>
              <p:nvPr/>
            </p:nvSpPr>
            <p:spPr bwMode="auto">
              <a:xfrm>
                <a:off x="778" y="2677"/>
                <a:ext cx="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2" name="Line 446"/>
              <p:cNvSpPr>
                <a:spLocks noChangeAspect="1" noChangeShapeType="1"/>
              </p:cNvSpPr>
              <p:nvPr/>
            </p:nvSpPr>
            <p:spPr bwMode="auto">
              <a:xfrm>
                <a:off x="778" y="2678"/>
                <a:ext cx="3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3" name="Line 447"/>
              <p:cNvSpPr>
                <a:spLocks noChangeAspect="1" noChangeShapeType="1"/>
              </p:cNvSpPr>
              <p:nvPr/>
            </p:nvSpPr>
            <p:spPr bwMode="auto">
              <a:xfrm>
                <a:off x="781" y="2683"/>
                <a:ext cx="5" cy="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4" name="Line 448"/>
              <p:cNvSpPr>
                <a:spLocks noChangeAspect="1" noChangeShapeType="1"/>
              </p:cNvSpPr>
              <p:nvPr/>
            </p:nvSpPr>
            <p:spPr bwMode="auto">
              <a:xfrm>
                <a:off x="786" y="2697"/>
                <a:ext cx="5" cy="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5" name="Line 449"/>
              <p:cNvSpPr>
                <a:spLocks noChangeAspect="1" noChangeShapeType="1"/>
              </p:cNvSpPr>
              <p:nvPr/>
            </p:nvSpPr>
            <p:spPr bwMode="auto">
              <a:xfrm>
                <a:off x="791" y="2716"/>
                <a:ext cx="9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6" name="Line 450"/>
              <p:cNvSpPr>
                <a:spLocks noChangeAspect="1" noChangeShapeType="1"/>
              </p:cNvSpPr>
              <p:nvPr/>
            </p:nvSpPr>
            <p:spPr bwMode="auto">
              <a:xfrm>
                <a:off x="800" y="2770"/>
                <a:ext cx="9" cy="6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7" name="Line 451"/>
              <p:cNvSpPr>
                <a:spLocks noChangeAspect="1" noChangeShapeType="1"/>
              </p:cNvSpPr>
              <p:nvPr/>
            </p:nvSpPr>
            <p:spPr bwMode="auto">
              <a:xfrm>
                <a:off x="809" y="2837"/>
                <a:ext cx="19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8" name="Line 452"/>
              <p:cNvSpPr>
                <a:spLocks noChangeAspect="1" noChangeShapeType="1"/>
              </p:cNvSpPr>
              <p:nvPr/>
            </p:nvSpPr>
            <p:spPr bwMode="auto">
              <a:xfrm>
                <a:off x="828" y="2991"/>
                <a:ext cx="19" cy="1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09" name="Line 453"/>
              <p:cNvSpPr>
                <a:spLocks noChangeAspect="1" noChangeShapeType="1"/>
              </p:cNvSpPr>
              <p:nvPr/>
            </p:nvSpPr>
            <p:spPr bwMode="auto">
              <a:xfrm>
                <a:off x="847" y="3143"/>
                <a:ext cx="8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0" name="Line 454"/>
              <p:cNvSpPr>
                <a:spLocks noChangeAspect="1" noChangeShapeType="1"/>
              </p:cNvSpPr>
              <p:nvPr/>
            </p:nvSpPr>
            <p:spPr bwMode="auto">
              <a:xfrm>
                <a:off x="855" y="3206"/>
                <a:ext cx="1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1" name="Line 455"/>
              <p:cNvSpPr>
                <a:spLocks noChangeAspect="1" noChangeShapeType="1"/>
              </p:cNvSpPr>
              <p:nvPr/>
            </p:nvSpPr>
            <p:spPr bwMode="auto">
              <a:xfrm>
                <a:off x="865" y="3260"/>
                <a:ext cx="9" cy="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2" name="Line 456"/>
              <p:cNvSpPr>
                <a:spLocks noChangeAspect="1" noChangeShapeType="1"/>
              </p:cNvSpPr>
              <p:nvPr/>
            </p:nvSpPr>
            <p:spPr bwMode="auto">
              <a:xfrm>
                <a:off x="874" y="3304"/>
                <a:ext cx="10" cy="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3" name="Line 457"/>
              <p:cNvSpPr>
                <a:spLocks noChangeAspect="1" noChangeShapeType="1"/>
              </p:cNvSpPr>
              <p:nvPr/>
            </p:nvSpPr>
            <p:spPr bwMode="auto">
              <a:xfrm>
                <a:off x="884" y="3337"/>
                <a:ext cx="9" cy="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4" name="Line 458"/>
              <p:cNvSpPr>
                <a:spLocks noChangeAspect="1" noChangeShapeType="1"/>
              </p:cNvSpPr>
              <p:nvPr/>
            </p:nvSpPr>
            <p:spPr bwMode="auto">
              <a:xfrm>
                <a:off x="893" y="3363"/>
                <a:ext cx="5" cy="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5" name="Line 459"/>
              <p:cNvSpPr>
                <a:spLocks noChangeAspect="1" noChangeShapeType="1"/>
              </p:cNvSpPr>
              <p:nvPr/>
            </p:nvSpPr>
            <p:spPr bwMode="auto">
              <a:xfrm>
                <a:off x="898" y="3374"/>
                <a:ext cx="5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6" name="Line 460"/>
              <p:cNvSpPr>
                <a:spLocks noChangeAspect="1" noChangeShapeType="1"/>
              </p:cNvSpPr>
              <p:nvPr/>
            </p:nvSpPr>
            <p:spPr bwMode="auto">
              <a:xfrm>
                <a:off x="903" y="338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7" name="Line 461"/>
              <p:cNvSpPr>
                <a:spLocks noChangeAspect="1" noChangeShapeType="1"/>
              </p:cNvSpPr>
              <p:nvPr/>
            </p:nvSpPr>
            <p:spPr bwMode="auto">
              <a:xfrm>
                <a:off x="907" y="3388"/>
                <a:ext cx="5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8" name="Line 462"/>
              <p:cNvSpPr>
                <a:spLocks noChangeAspect="1" noChangeShapeType="1"/>
              </p:cNvSpPr>
              <p:nvPr/>
            </p:nvSpPr>
            <p:spPr bwMode="auto">
              <a:xfrm>
                <a:off x="912" y="3394"/>
                <a:ext cx="5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19" name="Line 463"/>
              <p:cNvSpPr>
                <a:spLocks noChangeAspect="1" noChangeShapeType="1"/>
              </p:cNvSpPr>
              <p:nvPr/>
            </p:nvSpPr>
            <p:spPr bwMode="auto">
              <a:xfrm>
                <a:off x="917" y="3399"/>
                <a:ext cx="5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0" name="Line 464"/>
              <p:cNvSpPr>
                <a:spLocks noChangeAspect="1" noChangeShapeType="1"/>
              </p:cNvSpPr>
              <p:nvPr/>
            </p:nvSpPr>
            <p:spPr bwMode="auto">
              <a:xfrm>
                <a:off x="922" y="3403"/>
                <a:ext cx="3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1" name="Line 465"/>
              <p:cNvSpPr>
                <a:spLocks noChangeAspect="1" noChangeShapeType="1"/>
              </p:cNvSpPr>
              <p:nvPr/>
            </p:nvSpPr>
            <p:spPr bwMode="auto">
              <a:xfrm>
                <a:off x="925" y="3405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2" name="Line 466"/>
              <p:cNvSpPr>
                <a:spLocks noChangeAspect="1" noChangeShapeType="1"/>
              </p:cNvSpPr>
              <p:nvPr/>
            </p:nvSpPr>
            <p:spPr bwMode="auto">
              <a:xfrm>
                <a:off x="930" y="3407"/>
                <a:ext cx="5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3" name="Line 467"/>
              <p:cNvSpPr>
                <a:spLocks noChangeAspect="1" noChangeShapeType="1"/>
              </p:cNvSpPr>
              <p:nvPr/>
            </p:nvSpPr>
            <p:spPr bwMode="auto">
              <a:xfrm>
                <a:off x="935" y="3410"/>
                <a:ext cx="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4" name="Line 468"/>
              <p:cNvSpPr>
                <a:spLocks noChangeAspect="1" noChangeShapeType="1"/>
              </p:cNvSpPr>
              <p:nvPr/>
            </p:nvSpPr>
            <p:spPr bwMode="auto">
              <a:xfrm>
                <a:off x="939" y="3411"/>
                <a:ext cx="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5" name="Line 469"/>
              <p:cNvSpPr>
                <a:spLocks noChangeAspect="1" noChangeShapeType="1"/>
              </p:cNvSpPr>
              <p:nvPr/>
            </p:nvSpPr>
            <p:spPr bwMode="auto">
              <a:xfrm>
                <a:off x="944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6" name="Line 470"/>
              <p:cNvSpPr>
                <a:spLocks noChangeAspect="1" noChangeShapeType="1"/>
              </p:cNvSpPr>
              <p:nvPr/>
            </p:nvSpPr>
            <p:spPr bwMode="auto">
              <a:xfrm>
                <a:off x="949" y="3413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7" name="Line 471"/>
              <p:cNvSpPr>
                <a:spLocks noChangeAspect="1" noChangeShapeType="1"/>
              </p:cNvSpPr>
              <p:nvPr/>
            </p:nvSpPr>
            <p:spPr bwMode="auto">
              <a:xfrm>
                <a:off x="954" y="3413"/>
                <a:ext cx="4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8" name="Line 472"/>
              <p:cNvSpPr>
                <a:spLocks noChangeAspect="1" noChangeShapeType="1"/>
              </p:cNvSpPr>
              <p:nvPr/>
            </p:nvSpPr>
            <p:spPr bwMode="auto">
              <a:xfrm>
                <a:off x="95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29" name="Line 473"/>
              <p:cNvSpPr>
                <a:spLocks noChangeAspect="1" noChangeShapeType="1"/>
              </p:cNvSpPr>
              <p:nvPr/>
            </p:nvSpPr>
            <p:spPr bwMode="auto">
              <a:xfrm>
                <a:off x="963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30" name="Line 474"/>
              <p:cNvSpPr>
                <a:spLocks noChangeAspect="1" noChangeShapeType="1"/>
              </p:cNvSpPr>
              <p:nvPr/>
            </p:nvSpPr>
            <p:spPr bwMode="auto">
              <a:xfrm>
                <a:off x="968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31" name="Line 475"/>
              <p:cNvSpPr>
                <a:spLocks noChangeAspect="1" noChangeShapeType="1"/>
              </p:cNvSpPr>
              <p:nvPr/>
            </p:nvSpPr>
            <p:spPr bwMode="auto">
              <a:xfrm>
                <a:off x="973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32" name="Line 476"/>
              <p:cNvSpPr>
                <a:spLocks noChangeAspect="1" noChangeShapeType="1"/>
              </p:cNvSpPr>
              <p:nvPr/>
            </p:nvSpPr>
            <p:spPr bwMode="auto">
              <a:xfrm>
                <a:off x="977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33" name="Line 477"/>
              <p:cNvSpPr>
                <a:spLocks noChangeAspect="1" noChangeShapeType="1"/>
              </p:cNvSpPr>
              <p:nvPr/>
            </p:nvSpPr>
            <p:spPr bwMode="auto">
              <a:xfrm>
                <a:off x="982" y="3416"/>
                <a:ext cx="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34" name="Line 478"/>
              <p:cNvSpPr>
                <a:spLocks noChangeAspect="1" noChangeShapeType="1"/>
              </p:cNvSpPr>
              <p:nvPr/>
            </p:nvSpPr>
            <p:spPr bwMode="auto">
              <a:xfrm>
                <a:off x="986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35" name="Line 479"/>
              <p:cNvSpPr>
                <a:spLocks noChangeAspect="1" noChangeShapeType="1"/>
              </p:cNvSpPr>
              <p:nvPr/>
            </p:nvSpPr>
            <p:spPr bwMode="auto">
              <a:xfrm>
                <a:off x="991" y="3416"/>
                <a:ext cx="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38" name="Group 482"/>
          <p:cNvGrpSpPr>
            <a:grpSpLocks/>
          </p:cNvGrpSpPr>
          <p:nvPr/>
        </p:nvGrpSpPr>
        <p:grpSpPr bwMode="auto">
          <a:xfrm>
            <a:off x="7083902" y="1933603"/>
            <a:ext cx="911225" cy="1092200"/>
            <a:chOff x="1457" y="2475"/>
            <a:chExt cx="574" cy="688"/>
          </a:xfrm>
        </p:grpSpPr>
        <p:sp>
          <p:nvSpPr>
            <p:cNvPr id="45539" name="Line 483"/>
            <p:cNvSpPr>
              <a:spLocks noChangeShapeType="1"/>
            </p:cNvSpPr>
            <p:nvPr/>
          </p:nvSpPr>
          <p:spPr bwMode="auto">
            <a:xfrm flipH="1">
              <a:off x="1457" y="3073"/>
              <a:ext cx="428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40" name="Rectangle 484"/>
            <p:cNvSpPr>
              <a:spLocks noChangeArrowheads="1"/>
            </p:cNvSpPr>
            <p:nvPr/>
          </p:nvSpPr>
          <p:spPr bwMode="auto">
            <a:xfrm>
              <a:off x="1879" y="2951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grpSp>
          <p:nvGrpSpPr>
            <p:cNvPr id="45541" name="Group 485"/>
            <p:cNvGrpSpPr>
              <a:grpSpLocks/>
            </p:cNvGrpSpPr>
            <p:nvPr/>
          </p:nvGrpSpPr>
          <p:grpSpPr bwMode="auto">
            <a:xfrm>
              <a:off x="1545" y="2475"/>
              <a:ext cx="216" cy="598"/>
              <a:chOff x="1182" y="2832"/>
              <a:chExt cx="216" cy="598"/>
            </a:xfrm>
          </p:grpSpPr>
          <p:sp>
            <p:nvSpPr>
              <p:cNvPr id="45542" name="Freeform 486"/>
              <p:cNvSpPr>
                <a:spLocks/>
              </p:cNvSpPr>
              <p:nvPr/>
            </p:nvSpPr>
            <p:spPr bwMode="auto">
              <a:xfrm>
                <a:off x="1191" y="2832"/>
                <a:ext cx="203" cy="598"/>
              </a:xfrm>
              <a:custGeom>
                <a:avLst/>
                <a:gdLst>
                  <a:gd name="T0" fmla="*/ 16 w 564"/>
                  <a:gd name="T1" fmla="*/ 596 h 598"/>
                  <a:gd name="T2" fmla="*/ 74 w 564"/>
                  <a:gd name="T3" fmla="*/ 588 h 598"/>
                  <a:gd name="T4" fmla="*/ 122 w 564"/>
                  <a:gd name="T5" fmla="*/ 548 h 598"/>
                  <a:gd name="T6" fmla="*/ 152 w 564"/>
                  <a:gd name="T7" fmla="*/ 472 h 598"/>
                  <a:gd name="T8" fmla="*/ 198 w 564"/>
                  <a:gd name="T9" fmla="*/ 274 h 598"/>
                  <a:gd name="T10" fmla="*/ 238 w 564"/>
                  <a:gd name="T11" fmla="*/ 80 h 598"/>
                  <a:gd name="T12" fmla="*/ 264 w 564"/>
                  <a:gd name="T13" fmla="*/ 8 h 598"/>
                  <a:gd name="T14" fmla="*/ 276 w 564"/>
                  <a:gd name="T15" fmla="*/ 0 h 598"/>
                  <a:gd name="T16" fmla="*/ 292 w 564"/>
                  <a:gd name="T17" fmla="*/ 14 h 598"/>
                  <a:gd name="T18" fmla="*/ 324 w 564"/>
                  <a:gd name="T19" fmla="*/ 134 h 598"/>
                  <a:gd name="T20" fmla="*/ 352 w 564"/>
                  <a:gd name="T21" fmla="*/ 268 h 598"/>
                  <a:gd name="T22" fmla="*/ 390 w 564"/>
                  <a:gd name="T23" fmla="*/ 442 h 598"/>
                  <a:gd name="T24" fmla="*/ 418 w 564"/>
                  <a:gd name="T25" fmla="*/ 522 h 598"/>
                  <a:gd name="T26" fmla="*/ 444 w 564"/>
                  <a:gd name="T27" fmla="*/ 564 h 598"/>
                  <a:gd name="T28" fmla="*/ 496 w 564"/>
                  <a:gd name="T29" fmla="*/ 592 h 598"/>
                  <a:gd name="T30" fmla="*/ 564 w 564"/>
                  <a:gd name="T31" fmla="*/ 598 h 598"/>
                  <a:gd name="T32" fmla="*/ 0 w 564"/>
                  <a:gd name="T33" fmla="*/ 598 h 598"/>
                  <a:gd name="T34" fmla="*/ 28 w 564"/>
                  <a:gd name="T35" fmla="*/ 594 h 598"/>
                  <a:gd name="T36" fmla="*/ 16 w 564"/>
                  <a:gd name="T37" fmla="*/ 596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4" h="598">
                    <a:moveTo>
                      <a:pt x="16" y="596"/>
                    </a:moveTo>
                    <a:lnTo>
                      <a:pt x="74" y="588"/>
                    </a:lnTo>
                    <a:lnTo>
                      <a:pt x="122" y="548"/>
                    </a:lnTo>
                    <a:lnTo>
                      <a:pt x="152" y="472"/>
                    </a:lnTo>
                    <a:lnTo>
                      <a:pt x="198" y="274"/>
                    </a:lnTo>
                    <a:lnTo>
                      <a:pt x="238" y="80"/>
                    </a:lnTo>
                    <a:lnTo>
                      <a:pt x="264" y="8"/>
                    </a:lnTo>
                    <a:lnTo>
                      <a:pt x="276" y="0"/>
                    </a:lnTo>
                    <a:lnTo>
                      <a:pt x="292" y="14"/>
                    </a:lnTo>
                    <a:lnTo>
                      <a:pt x="324" y="134"/>
                    </a:lnTo>
                    <a:lnTo>
                      <a:pt x="352" y="268"/>
                    </a:lnTo>
                    <a:lnTo>
                      <a:pt x="390" y="442"/>
                    </a:lnTo>
                    <a:lnTo>
                      <a:pt x="418" y="522"/>
                    </a:lnTo>
                    <a:lnTo>
                      <a:pt x="444" y="564"/>
                    </a:lnTo>
                    <a:lnTo>
                      <a:pt x="496" y="592"/>
                    </a:lnTo>
                    <a:lnTo>
                      <a:pt x="564" y="598"/>
                    </a:lnTo>
                    <a:lnTo>
                      <a:pt x="0" y="598"/>
                    </a:lnTo>
                    <a:lnTo>
                      <a:pt x="28" y="594"/>
                    </a:lnTo>
                    <a:lnTo>
                      <a:pt x="16" y="5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5543" name="Group 487"/>
              <p:cNvGrpSpPr>
                <a:grpSpLocks noChangeAspect="1"/>
              </p:cNvGrpSpPr>
              <p:nvPr/>
            </p:nvGrpSpPr>
            <p:grpSpPr bwMode="auto">
              <a:xfrm>
                <a:off x="1182" y="2834"/>
                <a:ext cx="216" cy="595"/>
                <a:chOff x="548" y="2672"/>
                <a:chExt cx="448" cy="744"/>
              </a:xfrm>
            </p:grpSpPr>
            <p:sp>
              <p:nvSpPr>
                <p:cNvPr id="45544" name="Line 488"/>
                <p:cNvSpPr>
                  <a:spLocks noChangeAspect="1" noChangeShapeType="1"/>
                </p:cNvSpPr>
                <p:nvPr/>
              </p:nvSpPr>
              <p:spPr bwMode="auto">
                <a:xfrm>
                  <a:off x="54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45" name="Line 489"/>
                <p:cNvSpPr>
                  <a:spLocks noChangeAspect="1" noChangeShapeType="1"/>
                </p:cNvSpPr>
                <p:nvPr/>
              </p:nvSpPr>
              <p:spPr bwMode="auto">
                <a:xfrm>
                  <a:off x="553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46" name="Line 490"/>
                <p:cNvSpPr>
                  <a:spLocks noChangeAspect="1" noChangeShapeType="1"/>
                </p:cNvSpPr>
                <p:nvPr/>
              </p:nvSpPr>
              <p:spPr bwMode="auto">
                <a:xfrm>
                  <a:off x="557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47" name="Line 491"/>
                <p:cNvSpPr>
                  <a:spLocks noChangeAspect="1" noChangeShapeType="1"/>
                </p:cNvSpPr>
                <p:nvPr/>
              </p:nvSpPr>
              <p:spPr bwMode="auto">
                <a:xfrm>
                  <a:off x="562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48" name="Line 492"/>
                <p:cNvSpPr>
                  <a:spLocks noChangeAspect="1" noChangeShapeType="1"/>
                </p:cNvSpPr>
                <p:nvPr/>
              </p:nvSpPr>
              <p:spPr bwMode="auto">
                <a:xfrm>
                  <a:off x="567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49" name="Line 493"/>
                <p:cNvSpPr>
                  <a:spLocks noChangeAspect="1" noChangeShapeType="1"/>
                </p:cNvSpPr>
                <p:nvPr/>
              </p:nvSpPr>
              <p:spPr bwMode="auto">
                <a:xfrm>
                  <a:off x="571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0" name="Line 494"/>
                <p:cNvSpPr>
                  <a:spLocks noChangeAspect="1" noChangeShapeType="1"/>
                </p:cNvSpPr>
                <p:nvPr/>
              </p:nvSpPr>
              <p:spPr bwMode="auto">
                <a:xfrm>
                  <a:off x="576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1" name="Line 495"/>
                <p:cNvSpPr>
                  <a:spLocks noChangeAspect="1" noChangeShapeType="1"/>
                </p:cNvSpPr>
                <p:nvPr/>
              </p:nvSpPr>
              <p:spPr bwMode="auto">
                <a:xfrm>
                  <a:off x="581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2" name="Line 4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5" y="3413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3" name="Line 497"/>
                <p:cNvSpPr>
                  <a:spLocks noChangeAspect="1" noChangeShapeType="1"/>
                </p:cNvSpPr>
                <p:nvPr/>
              </p:nvSpPr>
              <p:spPr bwMode="auto">
                <a:xfrm>
                  <a:off x="590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4" name="Line 498"/>
                <p:cNvSpPr>
                  <a:spLocks noChangeAspect="1" noChangeShapeType="1"/>
                </p:cNvSpPr>
                <p:nvPr/>
              </p:nvSpPr>
              <p:spPr bwMode="auto">
                <a:xfrm>
                  <a:off x="595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5" name="Line 4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0" y="3411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6" name="Line 5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5" y="3410"/>
                  <a:ext cx="4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7" name="Line 5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9" y="3407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8" name="Line 5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4" y="3405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59" name="Line 5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9" y="3403"/>
                  <a:ext cx="3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0" name="Line 5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2" y="3399"/>
                  <a:ext cx="5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1" name="Line 5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7" y="3394"/>
                  <a:ext cx="5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2" name="Line 5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2" y="3388"/>
                  <a:ext cx="5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3" name="Line 5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7" y="3382"/>
                  <a:ext cx="4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4" name="Line 5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1" y="3363"/>
                  <a:ext cx="10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5" name="Line 5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1" y="3337"/>
                  <a:ext cx="9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6" name="Line 5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0" y="3304"/>
                  <a:ext cx="10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7" name="Line 5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0" y="3260"/>
                  <a:ext cx="9" cy="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8" name="Line 5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9" y="3143"/>
                  <a:ext cx="18" cy="1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69" name="Line 5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7" y="2991"/>
                  <a:ext cx="19" cy="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0" name="Line 5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6" y="2837"/>
                  <a:ext cx="19" cy="1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1" name="Line 5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35" y="2770"/>
                  <a:ext cx="9" cy="6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2" name="Line 5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4" y="2742"/>
                  <a:ext cx="5" cy="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3" name="Line 5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9" y="2716"/>
                  <a:ext cx="4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4" name="Line 5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3" y="2697"/>
                  <a:ext cx="5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5" name="Line 5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8" y="2689"/>
                  <a:ext cx="3" cy="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6" name="Line 5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1" y="2683"/>
                  <a:ext cx="2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7" name="Line 5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3" y="2678"/>
                  <a:ext cx="2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8" name="Line 5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5" y="2677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79" name="Line 5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6" y="2674"/>
                  <a:ext cx="1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0" name="Line 524"/>
                <p:cNvSpPr>
                  <a:spLocks noChangeAspect="1" noChangeShapeType="1"/>
                </p:cNvSpPr>
                <p:nvPr/>
              </p:nvSpPr>
              <p:spPr bwMode="auto">
                <a:xfrm>
                  <a:off x="767" y="2674"/>
                  <a:ext cx="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1" name="Line 5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9" y="2672"/>
                  <a:ext cx="0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2" name="Line 526"/>
                <p:cNvSpPr>
                  <a:spLocks noChangeAspect="1" noChangeShapeType="1"/>
                </p:cNvSpPr>
                <p:nvPr/>
              </p:nvSpPr>
              <p:spPr bwMode="auto">
                <a:xfrm>
                  <a:off x="769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3" name="Freeform 527"/>
                <p:cNvSpPr>
                  <a:spLocks noChangeAspect="1"/>
                </p:cNvSpPr>
                <p:nvPr/>
              </p:nvSpPr>
              <p:spPr bwMode="auto">
                <a:xfrm>
                  <a:off x="770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4" name="Line 528"/>
                <p:cNvSpPr>
                  <a:spLocks noChangeAspect="1" noChangeShapeType="1"/>
                </p:cNvSpPr>
                <p:nvPr/>
              </p:nvSpPr>
              <p:spPr bwMode="auto">
                <a:xfrm>
                  <a:off x="770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5" name="Line 529"/>
                <p:cNvSpPr>
                  <a:spLocks noChangeAspect="1" noChangeShapeType="1"/>
                </p:cNvSpPr>
                <p:nvPr/>
              </p:nvSpPr>
              <p:spPr bwMode="auto">
                <a:xfrm>
                  <a:off x="771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6" name="Line 530"/>
                <p:cNvSpPr>
                  <a:spLocks noChangeAspect="1" noChangeShapeType="1"/>
                </p:cNvSpPr>
                <p:nvPr/>
              </p:nvSpPr>
              <p:spPr bwMode="auto">
                <a:xfrm>
                  <a:off x="772" y="2672"/>
                  <a:ext cx="1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7" name="Freeform 531"/>
                <p:cNvSpPr>
                  <a:spLocks noChangeAspect="1"/>
                </p:cNvSpPr>
                <p:nvPr/>
              </p:nvSpPr>
              <p:spPr bwMode="auto">
                <a:xfrm>
                  <a:off x="772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8" name="Line 532"/>
                <p:cNvSpPr>
                  <a:spLocks noChangeAspect="1" noChangeShapeType="1"/>
                </p:cNvSpPr>
                <p:nvPr/>
              </p:nvSpPr>
              <p:spPr bwMode="auto">
                <a:xfrm>
                  <a:off x="772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89" name="Line 533"/>
                <p:cNvSpPr>
                  <a:spLocks noChangeAspect="1" noChangeShapeType="1"/>
                </p:cNvSpPr>
                <p:nvPr/>
              </p:nvSpPr>
              <p:spPr bwMode="auto">
                <a:xfrm>
                  <a:off x="773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0" name="Freeform 534"/>
                <p:cNvSpPr>
                  <a:spLocks noChangeAspect="1"/>
                </p:cNvSpPr>
                <p:nvPr/>
              </p:nvSpPr>
              <p:spPr bwMode="auto">
                <a:xfrm>
                  <a:off x="774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1" name="Line 535"/>
                <p:cNvSpPr>
                  <a:spLocks noChangeAspect="1" noChangeShapeType="1"/>
                </p:cNvSpPr>
                <p:nvPr/>
              </p:nvSpPr>
              <p:spPr bwMode="auto">
                <a:xfrm>
                  <a:off x="774" y="2672"/>
                  <a:ext cx="1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2" name="Line 536"/>
                <p:cNvSpPr>
                  <a:spLocks noChangeAspect="1" noChangeShapeType="1"/>
                </p:cNvSpPr>
                <p:nvPr/>
              </p:nvSpPr>
              <p:spPr bwMode="auto">
                <a:xfrm>
                  <a:off x="775" y="2674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3" name="Line 537"/>
                <p:cNvSpPr>
                  <a:spLocks noChangeAspect="1" noChangeShapeType="1"/>
                </p:cNvSpPr>
                <p:nvPr/>
              </p:nvSpPr>
              <p:spPr bwMode="auto">
                <a:xfrm>
                  <a:off x="776" y="2674"/>
                  <a:ext cx="2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4" name="Line 538"/>
                <p:cNvSpPr>
                  <a:spLocks noChangeAspect="1" noChangeShapeType="1"/>
                </p:cNvSpPr>
                <p:nvPr/>
              </p:nvSpPr>
              <p:spPr bwMode="auto">
                <a:xfrm>
                  <a:off x="778" y="2677"/>
                  <a:ext cx="0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5" name="Line 539"/>
                <p:cNvSpPr>
                  <a:spLocks noChangeAspect="1" noChangeShapeType="1"/>
                </p:cNvSpPr>
                <p:nvPr/>
              </p:nvSpPr>
              <p:spPr bwMode="auto">
                <a:xfrm>
                  <a:off x="778" y="2678"/>
                  <a:ext cx="3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6" name="Line 540"/>
                <p:cNvSpPr>
                  <a:spLocks noChangeAspect="1" noChangeShapeType="1"/>
                </p:cNvSpPr>
                <p:nvPr/>
              </p:nvSpPr>
              <p:spPr bwMode="auto">
                <a:xfrm>
                  <a:off x="781" y="2683"/>
                  <a:ext cx="5" cy="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7" name="Line 541"/>
                <p:cNvSpPr>
                  <a:spLocks noChangeAspect="1" noChangeShapeType="1"/>
                </p:cNvSpPr>
                <p:nvPr/>
              </p:nvSpPr>
              <p:spPr bwMode="auto">
                <a:xfrm>
                  <a:off x="786" y="2697"/>
                  <a:ext cx="5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8" name="Line 542"/>
                <p:cNvSpPr>
                  <a:spLocks noChangeAspect="1" noChangeShapeType="1"/>
                </p:cNvSpPr>
                <p:nvPr/>
              </p:nvSpPr>
              <p:spPr bwMode="auto">
                <a:xfrm>
                  <a:off x="791" y="2716"/>
                  <a:ext cx="9" cy="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599" name="Line 543"/>
                <p:cNvSpPr>
                  <a:spLocks noChangeAspect="1" noChangeShapeType="1"/>
                </p:cNvSpPr>
                <p:nvPr/>
              </p:nvSpPr>
              <p:spPr bwMode="auto">
                <a:xfrm>
                  <a:off x="800" y="2770"/>
                  <a:ext cx="9" cy="6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0" name="Line 544"/>
                <p:cNvSpPr>
                  <a:spLocks noChangeAspect="1" noChangeShapeType="1"/>
                </p:cNvSpPr>
                <p:nvPr/>
              </p:nvSpPr>
              <p:spPr bwMode="auto">
                <a:xfrm>
                  <a:off x="809" y="2837"/>
                  <a:ext cx="19" cy="1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1" name="Line 545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2991"/>
                  <a:ext cx="19" cy="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2" name="Line 546"/>
                <p:cNvSpPr>
                  <a:spLocks noChangeAspect="1" noChangeShapeType="1"/>
                </p:cNvSpPr>
                <p:nvPr/>
              </p:nvSpPr>
              <p:spPr bwMode="auto">
                <a:xfrm>
                  <a:off x="847" y="3143"/>
                  <a:ext cx="8" cy="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3" name="Line 547"/>
                <p:cNvSpPr>
                  <a:spLocks noChangeAspect="1" noChangeShapeType="1"/>
                </p:cNvSpPr>
                <p:nvPr/>
              </p:nvSpPr>
              <p:spPr bwMode="auto">
                <a:xfrm>
                  <a:off x="855" y="3206"/>
                  <a:ext cx="10" cy="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4" name="Line 548"/>
                <p:cNvSpPr>
                  <a:spLocks noChangeAspect="1" noChangeShapeType="1"/>
                </p:cNvSpPr>
                <p:nvPr/>
              </p:nvSpPr>
              <p:spPr bwMode="auto">
                <a:xfrm>
                  <a:off x="865" y="3260"/>
                  <a:ext cx="9" cy="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5" name="Line 549"/>
                <p:cNvSpPr>
                  <a:spLocks noChangeAspect="1" noChangeShapeType="1"/>
                </p:cNvSpPr>
                <p:nvPr/>
              </p:nvSpPr>
              <p:spPr bwMode="auto">
                <a:xfrm>
                  <a:off x="874" y="3304"/>
                  <a:ext cx="10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6" name="Line 550"/>
                <p:cNvSpPr>
                  <a:spLocks noChangeAspect="1" noChangeShapeType="1"/>
                </p:cNvSpPr>
                <p:nvPr/>
              </p:nvSpPr>
              <p:spPr bwMode="auto">
                <a:xfrm>
                  <a:off x="884" y="3337"/>
                  <a:ext cx="9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7" name="Line 551"/>
                <p:cNvSpPr>
                  <a:spLocks noChangeAspect="1" noChangeShapeType="1"/>
                </p:cNvSpPr>
                <p:nvPr/>
              </p:nvSpPr>
              <p:spPr bwMode="auto">
                <a:xfrm>
                  <a:off x="893" y="3363"/>
                  <a:ext cx="5" cy="1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8" name="Line 552"/>
                <p:cNvSpPr>
                  <a:spLocks noChangeAspect="1" noChangeShapeType="1"/>
                </p:cNvSpPr>
                <p:nvPr/>
              </p:nvSpPr>
              <p:spPr bwMode="auto">
                <a:xfrm>
                  <a:off x="898" y="3374"/>
                  <a:ext cx="5" cy="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09" name="Line 553"/>
                <p:cNvSpPr>
                  <a:spLocks noChangeAspect="1" noChangeShapeType="1"/>
                </p:cNvSpPr>
                <p:nvPr/>
              </p:nvSpPr>
              <p:spPr bwMode="auto">
                <a:xfrm>
                  <a:off x="903" y="3382"/>
                  <a:ext cx="4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0" name="Line 554"/>
                <p:cNvSpPr>
                  <a:spLocks noChangeAspect="1" noChangeShapeType="1"/>
                </p:cNvSpPr>
                <p:nvPr/>
              </p:nvSpPr>
              <p:spPr bwMode="auto">
                <a:xfrm>
                  <a:off x="907" y="3388"/>
                  <a:ext cx="5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1" name="Line 555"/>
                <p:cNvSpPr>
                  <a:spLocks noChangeAspect="1" noChangeShapeType="1"/>
                </p:cNvSpPr>
                <p:nvPr/>
              </p:nvSpPr>
              <p:spPr bwMode="auto">
                <a:xfrm>
                  <a:off x="912" y="3394"/>
                  <a:ext cx="5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2" name="Line 556"/>
                <p:cNvSpPr>
                  <a:spLocks noChangeAspect="1" noChangeShapeType="1"/>
                </p:cNvSpPr>
                <p:nvPr/>
              </p:nvSpPr>
              <p:spPr bwMode="auto">
                <a:xfrm>
                  <a:off x="917" y="3399"/>
                  <a:ext cx="5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3" name="Line 557"/>
                <p:cNvSpPr>
                  <a:spLocks noChangeAspect="1" noChangeShapeType="1"/>
                </p:cNvSpPr>
                <p:nvPr/>
              </p:nvSpPr>
              <p:spPr bwMode="auto">
                <a:xfrm>
                  <a:off x="922" y="3403"/>
                  <a:ext cx="3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4" name="Line 558"/>
                <p:cNvSpPr>
                  <a:spLocks noChangeAspect="1" noChangeShapeType="1"/>
                </p:cNvSpPr>
                <p:nvPr/>
              </p:nvSpPr>
              <p:spPr bwMode="auto">
                <a:xfrm>
                  <a:off x="925" y="3405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5" name="Line 559"/>
                <p:cNvSpPr>
                  <a:spLocks noChangeAspect="1" noChangeShapeType="1"/>
                </p:cNvSpPr>
                <p:nvPr/>
              </p:nvSpPr>
              <p:spPr bwMode="auto">
                <a:xfrm>
                  <a:off x="930" y="3407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6" name="Line 560"/>
                <p:cNvSpPr>
                  <a:spLocks noChangeAspect="1" noChangeShapeType="1"/>
                </p:cNvSpPr>
                <p:nvPr/>
              </p:nvSpPr>
              <p:spPr bwMode="auto">
                <a:xfrm>
                  <a:off x="935" y="3410"/>
                  <a:ext cx="4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7" name="Line 561"/>
                <p:cNvSpPr>
                  <a:spLocks noChangeAspect="1" noChangeShapeType="1"/>
                </p:cNvSpPr>
                <p:nvPr/>
              </p:nvSpPr>
              <p:spPr bwMode="auto">
                <a:xfrm>
                  <a:off x="939" y="3411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8" name="Line 562"/>
                <p:cNvSpPr>
                  <a:spLocks noChangeAspect="1" noChangeShapeType="1"/>
                </p:cNvSpPr>
                <p:nvPr/>
              </p:nvSpPr>
              <p:spPr bwMode="auto">
                <a:xfrm>
                  <a:off x="944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19" name="Line 563"/>
                <p:cNvSpPr>
                  <a:spLocks noChangeAspect="1" noChangeShapeType="1"/>
                </p:cNvSpPr>
                <p:nvPr/>
              </p:nvSpPr>
              <p:spPr bwMode="auto">
                <a:xfrm>
                  <a:off x="949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0" name="Line 564"/>
                <p:cNvSpPr>
                  <a:spLocks noChangeAspect="1" noChangeShapeType="1"/>
                </p:cNvSpPr>
                <p:nvPr/>
              </p:nvSpPr>
              <p:spPr bwMode="auto">
                <a:xfrm>
                  <a:off x="954" y="3413"/>
                  <a:ext cx="4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1" name="Line 565"/>
                <p:cNvSpPr>
                  <a:spLocks noChangeAspect="1" noChangeShapeType="1"/>
                </p:cNvSpPr>
                <p:nvPr/>
              </p:nvSpPr>
              <p:spPr bwMode="auto">
                <a:xfrm>
                  <a:off x="95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2" name="Line 566"/>
                <p:cNvSpPr>
                  <a:spLocks noChangeAspect="1" noChangeShapeType="1"/>
                </p:cNvSpPr>
                <p:nvPr/>
              </p:nvSpPr>
              <p:spPr bwMode="auto">
                <a:xfrm>
                  <a:off x="963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3" name="Line 567"/>
                <p:cNvSpPr>
                  <a:spLocks noChangeAspect="1" noChangeShapeType="1"/>
                </p:cNvSpPr>
                <p:nvPr/>
              </p:nvSpPr>
              <p:spPr bwMode="auto">
                <a:xfrm>
                  <a:off x="96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4" name="Line 568"/>
                <p:cNvSpPr>
                  <a:spLocks noChangeAspect="1" noChangeShapeType="1"/>
                </p:cNvSpPr>
                <p:nvPr/>
              </p:nvSpPr>
              <p:spPr bwMode="auto">
                <a:xfrm>
                  <a:off x="973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5" name="Line 569"/>
                <p:cNvSpPr>
                  <a:spLocks noChangeAspect="1" noChangeShapeType="1"/>
                </p:cNvSpPr>
                <p:nvPr/>
              </p:nvSpPr>
              <p:spPr bwMode="auto">
                <a:xfrm>
                  <a:off x="977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6" name="Line 570"/>
                <p:cNvSpPr>
                  <a:spLocks noChangeAspect="1" noChangeShapeType="1"/>
                </p:cNvSpPr>
                <p:nvPr/>
              </p:nvSpPr>
              <p:spPr bwMode="auto">
                <a:xfrm>
                  <a:off x="982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7" name="Line 571"/>
                <p:cNvSpPr>
                  <a:spLocks noChangeAspect="1" noChangeShapeType="1"/>
                </p:cNvSpPr>
                <p:nvPr/>
              </p:nvSpPr>
              <p:spPr bwMode="auto">
                <a:xfrm>
                  <a:off x="986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28" name="Line 572"/>
                <p:cNvSpPr>
                  <a:spLocks noChangeAspect="1" noChangeShapeType="1"/>
                </p:cNvSpPr>
                <p:nvPr/>
              </p:nvSpPr>
              <p:spPr bwMode="auto">
                <a:xfrm>
                  <a:off x="991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5630" name="AutoShape 574"/>
          <p:cNvSpPr>
            <a:spLocks/>
          </p:cNvSpPr>
          <p:nvPr/>
        </p:nvSpPr>
        <p:spPr bwMode="auto">
          <a:xfrm>
            <a:off x="4923813" y="954116"/>
            <a:ext cx="341312" cy="3170238"/>
          </a:xfrm>
          <a:prstGeom prst="leftBrace">
            <a:avLst>
              <a:gd name="adj1" fmla="val 774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631" name="Text Box 575"/>
          <p:cNvSpPr txBox="1">
            <a:spLocks noChangeArrowheads="1"/>
          </p:cNvSpPr>
          <p:nvPr/>
        </p:nvSpPr>
        <p:spPr bwMode="auto">
          <a:xfrm>
            <a:off x="8316300" y="3113117"/>
            <a:ext cx="23262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 D &gt;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dispersion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anormale</a:t>
            </a:r>
          </a:p>
        </p:txBody>
      </p:sp>
      <p:sp>
        <p:nvSpPr>
          <p:cNvPr id="45632" name="Text Box 576"/>
          <p:cNvSpPr txBox="1">
            <a:spLocks noChangeArrowheads="1"/>
          </p:cNvSpPr>
          <p:nvPr/>
        </p:nvSpPr>
        <p:spPr bwMode="auto">
          <a:xfrm>
            <a:off x="8301044" y="866804"/>
            <a:ext cx="2198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 D &lt;0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dispersion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normale</a:t>
            </a:r>
          </a:p>
        </p:txBody>
      </p:sp>
      <p:sp>
        <p:nvSpPr>
          <p:cNvPr id="45633" name="Text Box 577"/>
          <p:cNvSpPr txBox="1">
            <a:spLocks noChangeArrowheads="1"/>
          </p:cNvSpPr>
          <p:nvPr/>
        </p:nvSpPr>
        <p:spPr bwMode="auto">
          <a:xfrm>
            <a:off x="8685688" y="2086003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 D =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zéro dispersion</a:t>
            </a:r>
          </a:p>
        </p:txBody>
      </p:sp>
      <p:sp>
        <p:nvSpPr>
          <p:cNvPr id="45634" name="Rectangle 578"/>
          <p:cNvSpPr>
            <a:spLocks noChangeArrowheads="1"/>
          </p:cNvSpPr>
          <p:nvPr/>
        </p:nvSpPr>
        <p:spPr bwMode="auto">
          <a:xfrm>
            <a:off x="1928200" y="3759229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fr-FR" alt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5635" name="Line 579"/>
          <p:cNvSpPr>
            <a:spLocks noChangeShapeType="1"/>
          </p:cNvSpPr>
          <p:nvPr/>
        </p:nvSpPr>
        <p:spPr bwMode="auto">
          <a:xfrm>
            <a:off x="2137750" y="2768628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 dirty="0"/>
              <a:t>Cas des fibres monomodes</a:t>
            </a:r>
          </a:p>
        </p:txBody>
      </p:sp>
      <p:pic>
        <p:nvPicPr>
          <p:cNvPr id="35914" name="Picture 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9559" y="3193775"/>
            <a:ext cx="910800" cy="6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15" name="Picture 7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7836" y="1208461"/>
            <a:ext cx="910539" cy="62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6109252" y="1351751"/>
            <a:ext cx="172278" cy="37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5" name="Flèche droite 494"/>
          <p:cNvSpPr/>
          <p:nvPr/>
        </p:nvSpPr>
        <p:spPr>
          <a:xfrm>
            <a:off x="6155635" y="3505229"/>
            <a:ext cx="172278" cy="37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04" name="Group 587"/>
          <p:cNvGrpSpPr>
            <a:grpSpLocks/>
          </p:cNvGrpSpPr>
          <p:nvPr/>
        </p:nvGrpSpPr>
        <p:grpSpPr bwMode="auto">
          <a:xfrm>
            <a:off x="3922645" y="4272723"/>
            <a:ext cx="5967413" cy="842963"/>
            <a:chOff x="1536" y="768"/>
            <a:chExt cx="3759" cy="531"/>
          </a:xfrm>
        </p:grpSpPr>
        <p:sp>
          <p:nvSpPr>
            <p:cNvPr id="505" name="Line 580"/>
            <p:cNvSpPr>
              <a:spLocks noChangeShapeType="1"/>
            </p:cNvSpPr>
            <p:nvPr/>
          </p:nvSpPr>
          <p:spPr bwMode="auto">
            <a:xfrm>
              <a:off x="1536" y="1056"/>
              <a:ext cx="45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506" name="Object 584"/>
            <p:cNvGraphicFramePr>
              <a:graphicFrameLocks noChangeAspect="1"/>
            </p:cNvGraphicFramePr>
            <p:nvPr/>
          </p:nvGraphicFramePr>
          <p:xfrm>
            <a:off x="2239" y="768"/>
            <a:ext cx="3056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" name="Équation" r:id="rId6" imgW="2413000" imgH="419100" progId="Equation.3">
                    <p:embed/>
                  </p:oleObj>
                </mc:Choice>
                <mc:Fallback>
                  <p:oleObj name="Équation" r:id="rId6" imgW="2413000" imgH="419100" progId="Equation.3">
                    <p:embed/>
                    <p:pic>
                      <p:nvPicPr>
                        <p:cNvPr id="506" name="Object 5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9" y="768"/>
                          <a:ext cx="3056" cy="531"/>
                        </a:xfrm>
                        <a:prstGeom prst="rect">
                          <a:avLst/>
                        </a:prstGeom>
                        <a:noFill/>
                        <a:ln w="76200" cmpd="tri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7" name="Group 591"/>
          <p:cNvGrpSpPr>
            <a:grpSpLocks/>
          </p:cNvGrpSpPr>
          <p:nvPr/>
        </p:nvGrpSpPr>
        <p:grpSpPr bwMode="auto">
          <a:xfrm>
            <a:off x="4163944" y="5276023"/>
            <a:ext cx="5626100" cy="842963"/>
            <a:chOff x="1688" y="1400"/>
            <a:chExt cx="3544" cy="531"/>
          </a:xfrm>
        </p:grpSpPr>
        <p:graphicFrame>
          <p:nvGraphicFramePr>
            <p:cNvPr id="508" name="Object 4"/>
            <p:cNvGraphicFramePr>
              <a:graphicFrameLocks noChangeAspect="1"/>
            </p:cNvGraphicFramePr>
            <p:nvPr/>
          </p:nvGraphicFramePr>
          <p:xfrm>
            <a:off x="2224" y="1400"/>
            <a:ext cx="3008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5" name="Équation" r:id="rId8" imgW="2374900" imgH="419100" progId="Equation.3">
                    <p:embed/>
                  </p:oleObj>
                </mc:Choice>
                <mc:Fallback>
                  <p:oleObj name="Équation" r:id="rId8" imgW="2374900" imgH="419100" progId="Equation.3">
                    <p:embed/>
                    <p:pic>
                      <p:nvPicPr>
                        <p:cNvPr id="50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4" y="1400"/>
                          <a:ext cx="3008" cy="531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9" name="AutoShape 586"/>
            <p:cNvSpPr>
              <a:spLocks noChangeArrowheads="1"/>
            </p:cNvSpPr>
            <p:nvPr/>
          </p:nvSpPr>
          <p:spPr bwMode="auto">
            <a:xfrm flipV="1">
              <a:off x="1688" y="1424"/>
              <a:ext cx="472" cy="37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5924" name="Picture 8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04" y="4217091"/>
            <a:ext cx="12954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55096" y="3816627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fr-FR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48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fr-FR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148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bleu</a:t>
            </a:r>
            <a:endParaRPr kumimoji="0" lang="fr-FR" sz="1200" b="1" i="0" u="none" strike="noStrike" kern="1200" cap="none" spc="0" normalizeH="0" baseline="-25000" noProof="0" dirty="0">
              <a:ln>
                <a:noFill/>
              </a:ln>
              <a:solidFill>
                <a:srgbClr val="001489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6" name="ZoneTexte 495"/>
          <p:cNvSpPr txBox="1"/>
          <p:nvPr/>
        </p:nvSpPr>
        <p:spPr>
          <a:xfrm>
            <a:off x="5161724" y="1729439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fr-FR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48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fr-FR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148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bleu</a:t>
            </a:r>
            <a:endParaRPr kumimoji="0" lang="fr-FR" sz="1200" b="1" i="0" u="none" strike="noStrike" kern="1200" cap="none" spc="0" normalizeH="0" baseline="-25000" noProof="0" dirty="0">
              <a:ln>
                <a:noFill/>
              </a:ln>
              <a:solidFill>
                <a:srgbClr val="001489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8" name="Espace réservé de la date 2">
            <a:extLst>
              <a:ext uri="{FF2B5EF4-FFF2-40B4-BE49-F238E27FC236}">
                <a16:creationId xmlns:a16="http://schemas.microsoft.com/office/drawing/2014/main" id="{D3F7ABF3-9A00-4E90-BE18-CB4580D2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9" name="Espace réservé du numéro de diapositive 4">
            <a:extLst>
              <a:ext uri="{FF2B5EF4-FFF2-40B4-BE49-F238E27FC236}">
                <a16:creationId xmlns:a16="http://schemas.microsoft.com/office/drawing/2014/main" id="{E8E21268-B9A5-46EF-9C47-1051DFBC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1" name="Espace réservé du pied de page 4">
            <a:extLst>
              <a:ext uri="{FF2B5EF4-FFF2-40B4-BE49-F238E27FC236}">
                <a16:creationId xmlns:a16="http://schemas.microsoft.com/office/drawing/2014/main" id="{10D39E7E-93D9-42BF-A111-BBAEC73E5093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0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2667000" y="22606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2667000" y="1422400"/>
            <a:ext cx="2667000" cy="838200"/>
            <a:chOff x="288" y="2880"/>
            <a:chExt cx="1680" cy="528"/>
          </a:xfrm>
        </p:grpSpPr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>
              <a:off x="288" y="34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 flipV="1">
              <a:off x="624" y="2880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624" y="288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V="1">
              <a:off x="960" y="2880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992" name="Group 8"/>
            <p:cNvGrpSpPr>
              <a:grpSpLocks/>
            </p:cNvGrpSpPr>
            <p:nvPr/>
          </p:nvGrpSpPr>
          <p:grpSpPr bwMode="auto">
            <a:xfrm>
              <a:off x="960" y="2880"/>
              <a:ext cx="672" cy="528"/>
              <a:chOff x="960" y="2880"/>
              <a:chExt cx="672" cy="528"/>
            </a:xfrm>
          </p:grpSpPr>
          <p:sp>
            <p:nvSpPr>
              <p:cNvPr id="41993" name="Line 9"/>
              <p:cNvSpPr>
                <a:spLocks noChangeShapeType="1"/>
              </p:cNvSpPr>
              <p:nvPr/>
            </p:nvSpPr>
            <p:spPr bwMode="auto">
              <a:xfrm>
                <a:off x="960" y="340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94" name="Line 10"/>
              <p:cNvSpPr>
                <a:spLocks noChangeShapeType="1"/>
              </p:cNvSpPr>
              <p:nvPr/>
            </p:nvSpPr>
            <p:spPr bwMode="auto">
              <a:xfrm flipV="1">
                <a:off x="1296" y="2880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296" y="288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96" name="Line 12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>
              <a:off x="1632" y="34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6019800" y="226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6553200" y="1422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553200" y="1422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8153400" y="226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6019800" y="2260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6553200" y="14224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7086600" y="2260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7620000" y="14224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8153400" y="2260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6019801" y="1422400"/>
            <a:ext cx="536575" cy="838200"/>
            <a:chOff x="2400" y="2880"/>
            <a:chExt cx="338" cy="528"/>
          </a:xfrm>
        </p:grpSpPr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2400" y="3408"/>
              <a:ext cx="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2407" y="3408"/>
              <a:ext cx="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2413" y="3408"/>
              <a:ext cx="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2421" y="3408"/>
              <a:ext cx="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>
              <a:off x="2428" y="3408"/>
              <a:ext cx="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2434" y="3408"/>
              <a:ext cx="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2442" y="3408"/>
              <a:ext cx="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2449" y="3408"/>
              <a:ext cx="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 flipV="1">
              <a:off x="2455" y="3406"/>
              <a:ext cx="7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2462" y="3406"/>
              <a:ext cx="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2470" y="3406"/>
              <a:ext cx="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2477" y="3404"/>
              <a:ext cx="8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>
              <a:off x="2485" y="3404"/>
              <a:ext cx="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 flipV="1">
              <a:off x="2490" y="3402"/>
              <a:ext cx="8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 flipV="1">
              <a:off x="2498" y="3400"/>
              <a:ext cx="7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 flipV="1">
              <a:off x="2505" y="3399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 flipV="1">
              <a:off x="2510" y="3396"/>
              <a:ext cx="7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 flipV="1">
              <a:off x="2517" y="3392"/>
              <a:ext cx="8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6" name="Line 42"/>
            <p:cNvSpPr>
              <a:spLocks noChangeShapeType="1"/>
            </p:cNvSpPr>
            <p:nvPr/>
          </p:nvSpPr>
          <p:spPr bwMode="auto">
            <a:xfrm flipV="1">
              <a:off x="2525" y="3388"/>
              <a:ext cx="7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 flipV="1">
              <a:off x="2532" y="3384"/>
              <a:ext cx="6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8" name="Line 44"/>
            <p:cNvSpPr>
              <a:spLocks noChangeShapeType="1"/>
            </p:cNvSpPr>
            <p:nvPr/>
          </p:nvSpPr>
          <p:spPr bwMode="auto">
            <a:xfrm flipV="1">
              <a:off x="2538" y="3370"/>
              <a:ext cx="15" cy="1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 flipV="1">
              <a:off x="2553" y="3352"/>
              <a:ext cx="13" cy="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 flipV="1">
              <a:off x="2566" y="3329"/>
              <a:ext cx="15" cy="2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 flipV="1">
              <a:off x="2581" y="3297"/>
              <a:ext cx="13" cy="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 flipV="1">
              <a:off x="2594" y="3214"/>
              <a:ext cx="27" cy="8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3" name="Line 49"/>
            <p:cNvSpPr>
              <a:spLocks noChangeShapeType="1"/>
            </p:cNvSpPr>
            <p:nvPr/>
          </p:nvSpPr>
          <p:spPr bwMode="auto">
            <a:xfrm flipV="1">
              <a:off x="2621" y="3106"/>
              <a:ext cx="28" cy="1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4" name="Line 50"/>
            <p:cNvSpPr>
              <a:spLocks noChangeShapeType="1"/>
            </p:cNvSpPr>
            <p:nvPr/>
          </p:nvSpPr>
          <p:spPr bwMode="auto">
            <a:xfrm flipV="1">
              <a:off x="2649" y="2997"/>
              <a:ext cx="28" cy="1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5" name="Line 51"/>
            <p:cNvSpPr>
              <a:spLocks noChangeShapeType="1"/>
            </p:cNvSpPr>
            <p:nvPr/>
          </p:nvSpPr>
          <p:spPr bwMode="auto">
            <a:xfrm flipV="1">
              <a:off x="2677" y="2950"/>
              <a:ext cx="14" cy="4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6" name="Line 52"/>
            <p:cNvSpPr>
              <a:spLocks noChangeShapeType="1"/>
            </p:cNvSpPr>
            <p:nvPr/>
          </p:nvSpPr>
          <p:spPr bwMode="auto">
            <a:xfrm flipV="1">
              <a:off x="2691" y="2930"/>
              <a:ext cx="7" cy="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7" name="Line 53"/>
            <p:cNvSpPr>
              <a:spLocks noChangeShapeType="1"/>
            </p:cNvSpPr>
            <p:nvPr/>
          </p:nvSpPr>
          <p:spPr bwMode="auto">
            <a:xfrm flipV="1">
              <a:off x="2698" y="2911"/>
              <a:ext cx="6" cy="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8" name="Line 54"/>
            <p:cNvSpPr>
              <a:spLocks noChangeShapeType="1"/>
            </p:cNvSpPr>
            <p:nvPr/>
          </p:nvSpPr>
          <p:spPr bwMode="auto">
            <a:xfrm flipV="1">
              <a:off x="2704" y="2898"/>
              <a:ext cx="7" cy="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9" name="Line 55"/>
            <p:cNvSpPr>
              <a:spLocks noChangeShapeType="1"/>
            </p:cNvSpPr>
            <p:nvPr/>
          </p:nvSpPr>
          <p:spPr bwMode="auto">
            <a:xfrm flipV="1">
              <a:off x="2711" y="2892"/>
              <a:ext cx="5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0" name="Line 56"/>
            <p:cNvSpPr>
              <a:spLocks noChangeShapeType="1"/>
            </p:cNvSpPr>
            <p:nvPr/>
          </p:nvSpPr>
          <p:spPr bwMode="auto">
            <a:xfrm flipV="1">
              <a:off x="2716" y="2888"/>
              <a:ext cx="3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1" name="Line 57"/>
            <p:cNvSpPr>
              <a:spLocks noChangeShapeType="1"/>
            </p:cNvSpPr>
            <p:nvPr/>
          </p:nvSpPr>
          <p:spPr bwMode="auto">
            <a:xfrm flipV="1">
              <a:off x="2719" y="2884"/>
              <a:ext cx="3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2" name="Line 58"/>
            <p:cNvSpPr>
              <a:spLocks noChangeShapeType="1"/>
            </p:cNvSpPr>
            <p:nvPr/>
          </p:nvSpPr>
          <p:spPr bwMode="auto">
            <a:xfrm>
              <a:off x="2722" y="2884"/>
              <a:ext cx="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3" name="Line 59"/>
            <p:cNvSpPr>
              <a:spLocks noChangeShapeType="1"/>
            </p:cNvSpPr>
            <p:nvPr/>
          </p:nvSpPr>
          <p:spPr bwMode="auto">
            <a:xfrm flipV="1">
              <a:off x="2723" y="2881"/>
              <a:ext cx="2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4" name="Line 60"/>
            <p:cNvSpPr>
              <a:spLocks noChangeShapeType="1"/>
            </p:cNvSpPr>
            <p:nvPr/>
          </p:nvSpPr>
          <p:spPr bwMode="auto">
            <a:xfrm>
              <a:off x="2725" y="2881"/>
              <a:ext cx="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5" name="Line 61"/>
            <p:cNvSpPr>
              <a:spLocks noChangeShapeType="1"/>
            </p:cNvSpPr>
            <p:nvPr/>
          </p:nvSpPr>
          <p:spPr bwMode="auto">
            <a:xfrm flipV="1">
              <a:off x="2728" y="2880"/>
              <a:ext cx="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6" name="Line 62"/>
            <p:cNvSpPr>
              <a:spLocks noChangeShapeType="1"/>
            </p:cNvSpPr>
            <p:nvPr/>
          </p:nvSpPr>
          <p:spPr bwMode="auto">
            <a:xfrm>
              <a:off x="2728" y="2880"/>
              <a:ext cx="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7" name="Line 63"/>
            <p:cNvSpPr>
              <a:spLocks noChangeShapeType="1"/>
            </p:cNvSpPr>
            <p:nvPr/>
          </p:nvSpPr>
          <p:spPr bwMode="auto">
            <a:xfrm>
              <a:off x="2729" y="2880"/>
              <a:ext cx="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8" name="Line 64"/>
            <p:cNvSpPr>
              <a:spLocks noChangeShapeType="1"/>
            </p:cNvSpPr>
            <p:nvPr/>
          </p:nvSpPr>
          <p:spPr bwMode="auto">
            <a:xfrm>
              <a:off x="2731" y="2880"/>
              <a:ext cx="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49" name="Line 65"/>
            <p:cNvSpPr>
              <a:spLocks noChangeShapeType="1"/>
            </p:cNvSpPr>
            <p:nvPr/>
          </p:nvSpPr>
          <p:spPr bwMode="auto">
            <a:xfrm>
              <a:off x="2732" y="2880"/>
              <a:ext cx="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50" name="Line 66"/>
            <p:cNvSpPr>
              <a:spLocks noChangeShapeType="1"/>
            </p:cNvSpPr>
            <p:nvPr/>
          </p:nvSpPr>
          <p:spPr bwMode="auto">
            <a:xfrm>
              <a:off x="2734" y="2880"/>
              <a:ext cx="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>
              <a:off x="2735" y="2880"/>
              <a:ext cx="2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52" name="Line 68"/>
            <p:cNvSpPr>
              <a:spLocks noChangeShapeType="1"/>
            </p:cNvSpPr>
            <p:nvPr/>
          </p:nvSpPr>
          <p:spPr bwMode="auto">
            <a:xfrm>
              <a:off x="2737" y="2881"/>
              <a:ext cx="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053" name="Group 69"/>
          <p:cNvGrpSpPr>
            <a:grpSpLocks/>
          </p:cNvGrpSpPr>
          <p:nvPr/>
        </p:nvGrpSpPr>
        <p:grpSpPr bwMode="auto">
          <a:xfrm>
            <a:off x="7085014" y="1422400"/>
            <a:ext cx="534987" cy="838200"/>
            <a:chOff x="3071" y="2880"/>
            <a:chExt cx="337" cy="528"/>
          </a:xfrm>
        </p:grpSpPr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 flipH="1">
              <a:off x="3401" y="3408"/>
              <a:ext cx="7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55" name="Line 71"/>
            <p:cNvSpPr>
              <a:spLocks noChangeShapeType="1"/>
            </p:cNvSpPr>
            <p:nvPr/>
          </p:nvSpPr>
          <p:spPr bwMode="auto">
            <a:xfrm flipH="1">
              <a:off x="3395" y="3408"/>
              <a:ext cx="6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56" name="Line 72"/>
            <p:cNvSpPr>
              <a:spLocks noChangeShapeType="1"/>
            </p:cNvSpPr>
            <p:nvPr/>
          </p:nvSpPr>
          <p:spPr bwMode="auto">
            <a:xfrm flipH="1">
              <a:off x="3387" y="3408"/>
              <a:ext cx="8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57" name="Line 73"/>
            <p:cNvSpPr>
              <a:spLocks noChangeShapeType="1"/>
            </p:cNvSpPr>
            <p:nvPr/>
          </p:nvSpPr>
          <p:spPr bwMode="auto">
            <a:xfrm flipH="1">
              <a:off x="3380" y="3408"/>
              <a:ext cx="7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 flipH="1">
              <a:off x="3374" y="3408"/>
              <a:ext cx="6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59" name="Line 75"/>
            <p:cNvSpPr>
              <a:spLocks noChangeShapeType="1"/>
            </p:cNvSpPr>
            <p:nvPr/>
          </p:nvSpPr>
          <p:spPr bwMode="auto">
            <a:xfrm flipH="1">
              <a:off x="3367" y="3408"/>
              <a:ext cx="7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 flipH="1">
              <a:off x="3359" y="3408"/>
              <a:ext cx="8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1" name="Line 77"/>
            <p:cNvSpPr>
              <a:spLocks noChangeShapeType="1"/>
            </p:cNvSpPr>
            <p:nvPr/>
          </p:nvSpPr>
          <p:spPr bwMode="auto">
            <a:xfrm flipH="1">
              <a:off x="3353" y="3408"/>
              <a:ext cx="6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2" name="Line 78"/>
            <p:cNvSpPr>
              <a:spLocks noChangeShapeType="1"/>
            </p:cNvSpPr>
            <p:nvPr/>
          </p:nvSpPr>
          <p:spPr bwMode="auto">
            <a:xfrm flipH="1" flipV="1">
              <a:off x="3346" y="3406"/>
              <a:ext cx="7" cy="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3" name="Line 79"/>
            <p:cNvSpPr>
              <a:spLocks noChangeShapeType="1"/>
            </p:cNvSpPr>
            <p:nvPr/>
          </p:nvSpPr>
          <p:spPr bwMode="auto">
            <a:xfrm flipH="1">
              <a:off x="3339" y="3406"/>
              <a:ext cx="7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4" name="Line 80"/>
            <p:cNvSpPr>
              <a:spLocks noChangeShapeType="1"/>
            </p:cNvSpPr>
            <p:nvPr/>
          </p:nvSpPr>
          <p:spPr bwMode="auto">
            <a:xfrm flipH="1">
              <a:off x="3331" y="3406"/>
              <a:ext cx="8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5" name="Line 81"/>
            <p:cNvSpPr>
              <a:spLocks noChangeShapeType="1"/>
            </p:cNvSpPr>
            <p:nvPr/>
          </p:nvSpPr>
          <p:spPr bwMode="auto">
            <a:xfrm flipH="1" flipV="1">
              <a:off x="3324" y="3404"/>
              <a:ext cx="7" cy="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6" name="Line 82"/>
            <p:cNvSpPr>
              <a:spLocks noChangeShapeType="1"/>
            </p:cNvSpPr>
            <p:nvPr/>
          </p:nvSpPr>
          <p:spPr bwMode="auto">
            <a:xfrm flipH="1">
              <a:off x="3318" y="3404"/>
              <a:ext cx="6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 flipH="1" flipV="1">
              <a:off x="3310" y="3402"/>
              <a:ext cx="8" cy="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8" name="Line 84"/>
            <p:cNvSpPr>
              <a:spLocks noChangeShapeType="1"/>
            </p:cNvSpPr>
            <p:nvPr/>
          </p:nvSpPr>
          <p:spPr bwMode="auto">
            <a:xfrm flipH="1" flipV="1">
              <a:off x="3303" y="3400"/>
              <a:ext cx="7" cy="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69" name="Line 85"/>
            <p:cNvSpPr>
              <a:spLocks noChangeShapeType="1"/>
            </p:cNvSpPr>
            <p:nvPr/>
          </p:nvSpPr>
          <p:spPr bwMode="auto">
            <a:xfrm flipH="1" flipV="1">
              <a:off x="3299" y="3399"/>
              <a:ext cx="4" cy="1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0" name="Line 86"/>
            <p:cNvSpPr>
              <a:spLocks noChangeShapeType="1"/>
            </p:cNvSpPr>
            <p:nvPr/>
          </p:nvSpPr>
          <p:spPr bwMode="auto">
            <a:xfrm flipH="1" flipV="1">
              <a:off x="3291" y="3396"/>
              <a:ext cx="8" cy="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1" name="Line 87"/>
            <p:cNvSpPr>
              <a:spLocks noChangeShapeType="1"/>
            </p:cNvSpPr>
            <p:nvPr/>
          </p:nvSpPr>
          <p:spPr bwMode="auto">
            <a:xfrm flipH="1" flipV="1">
              <a:off x="3284" y="3392"/>
              <a:ext cx="7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2" name="Line 88"/>
            <p:cNvSpPr>
              <a:spLocks noChangeShapeType="1"/>
            </p:cNvSpPr>
            <p:nvPr/>
          </p:nvSpPr>
          <p:spPr bwMode="auto">
            <a:xfrm flipH="1" flipV="1">
              <a:off x="3276" y="3388"/>
              <a:ext cx="8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3" name="Line 89"/>
            <p:cNvSpPr>
              <a:spLocks noChangeShapeType="1"/>
            </p:cNvSpPr>
            <p:nvPr/>
          </p:nvSpPr>
          <p:spPr bwMode="auto">
            <a:xfrm flipH="1" flipV="1">
              <a:off x="3271" y="3384"/>
              <a:ext cx="5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4" name="Line 90"/>
            <p:cNvSpPr>
              <a:spLocks noChangeShapeType="1"/>
            </p:cNvSpPr>
            <p:nvPr/>
          </p:nvSpPr>
          <p:spPr bwMode="auto">
            <a:xfrm flipH="1" flipV="1">
              <a:off x="3256" y="3370"/>
              <a:ext cx="15" cy="1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5" name="Line 91"/>
            <p:cNvSpPr>
              <a:spLocks noChangeShapeType="1"/>
            </p:cNvSpPr>
            <p:nvPr/>
          </p:nvSpPr>
          <p:spPr bwMode="auto">
            <a:xfrm flipH="1" flipV="1">
              <a:off x="3242" y="3352"/>
              <a:ext cx="14" cy="1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6" name="Line 92"/>
            <p:cNvSpPr>
              <a:spLocks noChangeShapeType="1"/>
            </p:cNvSpPr>
            <p:nvPr/>
          </p:nvSpPr>
          <p:spPr bwMode="auto">
            <a:xfrm flipH="1" flipV="1">
              <a:off x="3228" y="3329"/>
              <a:ext cx="14" cy="2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7" name="Line 93"/>
            <p:cNvSpPr>
              <a:spLocks noChangeShapeType="1"/>
            </p:cNvSpPr>
            <p:nvPr/>
          </p:nvSpPr>
          <p:spPr bwMode="auto">
            <a:xfrm flipH="1" flipV="1">
              <a:off x="3214" y="3297"/>
              <a:ext cx="14" cy="3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8" name="Line 94"/>
            <p:cNvSpPr>
              <a:spLocks noChangeShapeType="1"/>
            </p:cNvSpPr>
            <p:nvPr/>
          </p:nvSpPr>
          <p:spPr bwMode="auto">
            <a:xfrm flipH="1" flipV="1">
              <a:off x="3188" y="3214"/>
              <a:ext cx="26" cy="8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79" name="Line 95"/>
            <p:cNvSpPr>
              <a:spLocks noChangeShapeType="1"/>
            </p:cNvSpPr>
            <p:nvPr/>
          </p:nvSpPr>
          <p:spPr bwMode="auto">
            <a:xfrm flipH="1" flipV="1">
              <a:off x="3160" y="3106"/>
              <a:ext cx="28" cy="10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0" name="Line 96"/>
            <p:cNvSpPr>
              <a:spLocks noChangeShapeType="1"/>
            </p:cNvSpPr>
            <p:nvPr/>
          </p:nvSpPr>
          <p:spPr bwMode="auto">
            <a:xfrm flipH="1" flipV="1">
              <a:off x="3132" y="2997"/>
              <a:ext cx="28" cy="109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1" name="Line 97"/>
            <p:cNvSpPr>
              <a:spLocks noChangeShapeType="1"/>
            </p:cNvSpPr>
            <p:nvPr/>
          </p:nvSpPr>
          <p:spPr bwMode="auto">
            <a:xfrm flipH="1" flipV="1">
              <a:off x="3118" y="2950"/>
              <a:ext cx="14" cy="47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2" name="Line 98"/>
            <p:cNvSpPr>
              <a:spLocks noChangeShapeType="1"/>
            </p:cNvSpPr>
            <p:nvPr/>
          </p:nvSpPr>
          <p:spPr bwMode="auto">
            <a:xfrm flipH="1" flipV="1">
              <a:off x="3111" y="2930"/>
              <a:ext cx="7" cy="2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3" name="Line 99"/>
            <p:cNvSpPr>
              <a:spLocks noChangeShapeType="1"/>
            </p:cNvSpPr>
            <p:nvPr/>
          </p:nvSpPr>
          <p:spPr bwMode="auto">
            <a:xfrm flipH="1" flipV="1">
              <a:off x="3105" y="2911"/>
              <a:ext cx="6" cy="19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4" name="Line 100"/>
            <p:cNvSpPr>
              <a:spLocks noChangeShapeType="1"/>
            </p:cNvSpPr>
            <p:nvPr/>
          </p:nvSpPr>
          <p:spPr bwMode="auto">
            <a:xfrm flipH="1" flipV="1">
              <a:off x="3098" y="2898"/>
              <a:ext cx="7" cy="1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5" name="Line 101"/>
            <p:cNvSpPr>
              <a:spLocks noChangeShapeType="1"/>
            </p:cNvSpPr>
            <p:nvPr/>
          </p:nvSpPr>
          <p:spPr bwMode="auto">
            <a:xfrm flipH="1" flipV="1">
              <a:off x="3093" y="2892"/>
              <a:ext cx="5" cy="6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6" name="Line 102"/>
            <p:cNvSpPr>
              <a:spLocks noChangeShapeType="1"/>
            </p:cNvSpPr>
            <p:nvPr/>
          </p:nvSpPr>
          <p:spPr bwMode="auto">
            <a:xfrm flipH="1" flipV="1">
              <a:off x="3090" y="2888"/>
              <a:ext cx="3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7" name="Line 103"/>
            <p:cNvSpPr>
              <a:spLocks noChangeShapeType="1"/>
            </p:cNvSpPr>
            <p:nvPr/>
          </p:nvSpPr>
          <p:spPr bwMode="auto">
            <a:xfrm flipH="1" flipV="1">
              <a:off x="3087" y="2884"/>
              <a:ext cx="3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8" name="Line 104"/>
            <p:cNvSpPr>
              <a:spLocks noChangeShapeType="1"/>
            </p:cNvSpPr>
            <p:nvPr/>
          </p:nvSpPr>
          <p:spPr bwMode="auto">
            <a:xfrm flipH="1">
              <a:off x="3086" y="2884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89" name="Line 105"/>
            <p:cNvSpPr>
              <a:spLocks noChangeShapeType="1"/>
            </p:cNvSpPr>
            <p:nvPr/>
          </p:nvSpPr>
          <p:spPr bwMode="auto">
            <a:xfrm flipH="1" flipV="1">
              <a:off x="3084" y="2881"/>
              <a:ext cx="2" cy="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0" name="Line 106"/>
            <p:cNvSpPr>
              <a:spLocks noChangeShapeType="1"/>
            </p:cNvSpPr>
            <p:nvPr/>
          </p:nvSpPr>
          <p:spPr bwMode="auto">
            <a:xfrm flipH="1">
              <a:off x="3081" y="2881"/>
              <a:ext cx="3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1" name="Line 107"/>
            <p:cNvSpPr>
              <a:spLocks noChangeShapeType="1"/>
            </p:cNvSpPr>
            <p:nvPr/>
          </p:nvSpPr>
          <p:spPr bwMode="auto">
            <a:xfrm flipV="1">
              <a:off x="3081" y="2880"/>
              <a:ext cx="0" cy="1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2" name="Line 108"/>
            <p:cNvSpPr>
              <a:spLocks noChangeShapeType="1"/>
            </p:cNvSpPr>
            <p:nvPr/>
          </p:nvSpPr>
          <p:spPr bwMode="auto">
            <a:xfrm flipH="1">
              <a:off x="3080" y="2880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3" name="Line 109"/>
            <p:cNvSpPr>
              <a:spLocks noChangeShapeType="1"/>
            </p:cNvSpPr>
            <p:nvPr/>
          </p:nvSpPr>
          <p:spPr bwMode="auto">
            <a:xfrm flipH="1">
              <a:off x="3078" y="2880"/>
              <a:ext cx="2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4" name="Line 110"/>
            <p:cNvSpPr>
              <a:spLocks noChangeShapeType="1"/>
            </p:cNvSpPr>
            <p:nvPr/>
          </p:nvSpPr>
          <p:spPr bwMode="auto">
            <a:xfrm flipH="1">
              <a:off x="3077" y="2880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5" name="Line 111"/>
            <p:cNvSpPr>
              <a:spLocks noChangeShapeType="1"/>
            </p:cNvSpPr>
            <p:nvPr/>
          </p:nvSpPr>
          <p:spPr bwMode="auto">
            <a:xfrm flipH="1">
              <a:off x="3075" y="2880"/>
              <a:ext cx="2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6" name="Line 112"/>
            <p:cNvSpPr>
              <a:spLocks noChangeShapeType="1"/>
            </p:cNvSpPr>
            <p:nvPr/>
          </p:nvSpPr>
          <p:spPr bwMode="auto">
            <a:xfrm flipH="1">
              <a:off x="3074" y="2880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7" name="Line 113"/>
            <p:cNvSpPr>
              <a:spLocks noChangeShapeType="1"/>
            </p:cNvSpPr>
            <p:nvPr/>
          </p:nvSpPr>
          <p:spPr bwMode="auto">
            <a:xfrm flipH="1">
              <a:off x="3072" y="2880"/>
              <a:ext cx="2" cy="1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98" name="Line 114"/>
            <p:cNvSpPr>
              <a:spLocks noChangeShapeType="1"/>
            </p:cNvSpPr>
            <p:nvPr/>
          </p:nvSpPr>
          <p:spPr bwMode="auto">
            <a:xfrm flipH="1">
              <a:off x="3071" y="2881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099" name="Group 115"/>
          <p:cNvGrpSpPr>
            <a:grpSpLocks/>
          </p:cNvGrpSpPr>
          <p:nvPr/>
        </p:nvGrpSpPr>
        <p:grpSpPr bwMode="auto">
          <a:xfrm>
            <a:off x="7086601" y="1422400"/>
            <a:ext cx="536575" cy="838200"/>
            <a:chOff x="3072" y="2880"/>
            <a:chExt cx="338" cy="528"/>
          </a:xfrm>
        </p:grpSpPr>
        <p:sp>
          <p:nvSpPr>
            <p:cNvPr id="42100" name="Line 116"/>
            <p:cNvSpPr>
              <a:spLocks noChangeShapeType="1"/>
            </p:cNvSpPr>
            <p:nvPr/>
          </p:nvSpPr>
          <p:spPr bwMode="auto">
            <a:xfrm>
              <a:off x="3072" y="3408"/>
              <a:ext cx="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1" name="Line 117"/>
            <p:cNvSpPr>
              <a:spLocks noChangeShapeType="1"/>
            </p:cNvSpPr>
            <p:nvPr/>
          </p:nvSpPr>
          <p:spPr bwMode="auto">
            <a:xfrm>
              <a:off x="3079" y="3408"/>
              <a:ext cx="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2" name="Line 118"/>
            <p:cNvSpPr>
              <a:spLocks noChangeShapeType="1"/>
            </p:cNvSpPr>
            <p:nvPr/>
          </p:nvSpPr>
          <p:spPr bwMode="auto">
            <a:xfrm>
              <a:off x="3085" y="3408"/>
              <a:ext cx="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3" name="Line 119"/>
            <p:cNvSpPr>
              <a:spLocks noChangeShapeType="1"/>
            </p:cNvSpPr>
            <p:nvPr/>
          </p:nvSpPr>
          <p:spPr bwMode="auto">
            <a:xfrm>
              <a:off x="3093" y="3408"/>
              <a:ext cx="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4" name="Line 120"/>
            <p:cNvSpPr>
              <a:spLocks noChangeShapeType="1"/>
            </p:cNvSpPr>
            <p:nvPr/>
          </p:nvSpPr>
          <p:spPr bwMode="auto">
            <a:xfrm>
              <a:off x="3100" y="3408"/>
              <a:ext cx="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5" name="Line 121"/>
            <p:cNvSpPr>
              <a:spLocks noChangeShapeType="1"/>
            </p:cNvSpPr>
            <p:nvPr/>
          </p:nvSpPr>
          <p:spPr bwMode="auto">
            <a:xfrm>
              <a:off x="3106" y="3408"/>
              <a:ext cx="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6" name="Line 122"/>
            <p:cNvSpPr>
              <a:spLocks noChangeShapeType="1"/>
            </p:cNvSpPr>
            <p:nvPr/>
          </p:nvSpPr>
          <p:spPr bwMode="auto">
            <a:xfrm>
              <a:off x="3114" y="3408"/>
              <a:ext cx="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7" name="Line 123"/>
            <p:cNvSpPr>
              <a:spLocks noChangeShapeType="1"/>
            </p:cNvSpPr>
            <p:nvPr/>
          </p:nvSpPr>
          <p:spPr bwMode="auto">
            <a:xfrm>
              <a:off x="3121" y="3408"/>
              <a:ext cx="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8" name="Line 124"/>
            <p:cNvSpPr>
              <a:spLocks noChangeShapeType="1"/>
            </p:cNvSpPr>
            <p:nvPr/>
          </p:nvSpPr>
          <p:spPr bwMode="auto">
            <a:xfrm flipV="1">
              <a:off x="3127" y="3406"/>
              <a:ext cx="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09" name="Line 125"/>
            <p:cNvSpPr>
              <a:spLocks noChangeShapeType="1"/>
            </p:cNvSpPr>
            <p:nvPr/>
          </p:nvSpPr>
          <p:spPr bwMode="auto">
            <a:xfrm>
              <a:off x="3134" y="3406"/>
              <a:ext cx="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0" name="Line 126"/>
            <p:cNvSpPr>
              <a:spLocks noChangeShapeType="1"/>
            </p:cNvSpPr>
            <p:nvPr/>
          </p:nvSpPr>
          <p:spPr bwMode="auto">
            <a:xfrm>
              <a:off x="3142" y="3406"/>
              <a:ext cx="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1" name="Line 127"/>
            <p:cNvSpPr>
              <a:spLocks noChangeShapeType="1"/>
            </p:cNvSpPr>
            <p:nvPr/>
          </p:nvSpPr>
          <p:spPr bwMode="auto">
            <a:xfrm flipV="1">
              <a:off x="3149" y="3404"/>
              <a:ext cx="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2" name="Line 128"/>
            <p:cNvSpPr>
              <a:spLocks noChangeShapeType="1"/>
            </p:cNvSpPr>
            <p:nvPr/>
          </p:nvSpPr>
          <p:spPr bwMode="auto">
            <a:xfrm>
              <a:off x="3157" y="3404"/>
              <a:ext cx="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3" name="Line 129"/>
            <p:cNvSpPr>
              <a:spLocks noChangeShapeType="1"/>
            </p:cNvSpPr>
            <p:nvPr/>
          </p:nvSpPr>
          <p:spPr bwMode="auto">
            <a:xfrm flipV="1">
              <a:off x="3162" y="3402"/>
              <a:ext cx="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4" name="Line 130"/>
            <p:cNvSpPr>
              <a:spLocks noChangeShapeType="1"/>
            </p:cNvSpPr>
            <p:nvPr/>
          </p:nvSpPr>
          <p:spPr bwMode="auto">
            <a:xfrm flipV="1">
              <a:off x="3170" y="3400"/>
              <a:ext cx="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5" name="Line 131"/>
            <p:cNvSpPr>
              <a:spLocks noChangeShapeType="1"/>
            </p:cNvSpPr>
            <p:nvPr/>
          </p:nvSpPr>
          <p:spPr bwMode="auto">
            <a:xfrm flipV="1">
              <a:off x="3177" y="3399"/>
              <a:ext cx="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6" name="Line 132"/>
            <p:cNvSpPr>
              <a:spLocks noChangeShapeType="1"/>
            </p:cNvSpPr>
            <p:nvPr/>
          </p:nvSpPr>
          <p:spPr bwMode="auto">
            <a:xfrm flipV="1">
              <a:off x="3182" y="3396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7" name="Line 133"/>
            <p:cNvSpPr>
              <a:spLocks noChangeShapeType="1"/>
            </p:cNvSpPr>
            <p:nvPr/>
          </p:nvSpPr>
          <p:spPr bwMode="auto">
            <a:xfrm flipV="1">
              <a:off x="3189" y="3392"/>
              <a:ext cx="8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8" name="Line 134"/>
            <p:cNvSpPr>
              <a:spLocks noChangeShapeType="1"/>
            </p:cNvSpPr>
            <p:nvPr/>
          </p:nvSpPr>
          <p:spPr bwMode="auto">
            <a:xfrm flipV="1">
              <a:off x="3197" y="3388"/>
              <a:ext cx="7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19" name="Line 135"/>
            <p:cNvSpPr>
              <a:spLocks noChangeShapeType="1"/>
            </p:cNvSpPr>
            <p:nvPr/>
          </p:nvSpPr>
          <p:spPr bwMode="auto">
            <a:xfrm flipV="1">
              <a:off x="3204" y="3384"/>
              <a:ext cx="6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0" name="Line 136"/>
            <p:cNvSpPr>
              <a:spLocks noChangeShapeType="1"/>
            </p:cNvSpPr>
            <p:nvPr/>
          </p:nvSpPr>
          <p:spPr bwMode="auto">
            <a:xfrm flipV="1">
              <a:off x="3210" y="3370"/>
              <a:ext cx="15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1" name="Line 137"/>
            <p:cNvSpPr>
              <a:spLocks noChangeShapeType="1"/>
            </p:cNvSpPr>
            <p:nvPr/>
          </p:nvSpPr>
          <p:spPr bwMode="auto">
            <a:xfrm flipV="1">
              <a:off x="3225" y="3352"/>
              <a:ext cx="13" cy="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2" name="Line 138"/>
            <p:cNvSpPr>
              <a:spLocks noChangeShapeType="1"/>
            </p:cNvSpPr>
            <p:nvPr/>
          </p:nvSpPr>
          <p:spPr bwMode="auto">
            <a:xfrm flipV="1">
              <a:off x="3238" y="3329"/>
              <a:ext cx="15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3" name="Line 139"/>
            <p:cNvSpPr>
              <a:spLocks noChangeShapeType="1"/>
            </p:cNvSpPr>
            <p:nvPr/>
          </p:nvSpPr>
          <p:spPr bwMode="auto">
            <a:xfrm flipV="1">
              <a:off x="3253" y="3297"/>
              <a:ext cx="13" cy="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4" name="Line 140"/>
            <p:cNvSpPr>
              <a:spLocks noChangeShapeType="1"/>
            </p:cNvSpPr>
            <p:nvPr/>
          </p:nvSpPr>
          <p:spPr bwMode="auto">
            <a:xfrm flipV="1">
              <a:off x="3266" y="3214"/>
              <a:ext cx="27" cy="8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5" name="Line 141"/>
            <p:cNvSpPr>
              <a:spLocks noChangeShapeType="1"/>
            </p:cNvSpPr>
            <p:nvPr/>
          </p:nvSpPr>
          <p:spPr bwMode="auto">
            <a:xfrm flipV="1">
              <a:off x="3293" y="3106"/>
              <a:ext cx="28" cy="1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6" name="Line 142"/>
            <p:cNvSpPr>
              <a:spLocks noChangeShapeType="1"/>
            </p:cNvSpPr>
            <p:nvPr/>
          </p:nvSpPr>
          <p:spPr bwMode="auto">
            <a:xfrm flipV="1">
              <a:off x="3321" y="2997"/>
              <a:ext cx="28" cy="1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7" name="Line 143"/>
            <p:cNvSpPr>
              <a:spLocks noChangeShapeType="1"/>
            </p:cNvSpPr>
            <p:nvPr/>
          </p:nvSpPr>
          <p:spPr bwMode="auto">
            <a:xfrm flipV="1">
              <a:off x="3349" y="2950"/>
              <a:ext cx="14" cy="4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8" name="Line 144"/>
            <p:cNvSpPr>
              <a:spLocks noChangeShapeType="1"/>
            </p:cNvSpPr>
            <p:nvPr/>
          </p:nvSpPr>
          <p:spPr bwMode="auto">
            <a:xfrm flipV="1">
              <a:off x="3363" y="2930"/>
              <a:ext cx="7" cy="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29" name="Line 145"/>
            <p:cNvSpPr>
              <a:spLocks noChangeShapeType="1"/>
            </p:cNvSpPr>
            <p:nvPr/>
          </p:nvSpPr>
          <p:spPr bwMode="auto">
            <a:xfrm flipV="1">
              <a:off x="3370" y="2911"/>
              <a:ext cx="6" cy="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0" name="Line 146"/>
            <p:cNvSpPr>
              <a:spLocks noChangeShapeType="1"/>
            </p:cNvSpPr>
            <p:nvPr/>
          </p:nvSpPr>
          <p:spPr bwMode="auto">
            <a:xfrm flipV="1">
              <a:off x="3376" y="2898"/>
              <a:ext cx="7" cy="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1" name="Line 147"/>
            <p:cNvSpPr>
              <a:spLocks noChangeShapeType="1"/>
            </p:cNvSpPr>
            <p:nvPr/>
          </p:nvSpPr>
          <p:spPr bwMode="auto">
            <a:xfrm flipV="1">
              <a:off x="3383" y="2892"/>
              <a:ext cx="5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2" name="Line 148"/>
            <p:cNvSpPr>
              <a:spLocks noChangeShapeType="1"/>
            </p:cNvSpPr>
            <p:nvPr/>
          </p:nvSpPr>
          <p:spPr bwMode="auto">
            <a:xfrm flipV="1">
              <a:off x="3388" y="2888"/>
              <a:ext cx="3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3" name="Line 149"/>
            <p:cNvSpPr>
              <a:spLocks noChangeShapeType="1"/>
            </p:cNvSpPr>
            <p:nvPr/>
          </p:nvSpPr>
          <p:spPr bwMode="auto">
            <a:xfrm flipV="1">
              <a:off x="3391" y="2884"/>
              <a:ext cx="3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4" name="Line 150"/>
            <p:cNvSpPr>
              <a:spLocks noChangeShapeType="1"/>
            </p:cNvSpPr>
            <p:nvPr/>
          </p:nvSpPr>
          <p:spPr bwMode="auto">
            <a:xfrm>
              <a:off x="3394" y="2884"/>
              <a:ext cx="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5" name="Line 151"/>
            <p:cNvSpPr>
              <a:spLocks noChangeShapeType="1"/>
            </p:cNvSpPr>
            <p:nvPr/>
          </p:nvSpPr>
          <p:spPr bwMode="auto">
            <a:xfrm flipV="1">
              <a:off x="3395" y="2881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6" name="Line 152"/>
            <p:cNvSpPr>
              <a:spLocks noChangeShapeType="1"/>
            </p:cNvSpPr>
            <p:nvPr/>
          </p:nvSpPr>
          <p:spPr bwMode="auto">
            <a:xfrm>
              <a:off x="3397" y="2881"/>
              <a:ext cx="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7" name="Line 153"/>
            <p:cNvSpPr>
              <a:spLocks noChangeShapeType="1"/>
            </p:cNvSpPr>
            <p:nvPr/>
          </p:nvSpPr>
          <p:spPr bwMode="auto">
            <a:xfrm flipV="1">
              <a:off x="3400" y="2880"/>
              <a:ext cx="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8" name="Line 154"/>
            <p:cNvSpPr>
              <a:spLocks noChangeShapeType="1"/>
            </p:cNvSpPr>
            <p:nvPr/>
          </p:nvSpPr>
          <p:spPr bwMode="auto">
            <a:xfrm>
              <a:off x="3400" y="2880"/>
              <a:ext cx="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39" name="Line 155"/>
            <p:cNvSpPr>
              <a:spLocks noChangeShapeType="1"/>
            </p:cNvSpPr>
            <p:nvPr/>
          </p:nvSpPr>
          <p:spPr bwMode="auto">
            <a:xfrm>
              <a:off x="3401" y="2880"/>
              <a:ext cx="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40" name="Line 156"/>
            <p:cNvSpPr>
              <a:spLocks noChangeShapeType="1"/>
            </p:cNvSpPr>
            <p:nvPr/>
          </p:nvSpPr>
          <p:spPr bwMode="auto">
            <a:xfrm>
              <a:off x="3403" y="2880"/>
              <a:ext cx="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41" name="Line 157"/>
            <p:cNvSpPr>
              <a:spLocks noChangeShapeType="1"/>
            </p:cNvSpPr>
            <p:nvPr/>
          </p:nvSpPr>
          <p:spPr bwMode="auto">
            <a:xfrm>
              <a:off x="3404" y="2880"/>
              <a:ext cx="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42" name="Line 158"/>
            <p:cNvSpPr>
              <a:spLocks noChangeShapeType="1"/>
            </p:cNvSpPr>
            <p:nvPr/>
          </p:nvSpPr>
          <p:spPr bwMode="auto">
            <a:xfrm>
              <a:off x="3406" y="2880"/>
              <a:ext cx="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43" name="Line 159"/>
            <p:cNvSpPr>
              <a:spLocks noChangeShapeType="1"/>
            </p:cNvSpPr>
            <p:nvPr/>
          </p:nvSpPr>
          <p:spPr bwMode="auto">
            <a:xfrm>
              <a:off x="3407" y="2880"/>
              <a:ext cx="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44" name="Line 160"/>
            <p:cNvSpPr>
              <a:spLocks noChangeShapeType="1"/>
            </p:cNvSpPr>
            <p:nvPr/>
          </p:nvSpPr>
          <p:spPr bwMode="auto">
            <a:xfrm>
              <a:off x="3409" y="2881"/>
              <a:ext cx="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145" name="Group 161"/>
          <p:cNvGrpSpPr>
            <a:grpSpLocks/>
          </p:cNvGrpSpPr>
          <p:nvPr/>
        </p:nvGrpSpPr>
        <p:grpSpPr bwMode="auto">
          <a:xfrm>
            <a:off x="8151814" y="1422400"/>
            <a:ext cx="534987" cy="838200"/>
            <a:chOff x="3743" y="2880"/>
            <a:chExt cx="337" cy="528"/>
          </a:xfrm>
        </p:grpSpPr>
        <p:sp>
          <p:nvSpPr>
            <p:cNvPr id="42146" name="Line 162"/>
            <p:cNvSpPr>
              <a:spLocks noChangeShapeType="1"/>
            </p:cNvSpPr>
            <p:nvPr/>
          </p:nvSpPr>
          <p:spPr bwMode="auto">
            <a:xfrm flipH="1">
              <a:off x="4073" y="3408"/>
              <a:ext cx="7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47" name="Line 163"/>
            <p:cNvSpPr>
              <a:spLocks noChangeShapeType="1"/>
            </p:cNvSpPr>
            <p:nvPr/>
          </p:nvSpPr>
          <p:spPr bwMode="auto">
            <a:xfrm flipH="1">
              <a:off x="4067" y="3408"/>
              <a:ext cx="6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48" name="Line 164"/>
            <p:cNvSpPr>
              <a:spLocks noChangeShapeType="1"/>
            </p:cNvSpPr>
            <p:nvPr/>
          </p:nvSpPr>
          <p:spPr bwMode="auto">
            <a:xfrm flipH="1">
              <a:off x="4059" y="3408"/>
              <a:ext cx="8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49" name="Line 165"/>
            <p:cNvSpPr>
              <a:spLocks noChangeShapeType="1"/>
            </p:cNvSpPr>
            <p:nvPr/>
          </p:nvSpPr>
          <p:spPr bwMode="auto">
            <a:xfrm flipH="1">
              <a:off x="4052" y="3408"/>
              <a:ext cx="7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0" name="Line 166"/>
            <p:cNvSpPr>
              <a:spLocks noChangeShapeType="1"/>
            </p:cNvSpPr>
            <p:nvPr/>
          </p:nvSpPr>
          <p:spPr bwMode="auto">
            <a:xfrm flipH="1">
              <a:off x="4046" y="3408"/>
              <a:ext cx="6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1" name="Line 167"/>
            <p:cNvSpPr>
              <a:spLocks noChangeShapeType="1"/>
            </p:cNvSpPr>
            <p:nvPr/>
          </p:nvSpPr>
          <p:spPr bwMode="auto">
            <a:xfrm flipH="1">
              <a:off x="4039" y="3408"/>
              <a:ext cx="7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2" name="Line 168"/>
            <p:cNvSpPr>
              <a:spLocks noChangeShapeType="1"/>
            </p:cNvSpPr>
            <p:nvPr/>
          </p:nvSpPr>
          <p:spPr bwMode="auto">
            <a:xfrm flipH="1">
              <a:off x="4031" y="3408"/>
              <a:ext cx="8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3" name="Line 169"/>
            <p:cNvSpPr>
              <a:spLocks noChangeShapeType="1"/>
            </p:cNvSpPr>
            <p:nvPr/>
          </p:nvSpPr>
          <p:spPr bwMode="auto">
            <a:xfrm flipH="1">
              <a:off x="4025" y="3408"/>
              <a:ext cx="6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4" name="Line 170"/>
            <p:cNvSpPr>
              <a:spLocks noChangeShapeType="1"/>
            </p:cNvSpPr>
            <p:nvPr/>
          </p:nvSpPr>
          <p:spPr bwMode="auto">
            <a:xfrm flipH="1" flipV="1">
              <a:off x="4018" y="3406"/>
              <a:ext cx="7" cy="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5" name="Line 171"/>
            <p:cNvSpPr>
              <a:spLocks noChangeShapeType="1"/>
            </p:cNvSpPr>
            <p:nvPr/>
          </p:nvSpPr>
          <p:spPr bwMode="auto">
            <a:xfrm flipH="1">
              <a:off x="4011" y="3406"/>
              <a:ext cx="7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6" name="Line 172"/>
            <p:cNvSpPr>
              <a:spLocks noChangeShapeType="1"/>
            </p:cNvSpPr>
            <p:nvPr/>
          </p:nvSpPr>
          <p:spPr bwMode="auto">
            <a:xfrm flipH="1">
              <a:off x="4003" y="3406"/>
              <a:ext cx="8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7" name="Line 173"/>
            <p:cNvSpPr>
              <a:spLocks noChangeShapeType="1"/>
            </p:cNvSpPr>
            <p:nvPr/>
          </p:nvSpPr>
          <p:spPr bwMode="auto">
            <a:xfrm flipH="1" flipV="1">
              <a:off x="3996" y="3404"/>
              <a:ext cx="7" cy="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8" name="Line 174"/>
            <p:cNvSpPr>
              <a:spLocks noChangeShapeType="1"/>
            </p:cNvSpPr>
            <p:nvPr/>
          </p:nvSpPr>
          <p:spPr bwMode="auto">
            <a:xfrm flipH="1">
              <a:off x="3990" y="3404"/>
              <a:ext cx="6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59" name="Line 175"/>
            <p:cNvSpPr>
              <a:spLocks noChangeShapeType="1"/>
            </p:cNvSpPr>
            <p:nvPr/>
          </p:nvSpPr>
          <p:spPr bwMode="auto">
            <a:xfrm flipH="1" flipV="1">
              <a:off x="3982" y="3402"/>
              <a:ext cx="8" cy="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0" name="Line 176"/>
            <p:cNvSpPr>
              <a:spLocks noChangeShapeType="1"/>
            </p:cNvSpPr>
            <p:nvPr/>
          </p:nvSpPr>
          <p:spPr bwMode="auto">
            <a:xfrm flipH="1" flipV="1">
              <a:off x="3975" y="3400"/>
              <a:ext cx="7" cy="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1" name="Line 177"/>
            <p:cNvSpPr>
              <a:spLocks noChangeShapeType="1"/>
            </p:cNvSpPr>
            <p:nvPr/>
          </p:nvSpPr>
          <p:spPr bwMode="auto">
            <a:xfrm flipH="1" flipV="1">
              <a:off x="3971" y="3399"/>
              <a:ext cx="4" cy="1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2" name="Line 178"/>
            <p:cNvSpPr>
              <a:spLocks noChangeShapeType="1"/>
            </p:cNvSpPr>
            <p:nvPr/>
          </p:nvSpPr>
          <p:spPr bwMode="auto">
            <a:xfrm flipH="1" flipV="1">
              <a:off x="3963" y="3396"/>
              <a:ext cx="8" cy="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3" name="Line 179"/>
            <p:cNvSpPr>
              <a:spLocks noChangeShapeType="1"/>
            </p:cNvSpPr>
            <p:nvPr/>
          </p:nvSpPr>
          <p:spPr bwMode="auto">
            <a:xfrm flipH="1" flipV="1">
              <a:off x="3956" y="3392"/>
              <a:ext cx="7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4" name="Line 180"/>
            <p:cNvSpPr>
              <a:spLocks noChangeShapeType="1"/>
            </p:cNvSpPr>
            <p:nvPr/>
          </p:nvSpPr>
          <p:spPr bwMode="auto">
            <a:xfrm flipH="1" flipV="1">
              <a:off x="3948" y="3388"/>
              <a:ext cx="8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5" name="Line 181"/>
            <p:cNvSpPr>
              <a:spLocks noChangeShapeType="1"/>
            </p:cNvSpPr>
            <p:nvPr/>
          </p:nvSpPr>
          <p:spPr bwMode="auto">
            <a:xfrm flipH="1" flipV="1">
              <a:off x="3943" y="3384"/>
              <a:ext cx="5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6" name="Line 182"/>
            <p:cNvSpPr>
              <a:spLocks noChangeShapeType="1"/>
            </p:cNvSpPr>
            <p:nvPr/>
          </p:nvSpPr>
          <p:spPr bwMode="auto">
            <a:xfrm flipH="1" flipV="1">
              <a:off x="3928" y="3370"/>
              <a:ext cx="15" cy="1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7" name="Line 183"/>
            <p:cNvSpPr>
              <a:spLocks noChangeShapeType="1"/>
            </p:cNvSpPr>
            <p:nvPr/>
          </p:nvSpPr>
          <p:spPr bwMode="auto">
            <a:xfrm flipH="1" flipV="1">
              <a:off x="3914" y="3352"/>
              <a:ext cx="14" cy="1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8" name="Line 184"/>
            <p:cNvSpPr>
              <a:spLocks noChangeShapeType="1"/>
            </p:cNvSpPr>
            <p:nvPr/>
          </p:nvSpPr>
          <p:spPr bwMode="auto">
            <a:xfrm flipH="1" flipV="1">
              <a:off x="3900" y="3329"/>
              <a:ext cx="14" cy="2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69" name="Line 185"/>
            <p:cNvSpPr>
              <a:spLocks noChangeShapeType="1"/>
            </p:cNvSpPr>
            <p:nvPr/>
          </p:nvSpPr>
          <p:spPr bwMode="auto">
            <a:xfrm flipH="1" flipV="1">
              <a:off x="3886" y="3297"/>
              <a:ext cx="14" cy="3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0" name="Line 186"/>
            <p:cNvSpPr>
              <a:spLocks noChangeShapeType="1"/>
            </p:cNvSpPr>
            <p:nvPr/>
          </p:nvSpPr>
          <p:spPr bwMode="auto">
            <a:xfrm flipH="1" flipV="1">
              <a:off x="3860" y="3214"/>
              <a:ext cx="26" cy="8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1" name="Line 187"/>
            <p:cNvSpPr>
              <a:spLocks noChangeShapeType="1"/>
            </p:cNvSpPr>
            <p:nvPr/>
          </p:nvSpPr>
          <p:spPr bwMode="auto">
            <a:xfrm flipH="1" flipV="1">
              <a:off x="3832" y="3106"/>
              <a:ext cx="28" cy="10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2" name="Line 188"/>
            <p:cNvSpPr>
              <a:spLocks noChangeShapeType="1"/>
            </p:cNvSpPr>
            <p:nvPr/>
          </p:nvSpPr>
          <p:spPr bwMode="auto">
            <a:xfrm flipH="1" flipV="1">
              <a:off x="3804" y="2997"/>
              <a:ext cx="28" cy="109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3" name="Line 189"/>
            <p:cNvSpPr>
              <a:spLocks noChangeShapeType="1"/>
            </p:cNvSpPr>
            <p:nvPr/>
          </p:nvSpPr>
          <p:spPr bwMode="auto">
            <a:xfrm flipH="1" flipV="1">
              <a:off x="3790" y="2950"/>
              <a:ext cx="14" cy="47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4" name="Line 190"/>
            <p:cNvSpPr>
              <a:spLocks noChangeShapeType="1"/>
            </p:cNvSpPr>
            <p:nvPr/>
          </p:nvSpPr>
          <p:spPr bwMode="auto">
            <a:xfrm flipH="1" flipV="1">
              <a:off x="3783" y="2930"/>
              <a:ext cx="7" cy="2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5" name="Line 191"/>
            <p:cNvSpPr>
              <a:spLocks noChangeShapeType="1"/>
            </p:cNvSpPr>
            <p:nvPr/>
          </p:nvSpPr>
          <p:spPr bwMode="auto">
            <a:xfrm flipH="1" flipV="1">
              <a:off x="3777" y="2911"/>
              <a:ext cx="6" cy="19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6" name="Line 192"/>
            <p:cNvSpPr>
              <a:spLocks noChangeShapeType="1"/>
            </p:cNvSpPr>
            <p:nvPr/>
          </p:nvSpPr>
          <p:spPr bwMode="auto">
            <a:xfrm flipH="1" flipV="1">
              <a:off x="3770" y="2898"/>
              <a:ext cx="7" cy="1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7" name="Line 193"/>
            <p:cNvSpPr>
              <a:spLocks noChangeShapeType="1"/>
            </p:cNvSpPr>
            <p:nvPr/>
          </p:nvSpPr>
          <p:spPr bwMode="auto">
            <a:xfrm flipH="1" flipV="1">
              <a:off x="3765" y="2892"/>
              <a:ext cx="5" cy="6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8" name="Line 194"/>
            <p:cNvSpPr>
              <a:spLocks noChangeShapeType="1"/>
            </p:cNvSpPr>
            <p:nvPr/>
          </p:nvSpPr>
          <p:spPr bwMode="auto">
            <a:xfrm flipH="1" flipV="1">
              <a:off x="3762" y="2888"/>
              <a:ext cx="3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79" name="Line 195"/>
            <p:cNvSpPr>
              <a:spLocks noChangeShapeType="1"/>
            </p:cNvSpPr>
            <p:nvPr/>
          </p:nvSpPr>
          <p:spPr bwMode="auto">
            <a:xfrm flipH="1" flipV="1">
              <a:off x="3759" y="2884"/>
              <a:ext cx="3" cy="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0" name="Line 196"/>
            <p:cNvSpPr>
              <a:spLocks noChangeShapeType="1"/>
            </p:cNvSpPr>
            <p:nvPr/>
          </p:nvSpPr>
          <p:spPr bwMode="auto">
            <a:xfrm flipH="1">
              <a:off x="3758" y="2884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1" name="Line 197"/>
            <p:cNvSpPr>
              <a:spLocks noChangeShapeType="1"/>
            </p:cNvSpPr>
            <p:nvPr/>
          </p:nvSpPr>
          <p:spPr bwMode="auto">
            <a:xfrm flipH="1" flipV="1">
              <a:off x="3756" y="2881"/>
              <a:ext cx="2" cy="3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2" name="Line 198"/>
            <p:cNvSpPr>
              <a:spLocks noChangeShapeType="1"/>
            </p:cNvSpPr>
            <p:nvPr/>
          </p:nvSpPr>
          <p:spPr bwMode="auto">
            <a:xfrm flipH="1">
              <a:off x="3753" y="2881"/>
              <a:ext cx="3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3" name="Line 199"/>
            <p:cNvSpPr>
              <a:spLocks noChangeShapeType="1"/>
            </p:cNvSpPr>
            <p:nvPr/>
          </p:nvSpPr>
          <p:spPr bwMode="auto">
            <a:xfrm flipV="1">
              <a:off x="3753" y="2880"/>
              <a:ext cx="0" cy="1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4" name="Line 200"/>
            <p:cNvSpPr>
              <a:spLocks noChangeShapeType="1"/>
            </p:cNvSpPr>
            <p:nvPr/>
          </p:nvSpPr>
          <p:spPr bwMode="auto">
            <a:xfrm flipH="1">
              <a:off x="3752" y="2880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5" name="Line 201"/>
            <p:cNvSpPr>
              <a:spLocks noChangeShapeType="1"/>
            </p:cNvSpPr>
            <p:nvPr/>
          </p:nvSpPr>
          <p:spPr bwMode="auto">
            <a:xfrm flipH="1">
              <a:off x="3750" y="2880"/>
              <a:ext cx="2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6" name="Line 202"/>
            <p:cNvSpPr>
              <a:spLocks noChangeShapeType="1"/>
            </p:cNvSpPr>
            <p:nvPr/>
          </p:nvSpPr>
          <p:spPr bwMode="auto">
            <a:xfrm flipH="1">
              <a:off x="3749" y="2880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7" name="Line 203"/>
            <p:cNvSpPr>
              <a:spLocks noChangeShapeType="1"/>
            </p:cNvSpPr>
            <p:nvPr/>
          </p:nvSpPr>
          <p:spPr bwMode="auto">
            <a:xfrm flipH="1">
              <a:off x="3747" y="2880"/>
              <a:ext cx="2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8" name="Line 204"/>
            <p:cNvSpPr>
              <a:spLocks noChangeShapeType="1"/>
            </p:cNvSpPr>
            <p:nvPr/>
          </p:nvSpPr>
          <p:spPr bwMode="auto">
            <a:xfrm flipH="1">
              <a:off x="3746" y="2880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89" name="Line 205"/>
            <p:cNvSpPr>
              <a:spLocks noChangeShapeType="1"/>
            </p:cNvSpPr>
            <p:nvPr/>
          </p:nvSpPr>
          <p:spPr bwMode="auto">
            <a:xfrm flipH="1">
              <a:off x="3744" y="2880"/>
              <a:ext cx="2" cy="1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90" name="Line 206"/>
            <p:cNvSpPr>
              <a:spLocks noChangeShapeType="1"/>
            </p:cNvSpPr>
            <p:nvPr/>
          </p:nvSpPr>
          <p:spPr bwMode="auto">
            <a:xfrm flipH="1">
              <a:off x="3743" y="2881"/>
              <a:ext cx="1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2202" name="Rectangle 218"/>
          <p:cNvSpPr>
            <a:spLocks noChangeArrowheads="1"/>
          </p:cNvSpPr>
          <p:nvPr/>
        </p:nvSpPr>
        <p:spPr bwMode="auto">
          <a:xfrm>
            <a:off x="2746376" y="1909763"/>
            <a:ext cx="31418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2203" name="Rectangle 219"/>
          <p:cNvSpPr>
            <a:spLocks noChangeArrowheads="1"/>
          </p:cNvSpPr>
          <p:nvPr/>
        </p:nvSpPr>
        <p:spPr bwMode="auto">
          <a:xfrm>
            <a:off x="3327401" y="1385888"/>
            <a:ext cx="31418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2204" name="Rectangle 220"/>
          <p:cNvSpPr>
            <a:spLocks noChangeArrowheads="1"/>
          </p:cNvSpPr>
          <p:nvPr/>
        </p:nvSpPr>
        <p:spPr bwMode="auto">
          <a:xfrm>
            <a:off x="3832226" y="1908175"/>
            <a:ext cx="31418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2205" name="Rectangle 221"/>
          <p:cNvSpPr>
            <a:spLocks noChangeArrowheads="1"/>
          </p:cNvSpPr>
          <p:nvPr/>
        </p:nvSpPr>
        <p:spPr bwMode="auto">
          <a:xfrm>
            <a:off x="4413251" y="1384300"/>
            <a:ext cx="31418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2654" name="Line 670"/>
          <p:cNvSpPr>
            <a:spLocks noChangeShapeType="1"/>
          </p:cNvSpPr>
          <p:nvPr/>
        </p:nvSpPr>
        <p:spPr bwMode="auto">
          <a:xfrm flipV="1">
            <a:off x="5210176" y="1785939"/>
            <a:ext cx="682625" cy="3175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56" name="Rectangle 672"/>
          <p:cNvSpPr>
            <a:spLocks noChangeArrowheads="1"/>
          </p:cNvSpPr>
          <p:nvPr/>
        </p:nvSpPr>
        <p:spPr bwMode="auto">
          <a:xfrm>
            <a:off x="3279775" y="2303463"/>
            <a:ext cx="134331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faible débit</a:t>
            </a:r>
          </a:p>
        </p:txBody>
      </p:sp>
      <p:sp>
        <p:nvSpPr>
          <p:cNvPr id="42657" name="Rectangle 673"/>
          <p:cNvSpPr>
            <a:spLocks noChangeArrowheads="1"/>
          </p:cNvSpPr>
          <p:nvPr/>
        </p:nvSpPr>
        <p:spPr bwMode="auto">
          <a:xfrm>
            <a:off x="3351213" y="5097463"/>
            <a:ext cx="120225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haut débit</a:t>
            </a:r>
          </a:p>
        </p:txBody>
      </p:sp>
      <p:sp>
        <p:nvSpPr>
          <p:cNvPr id="42662" name="Rectangle 678"/>
          <p:cNvSpPr>
            <a:spLocks noChangeArrowheads="1"/>
          </p:cNvSpPr>
          <p:nvPr/>
        </p:nvSpPr>
        <p:spPr bwMode="auto">
          <a:xfrm>
            <a:off x="6991350" y="2155825"/>
            <a:ext cx="723900" cy="261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63" name="Line 679"/>
          <p:cNvSpPr>
            <a:spLocks noChangeShapeType="1"/>
          </p:cNvSpPr>
          <p:nvPr/>
        </p:nvSpPr>
        <p:spPr bwMode="auto">
          <a:xfrm flipV="1">
            <a:off x="7086600" y="1422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664" name="Group 680"/>
          <p:cNvGrpSpPr>
            <a:grpSpLocks/>
          </p:cNvGrpSpPr>
          <p:nvPr/>
        </p:nvGrpSpPr>
        <p:grpSpPr bwMode="auto">
          <a:xfrm>
            <a:off x="7086600" y="1422400"/>
            <a:ext cx="1066800" cy="838200"/>
            <a:chOff x="3072" y="2880"/>
            <a:chExt cx="672" cy="528"/>
          </a:xfrm>
        </p:grpSpPr>
        <p:sp>
          <p:nvSpPr>
            <p:cNvPr id="42665" name="Line 681"/>
            <p:cNvSpPr>
              <a:spLocks noChangeShapeType="1"/>
            </p:cNvSpPr>
            <p:nvPr/>
          </p:nvSpPr>
          <p:spPr bwMode="auto">
            <a:xfrm>
              <a:off x="3072" y="340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66" name="Line 682"/>
            <p:cNvSpPr>
              <a:spLocks noChangeShapeType="1"/>
            </p:cNvSpPr>
            <p:nvPr/>
          </p:nvSpPr>
          <p:spPr bwMode="auto">
            <a:xfrm flipV="1">
              <a:off x="3408" y="288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67" name="Line 683"/>
            <p:cNvSpPr>
              <a:spLocks noChangeShapeType="1"/>
            </p:cNvSpPr>
            <p:nvPr/>
          </p:nvSpPr>
          <p:spPr bwMode="auto">
            <a:xfrm>
              <a:off x="3408" y="288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68" name="Line 684"/>
            <p:cNvSpPr>
              <a:spLocks noChangeShapeType="1"/>
            </p:cNvSpPr>
            <p:nvPr/>
          </p:nvSpPr>
          <p:spPr bwMode="auto">
            <a:xfrm flipV="1">
              <a:off x="3744" y="288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2669" name="Line 685"/>
          <p:cNvSpPr>
            <a:spLocks noChangeShapeType="1"/>
          </p:cNvSpPr>
          <p:nvPr/>
        </p:nvSpPr>
        <p:spPr bwMode="auto">
          <a:xfrm>
            <a:off x="6248400" y="2260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687" name="Group 703"/>
          <p:cNvGrpSpPr>
            <a:grpSpLocks/>
          </p:cNvGrpSpPr>
          <p:nvPr/>
        </p:nvGrpSpPr>
        <p:grpSpPr bwMode="auto">
          <a:xfrm>
            <a:off x="6019800" y="1544638"/>
            <a:ext cx="2846388" cy="366712"/>
            <a:chOff x="2832" y="1205"/>
            <a:chExt cx="1793" cy="231"/>
          </a:xfrm>
        </p:grpSpPr>
        <p:sp>
          <p:nvSpPr>
            <p:cNvPr id="42191" name="Line 207"/>
            <p:cNvSpPr>
              <a:spLocks noChangeShapeType="1"/>
            </p:cNvSpPr>
            <p:nvPr/>
          </p:nvSpPr>
          <p:spPr bwMode="auto">
            <a:xfrm>
              <a:off x="2832" y="1368"/>
              <a:ext cx="1528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75" name="Rectangle 691"/>
            <p:cNvSpPr>
              <a:spLocks noChangeArrowheads="1"/>
            </p:cNvSpPr>
            <p:nvPr/>
          </p:nvSpPr>
          <p:spPr bwMode="auto">
            <a:xfrm>
              <a:off x="4298" y="1205"/>
              <a:ext cx="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</a:t>
              </a:r>
              <a:r>
                <a:rPr kumimoji="0" lang="fr-FR" altLang="fr-FR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</a:t>
              </a:r>
            </a:p>
          </p:txBody>
        </p:sp>
      </p:grpSp>
      <p:sp>
        <p:nvSpPr>
          <p:cNvPr id="42677" name="Rectangle 693"/>
          <p:cNvSpPr>
            <a:spLocks noChangeArrowheads="1"/>
          </p:cNvSpPr>
          <p:nvPr/>
        </p:nvSpPr>
        <p:spPr bwMode="auto">
          <a:xfrm>
            <a:off x="2544764" y="2409825"/>
            <a:ext cx="585097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(a)</a:t>
            </a:r>
          </a:p>
        </p:txBody>
      </p:sp>
      <p:sp>
        <p:nvSpPr>
          <p:cNvPr id="42678" name="Rectangle 694"/>
          <p:cNvSpPr>
            <a:spLocks noChangeArrowheads="1"/>
          </p:cNvSpPr>
          <p:nvPr/>
        </p:nvSpPr>
        <p:spPr bwMode="auto">
          <a:xfrm>
            <a:off x="2544764" y="5084763"/>
            <a:ext cx="600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(b)</a:t>
            </a:r>
          </a:p>
        </p:txBody>
      </p:sp>
      <p:sp>
        <p:nvSpPr>
          <p:cNvPr id="42679" name="Rectangle 695"/>
          <p:cNvSpPr>
            <a:spLocks noChangeArrowheads="1"/>
          </p:cNvSpPr>
          <p:nvPr/>
        </p:nvSpPr>
        <p:spPr bwMode="auto">
          <a:xfrm>
            <a:off x="5394325" y="2030413"/>
            <a:ext cx="24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</a:p>
        </p:txBody>
      </p:sp>
      <p:grpSp>
        <p:nvGrpSpPr>
          <p:cNvPr id="42689" name="Group 705"/>
          <p:cNvGrpSpPr>
            <a:grpSpLocks/>
          </p:cNvGrpSpPr>
          <p:nvPr/>
        </p:nvGrpSpPr>
        <p:grpSpPr bwMode="auto">
          <a:xfrm>
            <a:off x="3565525" y="4489450"/>
            <a:ext cx="5270500" cy="1779588"/>
            <a:chOff x="1286" y="3060"/>
            <a:chExt cx="3320" cy="1121"/>
          </a:xfrm>
        </p:grpSpPr>
        <p:sp>
          <p:nvSpPr>
            <p:cNvPr id="42642" name="Line 658"/>
            <p:cNvSpPr>
              <a:spLocks noChangeShapeType="1"/>
            </p:cNvSpPr>
            <p:nvPr/>
          </p:nvSpPr>
          <p:spPr bwMode="auto">
            <a:xfrm flipV="1">
              <a:off x="2832" y="4128"/>
              <a:ext cx="163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2643" name="Group 659"/>
            <p:cNvGrpSpPr>
              <a:grpSpLocks/>
            </p:cNvGrpSpPr>
            <p:nvPr/>
          </p:nvGrpSpPr>
          <p:grpSpPr bwMode="auto">
            <a:xfrm>
              <a:off x="2912" y="3060"/>
              <a:ext cx="1348" cy="1068"/>
              <a:chOff x="2480" y="4500"/>
              <a:chExt cx="1348" cy="1068"/>
            </a:xfrm>
          </p:grpSpPr>
          <p:sp>
            <p:nvSpPr>
              <p:cNvPr id="42644" name="Line 660"/>
              <p:cNvSpPr>
                <a:spLocks noChangeShapeType="1"/>
              </p:cNvSpPr>
              <p:nvPr/>
            </p:nvSpPr>
            <p:spPr bwMode="auto">
              <a:xfrm>
                <a:off x="2480" y="4500"/>
                <a:ext cx="0" cy="10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45" name="Line 661"/>
              <p:cNvSpPr>
                <a:spLocks noChangeShapeType="1"/>
              </p:cNvSpPr>
              <p:nvPr/>
            </p:nvSpPr>
            <p:spPr bwMode="auto">
              <a:xfrm>
                <a:off x="3828" y="4500"/>
                <a:ext cx="0" cy="10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2646" name="Line 662"/>
            <p:cNvSpPr>
              <a:spLocks noChangeShapeType="1"/>
            </p:cNvSpPr>
            <p:nvPr/>
          </p:nvSpPr>
          <p:spPr bwMode="auto">
            <a:xfrm>
              <a:off x="2744" y="4128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47" name="Line 663"/>
            <p:cNvSpPr>
              <a:spLocks noChangeShapeType="1"/>
            </p:cNvSpPr>
            <p:nvPr/>
          </p:nvSpPr>
          <p:spPr bwMode="auto">
            <a:xfrm flipV="1">
              <a:off x="2915" y="3600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48" name="Line 664"/>
            <p:cNvSpPr>
              <a:spLocks noChangeShapeType="1"/>
            </p:cNvSpPr>
            <p:nvPr/>
          </p:nvSpPr>
          <p:spPr bwMode="auto">
            <a:xfrm>
              <a:off x="2911" y="3600"/>
              <a:ext cx="1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49" name="Line 665"/>
            <p:cNvSpPr>
              <a:spLocks noChangeShapeType="1"/>
            </p:cNvSpPr>
            <p:nvPr/>
          </p:nvSpPr>
          <p:spPr bwMode="auto">
            <a:xfrm flipV="1">
              <a:off x="4259" y="3600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50" name="Line 666"/>
            <p:cNvSpPr>
              <a:spLocks noChangeShapeType="1"/>
            </p:cNvSpPr>
            <p:nvPr/>
          </p:nvSpPr>
          <p:spPr bwMode="auto">
            <a:xfrm>
              <a:off x="4260" y="4128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51" name="Rectangle 667"/>
            <p:cNvSpPr>
              <a:spLocks noChangeArrowheads="1"/>
            </p:cNvSpPr>
            <p:nvPr/>
          </p:nvSpPr>
          <p:spPr bwMode="auto">
            <a:xfrm>
              <a:off x="2722" y="3915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652" name="Rectangle 668"/>
            <p:cNvSpPr>
              <a:spLocks noChangeArrowheads="1"/>
            </p:cNvSpPr>
            <p:nvPr/>
          </p:nvSpPr>
          <p:spPr bwMode="auto">
            <a:xfrm>
              <a:off x="4262" y="3927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653" name="Rectangle 669"/>
            <p:cNvSpPr>
              <a:spLocks noChangeArrowheads="1"/>
            </p:cNvSpPr>
            <p:nvPr/>
          </p:nvSpPr>
          <p:spPr bwMode="auto">
            <a:xfrm>
              <a:off x="3494" y="3575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660" name="Rectangle 676"/>
            <p:cNvSpPr>
              <a:spLocks noChangeArrowheads="1"/>
            </p:cNvSpPr>
            <p:nvPr/>
          </p:nvSpPr>
          <p:spPr bwMode="auto">
            <a:xfrm>
              <a:off x="1286" y="3783"/>
              <a:ext cx="13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signal reconstitué à</a:t>
              </a:r>
            </a:p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l’aide d’un comparateur</a:t>
              </a:r>
            </a:p>
          </p:txBody>
        </p:sp>
        <p:sp>
          <p:nvSpPr>
            <p:cNvPr id="42661" name="Line 677"/>
            <p:cNvSpPr>
              <a:spLocks noChangeShapeType="1"/>
            </p:cNvSpPr>
            <p:nvPr/>
          </p:nvSpPr>
          <p:spPr bwMode="auto">
            <a:xfrm>
              <a:off x="2424" y="3920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81" name="Rectangle 697"/>
            <p:cNvSpPr>
              <a:spLocks noChangeArrowheads="1"/>
            </p:cNvSpPr>
            <p:nvPr/>
          </p:nvSpPr>
          <p:spPr bwMode="auto">
            <a:xfrm>
              <a:off x="4454" y="3969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42690" name="Group 706"/>
          <p:cNvGrpSpPr>
            <a:grpSpLocks/>
          </p:cNvGrpSpPr>
          <p:nvPr/>
        </p:nvGrpSpPr>
        <p:grpSpPr bwMode="auto">
          <a:xfrm>
            <a:off x="2789239" y="4095751"/>
            <a:ext cx="6199187" cy="976313"/>
            <a:chOff x="797" y="2812"/>
            <a:chExt cx="3905" cy="615"/>
          </a:xfrm>
        </p:grpSpPr>
        <p:sp>
          <p:nvSpPr>
            <p:cNvPr id="42210" name="Rectangle 226"/>
            <p:cNvSpPr>
              <a:spLocks noChangeArrowheads="1"/>
            </p:cNvSpPr>
            <p:nvPr/>
          </p:nvSpPr>
          <p:spPr bwMode="auto">
            <a:xfrm>
              <a:off x="797" y="3143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211" name="Rectangle 227"/>
            <p:cNvSpPr>
              <a:spLocks noChangeArrowheads="1"/>
            </p:cNvSpPr>
            <p:nvPr/>
          </p:nvSpPr>
          <p:spPr bwMode="auto">
            <a:xfrm>
              <a:off x="971" y="2813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212" name="Rectangle 228"/>
            <p:cNvSpPr>
              <a:spLocks noChangeArrowheads="1"/>
            </p:cNvSpPr>
            <p:nvPr/>
          </p:nvSpPr>
          <p:spPr bwMode="auto">
            <a:xfrm>
              <a:off x="1125" y="3142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213" name="Rectangle 229"/>
            <p:cNvSpPr>
              <a:spLocks noChangeArrowheads="1"/>
            </p:cNvSpPr>
            <p:nvPr/>
          </p:nvSpPr>
          <p:spPr bwMode="auto">
            <a:xfrm>
              <a:off x="1303" y="2812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214" name="Line 230"/>
            <p:cNvSpPr>
              <a:spLocks noChangeShapeType="1"/>
            </p:cNvSpPr>
            <p:nvPr/>
          </p:nvSpPr>
          <p:spPr bwMode="auto">
            <a:xfrm>
              <a:off x="816" y="3364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2215" name="Group 231"/>
            <p:cNvGrpSpPr>
              <a:grpSpLocks/>
            </p:cNvGrpSpPr>
            <p:nvPr/>
          </p:nvGrpSpPr>
          <p:grpSpPr bwMode="auto">
            <a:xfrm>
              <a:off x="816" y="2836"/>
              <a:ext cx="836" cy="528"/>
              <a:chOff x="384" y="4276"/>
              <a:chExt cx="836" cy="528"/>
            </a:xfrm>
          </p:grpSpPr>
          <p:sp>
            <p:nvSpPr>
              <p:cNvPr id="42216" name="Line 232"/>
              <p:cNvSpPr>
                <a:spLocks noChangeShapeType="1"/>
              </p:cNvSpPr>
              <p:nvPr/>
            </p:nvSpPr>
            <p:spPr bwMode="auto">
              <a:xfrm>
                <a:off x="384" y="4804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17" name="Line 233"/>
              <p:cNvSpPr>
                <a:spLocks noChangeShapeType="1"/>
              </p:cNvSpPr>
              <p:nvPr/>
            </p:nvSpPr>
            <p:spPr bwMode="auto">
              <a:xfrm flipV="1">
                <a:off x="551" y="4276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18" name="Line 234"/>
              <p:cNvSpPr>
                <a:spLocks noChangeShapeType="1"/>
              </p:cNvSpPr>
              <p:nvPr/>
            </p:nvSpPr>
            <p:spPr bwMode="auto">
              <a:xfrm>
                <a:off x="551" y="4276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19" name="Line 235"/>
              <p:cNvSpPr>
                <a:spLocks noChangeShapeType="1"/>
              </p:cNvSpPr>
              <p:nvPr/>
            </p:nvSpPr>
            <p:spPr bwMode="auto">
              <a:xfrm flipV="1">
                <a:off x="718" y="4276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2220" name="Group 236"/>
              <p:cNvGrpSpPr>
                <a:grpSpLocks/>
              </p:cNvGrpSpPr>
              <p:nvPr/>
            </p:nvGrpSpPr>
            <p:grpSpPr bwMode="auto">
              <a:xfrm>
                <a:off x="718" y="4276"/>
                <a:ext cx="335" cy="528"/>
                <a:chOff x="718" y="4276"/>
                <a:chExt cx="335" cy="528"/>
              </a:xfrm>
            </p:grpSpPr>
            <p:sp>
              <p:nvSpPr>
                <p:cNvPr id="42221" name="Line 237"/>
                <p:cNvSpPr>
                  <a:spLocks noChangeShapeType="1"/>
                </p:cNvSpPr>
                <p:nvPr/>
              </p:nvSpPr>
              <p:spPr bwMode="auto">
                <a:xfrm>
                  <a:off x="718" y="4804"/>
                  <a:ext cx="1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22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886" y="4276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23" name="Line 239"/>
                <p:cNvSpPr>
                  <a:spLocks noChangeShapeType="1"/>
                </p:cNvSpPr>
                <p:nvPr/>
              </p:nvSpPr>
              <p:spPr bwMode="auto">
                <a:xfrm>
                  <a:off x="886" y="4276"/>
                  <a:ext cx="16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24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1053" y="4276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225" name="Line 241"/>
              <p:cNvSpPr>
                <a:spLocks noChangeShapeType="1"/>
              </p:cNvSpPr>
              <p:nvPr/>
            </p:nvSpPr>
            <p:spPr bwMode="auto">
              <a:xfrm>
                <a:off x="1053" y="4804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2226" name="Group 242"/>
            <p:cNvGrpSpPr>
              <a:grpSpLocks/>
            </p:cNvGrpSpPr>
            <p:nvPr/>
          </p:nvGrpSpPr>
          <p:grpSpPr bwMode="auto">
            <a:xfrm>
              <a:off x="1488" y="2836"/>
              <a:ext cx="836" cy="528"/>
              <a:chOff x="1056" y="4276"/>
              <a:chExt cx="836" cy="528"/>
            </a:xfrm>
          </p:grpSpPr>
          <p:sp>
            <p:nvSpPr>
              <p:cNvPr id="42227" name="Line 243"/>
              <p:cNvSpPr>
                <a:spLocks noChangeShapeType="1"/>
              </p:cNvSpPr>
              <p:nvPr/>
            </p:nvSpPr>
            <p:spPr bwMode="auto">
              <a:xfrm>
                <a:off x="1056" y="4804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28" name="Line 244"/>
              <p:cNvSpPr>
                <a:spLocks noChangeShapeType="1"/>
              </p:cNvSpPr>
              <p:nvPr/>
            </p:nvSpPr>
            <p:spPr bwMode="auto">
              <a:xfrm flipV="1">
                <a:off x="1223" y="4276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29" name="Line 245"/>
              <p:cNvSpPr>
                <a:spLocks noChangeShapeType="1"/>
              </p:cNvSpPr>
              <p:nvPr/>
            </p:nvSpPr>
            <p:spPr bwMode="auto">
              <a:xfrm>
                <a:off x="1223" y="4276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30" name="Line 246"/>
              <p:cNvSpPr>
                <a:spLocks noChangeShapeType="1"/>
              </p:cNvSpPr>
              <p:nvPr/>
            </p:nvSpPr>
            <p:spPr bwMode="auto">
              <a:xfrm flipV="1">
                <a:off x="1390" y="4276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2231" name="Group 247"/>
              <p:cNvGrpSpPr>
                <a:grpSpLocks/>
              </p:cNvGrpSpPr>
              <p:nvPr/>
            </p:nvGrpSpPr>
            <p:grpSpPr bwMode="auto">
              <a:xfrm>
                <a:off x="1390" y="4276"/>
                <a:ext cx="335" cy="528"/>
                <a:chOff x="1390" y="4276"/>
                <a:chExt cx="335" cy="528"/>
              </a:xfrm>
            </p:grpSpPr>
            <p:sp>
              <p:nvSpPr>
                <p:cNvPr id="42232" name="Line 248"/>
                <p:cNvSpPr>
                  <a:spLocks noChangeShapeType="1"/>
                </p:cNvSpPr>
                <p:nvPr/>
              </p:nvSpPr>
              <p:spPr bwMode="auto">
                <a:xfrm>
                  <a:off x="1390" y="4804"/>
                  <a:ext cx="1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3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558" y="4276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34" name="Line 250"/>
                <p:cNvSpPr>
                  <a:spLocks noChangeShapeType="1"/>
                </p:cNvSpPr>
                <p:nvPr/>
              </p:nvSpPr>
              <p:spPr bwMode="auto">
                <a:xfrm>
                  <a:off x="1558" y="4276"/>
                  <a:ext cx="16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3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1725" y="4276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236" name="Line 252"/>
              <p:cNvSpPr>
                <a:spLocks noChangeShapeType="1"/>
              </p:cNvSpPr>
              <p:nvPr/>
            </p:nvSpPr>
            <p:spPr bwMode="auto">
              <a:xfrm>
                <a:off x="1725" y="4804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2237" name="Rectangle 253"/>
            <p:cNvSpPr>
              <a:spLocks noChangeArrowheads="1"/>
            </p:cNvSpPr>
            <p:nvPr/>
          </p:nvSpPr>
          <p:spPr bwMode="auto">
            <a:xfrm>
              <a:off x="1469" y="3143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238" name="Rectangle 254"/>
            <p:cNvSpPr>
              <a:spLocks noChangeArrowheads="1"/>
            </p:cNvSpPr>
            <p:nvPr/>
          </p:nvSpPr>
          <p:spPr bwMode="auto">
            <a:xfrm>
              <a:off x="1643" y="2813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239" name="Rectangle 255"/>
            <p:cNvSpPr>
              <a:spLocks noChangeArrowheads="1"/>
            </p:cNvSpPr>
            <p:nvPr/>
          </p:nvSpPr>
          <p:spPr bwMode="auto">
            <a:xfrm>
              <a:off x="1797" y="3142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240" name="Rectangle 256"/>
            <p:cNvSpPr>
              <a:spLocks noChangeArrowheads="1"/>
            </p:cNvSpPr>
            <p:nvPr/>
          </p:nvSpPr>
          <p:spPr bwMode="auto">
            <a:xfrm>
              <a:off x="1975" y="2812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241" name="Line 257"/>
            <p:cNvSpPr>
              <a:spLocks noChangeShapeType="1"/>
            </p:cNvSpPr>
            <p:nvPr/>
          </p:nvSpPr>
          <p:spPr bwMode="auto">
            <a:xfrm>
              <a:off x="2999" y="2836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42" name="Line 258"/>
            <p:cNvSpPr>
              <a:spLocks noChangeShapeType="1"/>
            </p:cNvSpPr>
            <p:nvPr/>
          </p:nvSpPr>
          <p:spPr bwMode="auto">
            <a:xfrm>
              <a:off x="3671" y="2836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43" name="Line 259"/>
            <p:cNvSpPr>
              <a:spLocks noChangeShapeType="1"/>
            </p:cNvSpPr>
            <p:nvPr/>
          </p:nvSpPr>
          <p:spPr bwMode="auto">
            <a:xfrm>
              <a:off x="3335" y="2836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44" name="Line 260"/>
            <p:cNvSpPr>
              <a:spLocks noChangeShapeType="1"/>
            </p:cNvSpPr>
            <p:nvPr/>
          </p:nvSpPr>
          <p:spPr bwMode="auto">
            <a:xfrm>
              <a:off x="4007" y="2836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2245" name="Group 261"/>
            <p:cNvGrpSpPr>
              <a:grpSpLocks/>
            </p:cNvGrpSpPr>
            <p:nvPr/>
          </p:nvGrpSpPr>
          <p:grpSpPr bwMode="auto">
            <a:xfrm>
              <a:off x="2656" y="2836"/>
              <a:ext cx="854" cy="528"/>
              <a:chOff x="2224" y="4276"/>
              <a:chExt cx="854" cy="528"/>
            </a:xfrm>
          </p:grpSpPr>
          <p:grpSp>
            <p:nvGrpSpPr>
              <p:cNvPr id="42246" name="Group 262"/>
              <p:cNvGrpSpPr>
                <a:grpSpLocks/>
              </p:cNvGrpSpPr>
              <p:nvPr/>
            </p:nvGrpSpPr>
            <p:grpSpPr bwMode="auto">
              <a:xfrm>
                <a:off x="2224" y="4276"/>
                <a:ext cx="338" cy="528"/>
                <a:chOff x="2224" y="4276"/>
                <a:chExt cx="338" cy="528"/>
              </a:xfrm>
            </p:grpSpPr>
            <p:sp>
              <p:nvSpPr>
                <p:cNvPr id="42247" name="Line 263"/>
                <p:cNvSpPr>
                  <a:spLocks noChangeShapeType="1"/>
                </p:cNvSpPr>
                <p:nvPr/>
              </p:nvSpPr>
              <p:spPr bwMode="auto">
                <a:xfrm>
                  <a:off x="2224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48" name="Line 264"/>
                <p:cNvSpPr>
                  <a:spLocks noChangeShapeType="1"/>
                </p:cNvSpPr>
                <p:nvPr/>
              </p:nvSpPr>
              <p:spPr bwMode="auto">
                <a:xfrm>
                  <a:off x="2231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49" name="Line 265"/>
                <p:cNvSpPr>
                  <a:spLocks noChangeShapeType="1"/>
                </p:cNvSpPr>
                <p:nvPr/>
              </p:nvSpPr>
              <p:spPr bwMode="auto">
                <a:xfrm>
                  <a:off x="2237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0" name="Line 266"/>
                <p:cNvSpPr>
                  <a:spLocks noChangeShapeType="1"/>
                </p:cNvSpPr>
                <p:nvPr/>
              </p:nvSpPr>
              <p:spPr bwMode="auto">
                <a:xfrm>
                  <a:off x="2245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1" name="Line 267"/>
                <p:cNvSpPr>
                  <a:spLocks noChangeShapeType="1"/>
                </p:cNvSpPr>
                <p:nvPr/>
              </p:nvSpPr>
              <p:spPr bwMode="auto">
                <a:xfrm>
                  <a:off x="2252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2" name="Line 268"/>
                <p:cNvSpPr>
                  <a:spLocks noChangeShapeType="1"/>
                </p:cNvSpPr>
                <p:nvPr/>
              </p:nvSpPr>
              <p:spPr bwMode="auto">
                <a:xfrm>
                  <a:off x="2258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3" name="Line 269"/>
                <p:cNvSpPr>
                  <a:spLocks noChangeShapeType="1"/>
                </p:cNvSpPr>
                <p:nvPr/>
              </p:nvSpPr>
              <p:spPr bwMode="auto">
                <a:xfrm>
                  <a:off x="2266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4" name="Line 270"/>
                <p:cNvSpPr>
                  <a:spLocks noChangeShapeType="1"/>
                </p:cNvSpPr>
                <p:nvPr/>
              </p:nvSpPr>
              <p:spPr bwMode="auto">
                <a:xfrm>
                  <a:off x="2273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5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279" y="4802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6" name="Line 272"/>
                <p:cNvSpPr>
                  <a:spLocks noChangeShapeType="1"/>
                </p:cNvSpPr>
                <p:nvPr/>
              </p:nvSpPr>
              <p:spPr bwMode="auto">
                <a:xfrm>
                  <a:off x="2286" y="4802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7" name="Line 273"/>
                <p:cNvSpPr>
                  <a:spLocks noChangeShapeType="1"/>
                </p:cNvSpPr>
                <p:nvPr/>
              </p:nvSpPr>
              <p:spPr bwMode="auto">
                <a:xfrm>
                  <a:off x="2294" y="4802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8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301" y="4800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9" name="Line 275"/>
                <p:cNvSpPr>
                  <a:spLocks noChangeShapeType="1"/>
                </p:cNvSpPr>
                <p:nvPr/>
              </p:nvSpPr>
              <p:spPr bwMode="auto">
                <a:xfrm>
                  <a:off x="2309" y="4800"/>
                  <a:ext cx="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0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2314" y="4798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2322" y="4796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329" y="4795"/>
                  <a:ext cx="5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3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334" y="4792"/>
                  <a:ext cx="7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341" y="4788"/>
                  <a:ext cx="8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349" y="4784"/>
                  <a:ext cx="7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356" y="4780"/>
                  <a:ext cx="6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362" y="4766"/>
                  <a:ext cx="15" cy="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2377" y="4748"/>
                  <a:ext cx="13" cy="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2390" y="4725"/>
                  <a:ext cx="15" cy="2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0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2405" y="4693"/>
                  <a:ext cx="13" cy="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1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2418" y="4610"/>
                  <a:ext cx="27" cy="8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2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2445" y="4502"/>
                  <a:ext cx="28" cy="1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3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2473" y="4393"/>
                  <a:ext cx="28" cy="10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4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2501" y="4346"/>
                  <a:ext cx="14" cy="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5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2515" y="4326"/>
                  <a:ext cx="7" cy="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6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2522" y="4307"/>
                  <a:ext cx="6" cy="1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7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528" y="4294"/>
                  <a:ext cx="7" cy="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8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2535" y="4288"/>
                  <a:ext cx="5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9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2540" y="4284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0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2543" y="4280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1" name="Line 297"/>
                <p:cNvSpPr>
                  <a:spLocks noChangeShapeType="1"/>
                </p:cNvSpPr>
                <p:nvPr/>
              </p:nvSpPr>
              <p:spPr bwMode="auto">
                <a:xfrm>
                  <a:off x="2546" y="4280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2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2547" y="4277"/>
                  <a:ext cx="2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3" name="Line 299"/>
                <p:cNvSpPr>
                  <a:spLocks noChangeShapeType="1"/>
                </p:cNvSpPr>
                <p:nvPr/>
              </p:nvSpPr>
              <p:spPr bwMode="auto">
                <a:xfrm>
                  <a:off x="2549" y="4277"/>
                  <a:ext cx="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4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2552" y="4276"/>
                  <a:ext cx="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5" name="Line 301"/>
                <p:cNvSpPr>
                  <a:spLocks noChangeShapeType="1"/>
                </p:cNvSpPr>
                <p:nvPr/>
              </p:nvSpPr>
              <p:spPr bwMode="auto">
                <a:xfrm>
                  <a:off x="2552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6" name="Line 302"/>
                <p:cNvSpPr>
                  <a:spLocks noChangeShapeType="1"/>
                </p:cNvSpPr>
                <p:nvPr/>
              </p:nvSpPr>
              <p:spPr bwMode="auto">
                <a:xfrm>
                  <a:off x="2553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7" name="Line 303"/>
                <p:cNvSpPr>
                  <a:spLocks noChangeShapeType="1"/>
                </p:cNvSpPr>
                <p:nvPr/>
              </p:nvSpPr>
              <p:spPr bwMode="auto">
                <a:xfrm>
                  <a:off x="2555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8" name="Line 304"/>
                <p:cNvSpPr>
                  <a:spLocks noChangeShapeType="1"/>
                </p:cNvSpPr>
                <p:nvPr/>
              </p:nvSpPr>
              <p:spPr bwMode="auto">
                <a:xfrm>
                  <a:off x="2556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9" name="Line 305"/>
                <p:cNvSpPr>
                  <a:spLocks noChangeShapeType="1"/>
                </p:cNvSpPr>
                <p:nvPr/>
              </p:nvSpPr>
              <p:spPr bwMode="auto">
                <a:xfrm>
                  <a:off x="2558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90" name="Line 306"/>
                <p:cNvSpPr>
                  <a:spLocks noChangeShapeType="1"/>
                </p:cNvSpPr>
                <p:nvPr/>
              </p:nvSpPr>
              <p:spPr bwMode="auto">
                <a:xfrm>
                  <a:off x="2559" y="4276"/>
                  <a:ext cx="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91" name="Line 307"/>
                <p:cNvSpPr>
                  <a:spLocks noChangeShapeType="1"/>
                </p:cNvSpPr>
                <p:nvPr/>
              </p:nvSpPr>
              <p:spPr bwMode="auto">
                <a:xfrm>
                  <a:off x="2561" y="4277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92" name="Group 308"/>
              <p:cNvGrpSpPr>
                <a:grpSpLocks/>
              </p:cNvGrpSpPr>
              <p:nvPr/>
            </p:nvGrpSpPr>
            <p:grpSpPr bwMode="auto">
              <a:xfrm>
                <a:off x="2740" y="4276"/>
                <a:ext cx="338" cy="528"/>
                <a:chOff x="2740" y="4276"/>
                <a:chExt cx="338" cy="528"/>
              </a:xfrm>
            </p:grpSpPr>
            <p:sp>
              <p:nvSpPr>
                <p:cNvPr id="42293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3071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94" name="Line 310"/>
                <p:cNvSpPr>
                  <a:spLocks noChangeShapeType="1"/>
                </p:cNvSpPr>
                <p:nvPr/>
              </p:nvSpPr>
              <p:spPr bwMode="auto">
                <a:xfrm flipH="1">
                  <a:off x="3065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95" name="Line 311"/>
                <p:cNvSpPr>
                  <a:spLocks noChangeShapeType="1"/>
                </p:cNvSpPr>
                <p:nvPr/>
              </p:nvSpPr>
              <p:spPr bwMode="auto">
                <a:xfrm flipH="1">
                  <a:off x="3057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96" name="Line 312"/>
                <p:cNvSpPr>
                  <a:spLocks noChangeShapeType="1"/>
                </p:cNvSpPr>
                <p:nvPr/>
              </p:nvSpPr>
              <p:spPr bwMode="auto">
                <a:xfrm flipH="1">
                  <a:off x="3050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97" name="Line 313"/>
                <p:cNvSpPr>
                  <a:spLocks noChangeShapeType="1"/>
                </p:cNvSpPr>
                <p:nvPr/>
              </p:nvSpPr>
              <p:spPr bwMode="auto">
                <a:xfrm flipH="1">
                  <a:off x="3044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98" name="Line 314"/>
                <p:cNvSpPr>
                  <a:spLocks noChangeShapeType="1"/>
                </p:cNvSpPr>
                <p:nvPr/>
              </p:nvSpPr>
              <p:spPr bwMode="auto">
                <a:xfrm flipH="1">
                  <a:off x="3036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99" name="Line 315"/>
                <p:cNvSpPr>
                  <a:spLocks noChangeShapeType="1"/>
                </p:cNvSpPr>
                <p:nvPr/>
              </p:nvSpPr>
              <p:spPr bwMode="auto">
                <a:xfrm flipH="1">
                  <a:off x="3029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0" name="Line 316"/>
                <p:cNvSpPr>
                  <a:spLocks noChangeShapeType="1"/>
                </p:cNvSpPr>
                <p:nvPr/>
              </p:nvSpPr>
              <p:spPr bwMode="auto">
                <a:xfrm flipH="1">
                  <a:off x="3023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1" name="Line 317"/>
                <p:cNvSpPr>
                  <a:spLocks noChangeShapeType="1"/>
                </p:cNvSpPr>
                <p:nvPr/>
              </p:nvSpPr>
              <p:spPr bwMode="auto">
                <a:xfrm flipH="1" flipV="1">
                  <a:off x="3016" y="4802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2" name="Line 318"/>
                <p:cNvSpPr>
                  <a:spLocks noChangeShapeType="1"/>
                </p:cNvSpPr>
                <p:nvPr/>
              </p:nvSpPr>
              <p:spPr bwMode="auto">
                <a:xfrm flipH="1">
                  <a:off x="3008" y="4802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3" name="Line 319"/>
                <p:cNvSpPr>
                  <a:spLocks noChangeShapeType="1"/>
                </p:cNvSpPr>
                <p:nvPr/>
              </p:nvSpPr>
              <p:spPr bwMode="auto">
                <a:xfrm flipH="1">
                  <a:off x="3001" y="4802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4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2993" y="4800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5" name="Line 321"/>
                <p:cNvSpPr>
                  <a:spLocks noChangeShapeType="1"/>
                </p:cNvSpPr>
                <p:nvPr/>
              </p:nvSpPr>
              <p:spPr bwMode="auto">
                <a:xfrm flipH="1">
                  <a:off x="2988" y="4800"/>
                  <a:ext cx="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6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2980" y="4798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7" name="Line 323"/>
                <p:cNvSpPr>
                  <a:spLocks noChangeShapeType="1"/>
                </p:cNvSpPr>
                <p:nvPr/>
              </p:nvSpPr>
              <p:spPr bwMode="auto">
                <a:xfrm flipH="1" flipV="1">
                  <a:off x="2973" y="4796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8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2968" y="4795"/>
                  <a:ext cx="5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9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2961" y="4792"/>
                  <a:ext cx="7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0" name="Line 326"/>
                <p:cNvSpPr>
                  <a:spLocks noChangeShapeType="1"/>
                </p:cNvSpPr>
                <p:nvPr/>
              </p:nvSpPr>
              <p:spPr bwMode="auto">
                <a:xfrm flipH="1" flipV="1">
                  <a:off x="2953" y="4788"/>
                  <a:ext cx="8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1" name="Line 327"/>
                <p:cNvSpPr>
                  <a:spLocks noChangeShapeType="1"/>
                </p:cNvSpPr>
                <p:nvPr/>
              </p:nvSpPr>
              <p:spPr bwMode="auto">
                <a:xfrm flipH="1" flipV="1">
                  <a:off x="2946" y="4784"/>
                  <a:ext cx="7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2" name="Line 328"/>
                <p:cNvSpPr>
                  <a:spLocks noChangeShapeType="1"/>
                </p:cNvSpPr>
                <p:nvPr/>
              </p:nvSpPr>
              <p:spPr bwMode="auto">
                <a:xfrm flipH="1" flipV="1">
                  <a:off x="2940" y="4780"/>
                  <a:ext cx="6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3" name="Line 329"/>
                <p:cNvSpPr>
                  <a:spLocks noChangeShapeType="1"/>
                </p:cNvSpPr>
                <p:nvPr/>
              </p:nvSpPr>
              <p:spPr bwMode="auto">
                <a:xfrm flipH="1" flipV="1">
                  <a:off x="2925" y="4766"/>
                  <a:ext cx="15" cy="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4" name="Line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2912" y="4748"/>
                  <a:ext cx="13" cy="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5" name="Line 331"/>
                <p:cNvSpPr>
                  <a:spLocks noChangeShapeType="1"/>
                </p:cNvSpPr>
                <p:nvPr/>
              </p:nvSpPr>
              <p:spPr bwMode="auto">
                <a:xfrm flipH="1" flipV="1">
                  <a:off x="2897" y="4725"/>
                  <a:ext cx="15" cy="2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6" name="Line 332"/>
                <p:cNvSpPr>
                  <a:spLocks noChangeShapeType="1"/>
                </p:cNvSpPr>
                <p:nvPr/>
              </p:nvSpPr>
              <p:spPr bwMode="auto">
                <a:xfrm flipH="1" flipV="1">
                  <a:off x="2884" y="4693"/>
                  <a:ext cx="13" cy="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7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2857" y="4610"/>
                  <a:ext cx="27" cy="8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8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2829" y="4502"/>
                  <a:ext cx="28" cy="1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9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2801" y="4393"/>
                  <a:ext cx="28" cy="10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0" name="Line 336"/>
                <p:cNvSpPr>
                  <a:spLocks noChangeShapeType="1"/>
                </p:cNvSpPr>
                <p:nvPr/>
              </p:nvSpPr>
              <p:spPr bwMode="auto">
                <a:xfrm flipH="1" flipV="1">
                  <a:off x="2787" y="4346"/>
                  <a:ext cx="14" cy="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1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2780" y="4326"/>
                  <a:ext cx="7" cy="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2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2774" y="4307"/>
                  <a:ext cx="6" cy="1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3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2767" y="4294"/>
                  <a:ext cx="7" cy="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4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2762" y="4288"/>
                  <a:ext cx="5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5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2759" y="4284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6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2756" y="4280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7" name="Line 343"/>
                <p:cNvSpPr>
                  <a:spLocks noChangeShapeType="1"/>
                </p:cNvSpPr>
                <p:nvPr/>
              </p:nvSpPr>
              <p:spPr bwMode="auto">
                <a:xfrm flipH="1">
                  <a:off x="2755" y="4280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8" name="Line 344"/>
                <p:cNvSpPr>
                  <a:spLocks noChangeShapeType="1"/>
                </p:cNvSpPr>
                <p:nvPr/>
              </p:nvSpPr>
              <p:spPr bwMode="auto">
                <a:xfrm flipH="1" flipV="1">
                  <a:off x="2753" y="4277"/>
                  <a:ext cx="2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29" name="Line 345"/>
                <p:cNvSpPr>
                  <a:spLocks noChangeShapeType="1"/>
                </p:cNvSpPr>
                <p:nvPr/>
              </p:nvSpPr>
              <p:spPr bwMode="auto">
                <a:xfrm flipH="1">
                  <a:off x="2750" y="4277"/>
                  <a:ext cx="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0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750" y="4276"/>
                  <a:ext cx="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1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2749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2" name="Line 348"/>
                <p:cNvSpPr>
                  <a:spLocks noChangeShapeType="1"/>
                </p:cNvSpPr>
                <p:nvPr/>
              </p:nvSpPr>
              <p:spPr bwMode="auto">
                <a:xfrm flipH="1">
                  <a:off x="2747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3" name="Line 349"/>
                <p:cNvSpPr>
                  <a:spLocks noChangeShapeType="1"/>
                </p:cNvSpPr>
                <p:nvPr/>
              </p:nvSpPr>
              <p:spPr bwMode="auto">
                <a:xfrm flipH="1">
                  <a:off x="2746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4" name="Line 350"/>
                <p:cNvSpPr>
                  <a:spLocks noChangeShapeType="1"/>
                </p:cNvSpPr>
                <p:nvPr/>
              </p:nvSpPr>
              <p:spPr bwMode="auto">
                <a:xfrm flipH="1">
                  <a:off x="2744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5" name="Line 351"/>
                <p:cNvSpPr>
                  <a:spLocks noChangeShapeType="1"/>
                </p:cNvSpPr>
                <p:nvPr/>
              </p:nvSpPr>
              <p:spPr bwMode="auto">
                <a:xfrm flipH="1">
                  <a:off x="2743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6" name="Line 352"/>
                <p:cNvSpPr>
                  <a:spLocks noChangeShapeType="1"/>
                </p:cNvSpPr>
                <p:nvPr/>
              </p:nvSpPr>
              <p:spPr bwMode="auto">
                <a:xfrm flipH="1">
                  <a:off x="2741" y="4276"/>
                  <a:ext cx="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7" name="Line 353"/>
                <p:cNvSpPr>
                  <a:spLocks noChangeShapeType="1"/>
                </p:cNvSpPr>
                <p:nvPr/>
              </p:nvSpPr>
              <p:spPr bwMode="auto">
                <a:xfrm flipH="1">
                  <a:off x="2740" y="4277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338" name="Group 354"/>
            <p:cNvGrpSpPr>
              <a:grpSpLocks/>
            </p:cNvGrpSpPr>
            <p:nvPr/>
          </p:nvGrpSpPr>
          <p:grpSpPr bwMode="auto">
            <a:xfrm>
              <a:off x="2992" y="2836"/>
              <a:ext cx="854" cy="528"/>
              <a:chOff x="2560" y="4276"/>
              <a:chExt cx="854" cy="528"/>
            </a:xfrm>
          </p:grpSpPr>
          <p:grpSp>
            <p:nvGrpSpPr>
              <p:cNvPr id="42339" name="Group 355"/>
              <p:cNvGrpSpPr>
                <a:grpSpLocks/>
              </p:cNvGrpSpPr>
              <p:nvPr/>
            </p:nvGrpSpPr>
            <p:grpSpPr bwMode="auto">
              <a:xfrm>
                <a:off x="2560" y="4276"/>
                <a:ext cx="338" cy="528"/>
                <a:chOff x="2560" y="4276"/>
                <a:chExt cx="338" cy="528"/>
              </a:xfrm>
            </p:grpSpPr>
            <p:sp>
              <p:nvSpPr>
                <p:cNvPr id="42340" name="Line 356"/>
                <p:cNvSpPr>
                  <a:spLocks noChangeShapeType="1"/>
                </p:cNvSpPr>
                <p:nvPr/>
              </p:nvSpPr>
              <p:spPr bwMode="auto">
                <a:xfrm>
                  <a:off x="2560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1" name="Line 357"/>
                <p:cNvSpPr>
                  <a:spLocks noChangeShapeType="1"/>
                </p:cNvSpPr>
                <p:nvPr/>
              </p:nvSpPr>
              <p:spPr bwMode="auto">
                <a:xfrm>
                  <a:off x="2567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2" name="Line 358"/>
                <p:cNvSpPr>
                  <a:spLocks noChangeShapeType="1"/>
                </p:cNvSpPr>
                <p:nvPr/>
              </p:nvSpPr>
              <p:spPr bwMode="auto">
                <a:xfrm>
                  <a:off x="2573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3" name="Line 359"/>
                <p:cNvSpPr>
                  <a:spLocks noChangeShapeType="1"/>
                </p:cNvSpPr>
                <p:nvPr/>
              </p:nvSpPr>
              <p:spPr bwMode="auto">
                <a:xfrm>
                  <a:off x="2581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4" name="Line 360"/>
                <p:cNvSpPr>
                  <a:spLocks noChangeShapeType="1"/>
                </p:cNvSpPr>
                <p:nvPr/>
              </p:nvSpPr>
              <p:spPr bwMode="auto">
                <a:xfrm>
                  <a:off x="2588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5" name="Line 361"/>
                <p:cNvSpPr>
                  <a:spLocks noChangeShapeType="1"/>
                </p:cNvSpPr>
                <p:nvPr/>
              </p:nvSpPr>
              <p:spPr bwMode="auto">
                <a:xfrm>
                  <a:off x="2594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6" name="Line 362"/>
                <p:cNvSpPr>
                  <a:spLocks noChangeShapeType="1"/>
                </p:cNvSpPr>
                <p:nvPr/>
              </p:nvSpPr>
              <p:spPr bwMode="auto">
                <a:xfrm>
                  <a:off x="2602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7" name="Line 363"/>
                <p:cNvSpPr>
                  <a:spLocks noChangeShapeType="1"/>
                </p:cNvSpPr>
                <p:nvPr/>
              </p:nvSpPr>
              <p:spPr bwMode="auto">
                <a:xfrm>
                  <a:off x="2609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15" y="4802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9" name="Line 365"/>
                <p:cNvSpPr>
                  <a:spLocks noChangeShapeType="1"/>
                </p:cNvSpPr>
                <p:nvPr/>
              </p:nvSpPr>
              <p:spPr bwMode="auto">
                <a:xfrm>
                  <a:off x="2622" y="4802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0" name="Line 366"/>
                <p:cNvSpPr>
                  <a:spLocks noChangeShapeType="1"/>
                </p:cNvSpPr>
                <p:nvPr/>
              </p:nvSpPr>
              <p:spPr bwMode="auto">
                <a:xfrm>
                  <a:off x="2630" y="4802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37" y="4800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2" name="Line 368"/>
                <p:cNvSpPr>
                  <a:spLocks noChangeShapeType="1"/>
                </p:cNvSpPr>
                <p:nvPr/>
              </p:nvSpPr>
              <p:spPr bwMode="auto">
                <a:xfrm>
                  <a:off x="2645" y="4800"/>
                  <a:ext cx="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3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0" y="4798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58" y="4796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65" y="4795"/>
                  <a:ext cx="5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6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0" y="4792"/>
                  <a:ext cx="7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77" y="4788"/>
                  <a:ext cx="8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8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85" y="4784"/>
                  <a:ext cx="7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5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2" y="4780"/>
                  <a:ext cx="6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0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698" y="4766"/>
                  <a:ext cx="15" cy="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4748"/>
                  <a:ext cx="13" cy="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2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26" y="4725"/>
                  <a:ext cx="15" cy="2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41" y="4693"/>
                  <a:ext cx="13" cy="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4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54" y="4610"/>
                  <a:ext cx="27" cy="8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81" y="4502"/>
                  <a:ext cx="28" cy="1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809" y="4393"/>
                  <a:ext cx="28" cy="10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37" y="4346"/>
                  <a:ext cx="14" cy="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851" y="4326"/>
                  <a:ext cx="7" cy="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58" y="4307"/>
                  <a:ext cx="6" cy="1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0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864" y="4294"/>
                  <a:ext cx="7" cy="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71" y="4288"/>
                  <a:ext cx="5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2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876" y="4284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79" y="4280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4" name="Line 390"/>
                <p:cNvSpPr>
                  <a:spLocks noChangeShapeType="1"/>
                </p:cNvSpPr>
                <p:nvPr/>
              </p:nvSpPr>
              <p:spPr bwMode="auto">
                <a:xfrm>
                  <a:off x="2882" y="4280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5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83" y="4277"/>
                  <a:ext cx="2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6" name="Line 392"/>
                <p:cNvSpPr>
                  <a:spLocks noChangeShapeType="1"/>
                </p:cNvSpPr>
                <p:nvPr/>
              </p:nvSpPr>
              <p:spPr bwMode="auto">
                <a:xfrm>
                  <a:off x="2885" y="4277"/>
                  <a:ext cx="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7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88" y="4276"/>
                  <a:ext cx="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8" name="Line 394"/>
                <p:cNvSpPr>
                  <a:spLocks noChangeShapeType="1"/>
                </p:cNvSpPr>
                <p:nvPr/>
              </p:nvSpPr>
              <p:spPr bwMode="auto">
                <a:xfrm>
                  <a:off x="2888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9" name="Line 395"/>
                <p:cNvSpPr>
                  <a:spLocks noChangeShapeType="1"/>
                </p:cNvSpPr>
                <p:nvPr/>
              </p:nvSpPr>
              <p:spPr bwMode="auto">
                <a:xfrm>
                  <a:off x="2889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80" name="Line 396"/>
                <p:cNvSpPr>
                  <a:spLocks noChangeShapeType="1"/>
                </p:cNvSpPr>
                <p:nvPr/>
              </p:nvSpPr>
              <p:spPr bwMode="auto">
                <a:xfrm>
                  <a:off x="2891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81" name="Line 397"/>
                <p:cNvSpPr>
                  <a:spLocks noChangeShapeType="1"/>
                </p:cNvSpPr>
                <p:nvPr/>
              </p:nvSpPr>
              <p:spPr bwMode="auto">
                <a:xfrm>
                  <a:off x="2892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82" name="Line 398"/>
                <p:cNvSpPr>
                  <a:spLocks noChangeShapeType="1"/>
                </p:cNvSpPr>
                <p:nvPr/>
              </p:nvSpPr>
              <p:spPr bwMode="auto">
                <a:xfrm>
                  <a:off x="2894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83" name="Line 399"/>
                <p:cNvSpPr>
                  <a:spLocks noChangeShapeType="1"/>
                </p:cNvSpPr>
                <p:nvPr/>
              </p:nvSpPr>
              <p:spPr bwMode="auto">
                <a:xfrm>
                  <a:off x="2895" y="4276"/>
                  <a:ext cx="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84" name="Line 400"/>
                <p:cNvSpPr>
                  <a:spLocks noChangeShapeType="1"/>
                </p:cNvSpPr>
                <p:nvPr/>
              </p:nvSpPr>
              <p:spPr bwMode="auto">
                <a:xfrm>
                  <a:off x="2897" y="4277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385" name="Group 401"/>
              <p:cNvGrpSpPr>
                <a:grpSpLocks/>
              </p:cNvGrpSpPr>
              <p:nvPr/>
            </p:nvGrpSpPr>
            <p:grpSpPr bwMode="auto">
              <a:xfrm>
                <a:off x="3076" y="4276"/>
                <a:ext cx="338" cy="528"/>
                <a:chOff x="3076" y="4276"/>
                <a:chExt cx="338" cy="528"/>
              </a:xfrm>
            </p:grpSpPr>
            <p:sp>
              <p:nvSpPr>
                <p:cNvPr id="42386" name="Line 402"/>
                <p:cNvSpPr>
                  <a:spLocks noChangeShapeType="1"/>
                </p:cNvSpPr>
                <p:nvPr/>
              </p:nvSpPr>
              <p:spPr bwMode="auto">
                <a:xfrm flipH="1">
                  <a:off x="3407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87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3401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88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3393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89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3386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0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3380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1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3372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2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3365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3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3359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4" name="Line 410"/>
                <p:cNvSpPr>
                  <a:spLocks noChangeShapeType="1"/>
                </p:cNvSpPr>
                <p:nvPr/>
              </p:nvSpPr>
              <p:spPr bwMode="auto">
                <a:xfrm flipH="1" flipV="1">
                  <a:off x="3352" y="4802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5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3344" y="4802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6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3337" y="4802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7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3329" y="4800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8" name="Line 414"/>
                <p:cNvSpPr>
                  <a:spLocks noChangeShapeType="1"/>
                </p:cNvSpPr>
                <p:nvPr/>
              </p:nvSpPr>
              <p:spPr bwMode="auto">
                <a:xfrm flipH="1">
                  <a:off x="3324" y="4800"/>
                  <a:ext cx="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9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3316" y="4798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0" name="Line 416"/>
                <p:cNvSpPr>
                  <a:spLocks noChangeShapeType="1"/>
                </p:cNvSpPr>
                <p:nvPr/>
              </p:nvSpPr>
              <p:spPr bwMode="auto">
                <a:xfrm flipH="1" flipV="1">
                  <a:off x="3309" y="4796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1" name="Line 417"/>
                <p:cNvSpPr>
                  <a:spLocks noChangeShapeType="1"/>
                </p:cNvSpPr>
                <p:nvPr/>
              </p:nvSpPr>
              <p:spPr bwMode="auto">
                <a:xfrm flipH="1" flipV="1">
                  <a:off x="3304" y="4795"/>
                  <a:ext cx="5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2" name="Line 418"/>
                <p:cNvSpPr>
                  <a:spLocks noChangeShapeType="1"/>
                </p:cNvSpPr>
                <p:nvPr/>
              </p:nvSpPr>
              <p:spPr bwMode="auto">
                <a:xfrm flipH="1" flipV="1">
                  <a:off x="3297" y="4792"/>
                  <a:ext cx="7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3" name="Line 419"/>
                <p:cNvSpPr>
                  <a:spLocks noChangeShapeType="1"/>
                </p:cNvSpPr>
                <p:nvPr/>
              </p:nvSpPr>
              <p:spPr bwMode="auto">
                <a:xfrm flipH="1" flipV="1">
                  <a:off x="3289" y="4788"/>
                  <a:ext cx="8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4" name="Line 420"/>
                <p:cNvSpPr>
                  <a:spLocks noChangeShapeType="1"/>
                </p:cNvSpPr>
                <p:nvPr/>
              </p:nvSpPr>
              <p:spPr bwMode="auto">
                <a:xfrm flipH="1" flipV="1">
                  <a:off x="3282" y="4784"/>
                  <a:ext cx="7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5" name="Line 421"/>
                <p:cNvSpPr>
                  <a:spLocks noChangeShapeType="1"/>
                </p:cNvSpPr>
                <p:nvPr/>
              </p:nvSpPr>
              <p:spPr bwMode="auto">
                <a:xfrm flipH="1" flipV="1">
                  <a:off x="3276" y="4780"/>
                  <a:ext cx="6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6" name="Line 42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1" y="4766"/>
                  <a:ext cx="15" cy="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7" name="Line 423"/>
                <p:cNvSpPr>
                  <a:spLocks noChangeShapeType="1"/>
                </p:cNvSpPr>
                <p:nvPr/>
              </p:nvSpPr>
              <p:spPr bwMode="auto">
                <a:xfrm flipH="1" flipV="1">
                  <a:off x="3248" y="4748"/>
                  <a:ext cx="13" cy="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8" name="Line 424"/>
                <p:cNvSpPr>
                  <a:spLocks noChangeShapeType="1"/>
                </p:cNvSpPr>
                <p:nvPr/>
              </p:nvSpPr>
              <p:spPr bwMode="auto">
                <a:xfrm flipH="1" flipV="1">
                  <a:off x="3233" y="4725"/>
                  <a:ext cx="15" cy="2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9" name="Line 425"/>
                <p:cNvSpPr>
                  <a:spLocks noChangeShapeType="1"/>
                </p:cNvSpPr>
                <p:nvPr/>
              </p:nvSpPr>
              <p:spPr bwMode="auto">
                <a:xfrm flipH="1" flipV="1">
                  <a:off x="3220" y="4693"/>
                  <a:ext cx="13" cy="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0" name="Line 426"/>
                <p:cNvSpPr>
                  <a:spLocks noChangeShapeType="1"/>
                </p:cNvSpPr>
                <p:nvPr/>
              </p:nvSpPr>
              <p:spPr bwMode="auto">
                <a:xfrm flipH="1" flipV="1">
                  <a:off x="3193" y="4610"/>
                  <a:ext cx="27" cy="8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1" name="Line 427"/>
                <p:cNvSpPr>
                  <a:spLocks noChangeShapeType="1"/>
                </p:cNvSpPr>
                <p:nvPr/>
              </p:nvSpPr>
              <p:spPr bwMode="auto">
                <a:xfrm flipH="1" flipV="1">
                  <a:off x="3165" y="4502"/>
                  <a:ext cx="28" cy="1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2" name="Line 428"/>
                <p:cNvSpPr>
                  <a:spLocks noChangeShapeType="1"/>
                </p:cNvSpPr>
                <p:nvPr/>
              </p:nvSpPr>
              <p:spPr bwMode="auto">
                <a:xfrm flipH="1" flipV="1">
                  <a:off x="3137" y="4393"/>
                  <a:ext cx="28" cy="10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3" name="Line 429"/>
                <p:cNvSpPr>
                  <a:spLocks noChangeShapeType="1"/>
                </p:cNvSpPr>
                <p:nvPr/>
              </p:nvSpPr>
              <p:spPr bwMode="auto">
                <a:xfrm flipH="1" flipV="1">
                  <a:off x="3123" y="4346"/>
                  <a:ext cx="14" cy="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4" name="Line 430"/>
                <p:cNvSpPr>
                  <a:spLocks noChangeShapeType="1"/>
                </p:cNvSpPr>
                <p:nvPr/>
              </p:nvSpPr>
              <p:spPr bwMode="auto">
                <a:xfrm flipH="1" flipV="1">
                  <a:off x="3116" y="4326"/>
                  <a:ext cx="7" cy="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5" name="Line 431"/>
                <p:cNvSpPr>
                  <a:spLocks noChangeShapeType="1"/>
                </p:cNvSpPr>
                <p:nvPr/>
              </p:nvSpPr>
              <p:spPr bwMode="auto">
                <a:xfrm flipH="1" flipV="1">
                  <a:off x="3110" y="4307"/>
                  <a:ext cx="6" cy="1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6" name="Line 432"/>
                <p:cNvSpPr>
                  <a:spLocks noChangeShapeType="1"/>
                </p:cNvSpPr>
                <p:nvPr/>
              </p:nvSpPr>
              <p:spPr bwMode="auto">
                <a:xfrm flipH="1" flipV="1">
                  <a:off x="3103" y="4294"/>
                  <a:ext cx="7" cy="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7" name="Line 433"/>
                <p:cNvSpPr>
                  <a:spLocks noChangeShapeType="1"/>
                </p:cNvSpPr>
                <p:nvPr/>
              </p:nvSpPr>
              <p:spPr bwMode="auto">
                <a:xfrm flipH="1" flipV="1">
                  <a:off x="3098" y="4288"/>
                  <a:ext cx="5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8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3095" y="4284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19" name="Line 435"/>
                <p:cNvSpPr>
                  <a:spLocks noChangeShapeType="1"/>
                </p:cNvSpPr>
                <p:nvPr/>
              </p:nvSpPr>
              <p:spPr bwMode="auto">
                <a:xfrm flipH="1" flipV="1">
                  <a:off x="3092" y="4280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0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3091" y="4280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1" name="Line 437"/>
                <p:cNvSpPr>
                  <a:spLocks noChangeShapeType="1"/>
                </p:cNvSpPr>
                <p:nvPr/>
              </p:nvSpPr>
              <p:spPr bwMode="auto">
                <a:xfrm flipH="1" flipV="1">
                  <a:off x="3089" y="4277"/>
                  <a:ext cx="2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3086" y="4277"/>
                  <a:ext cx="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3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3086" y="4276"/>
                  <a:ext cx="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4" name="Line 440"/>
                <p:cNvSpPr>
                  <a:spLocks noChangeShapeType="1"/>
                </p:cNvSpPr>
                <p:nvPr/>
              </p:nvSpPr>
              <p:spPr bwMode="auto">
                <a:xfrm flipH="1">
                  <a:off x="3085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5" name="Line 441"/>
                <p:cNvSpPr>
                  <a:spLocks noChangeShapeType="1"/>
                </p:cNvSpPr>
                <p:nvPr/>
              </p:nvSpPr>
              <p:spPr bwMode="auto">
                <a:xfrm flipH="1">
                  <a:off x="3083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6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3082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7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3080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8" name="Line 444"/>
                <p:cNvSpPr>
                  <a:spLocks noChangeShapeType="1"/>
                </p:cNvSpPr>
                <p:nvPr/>
              </p:nvSpPr>
              <p:spPr bwMode="auto">
                <a:xfrm flipH="1">
                  <a:off x="3079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9" name="Line 445"/>
                <p:cNvSpPr>
                  <a:spLocks noChangeShapeType="1"/>
                </p:cNvSpPr>
                <p:nvPr/>
              </p:nvSpPr>
              <p:spPr bwMode="auto">
                <a:xfrm flipH="1">
                  <a:off x="3077" y="4276"/>
                  <a:ext cx="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30" name="Line 446"/>
                <p:cNvSpPr>
                  <a:spLocks noChangeShapeType="1"/>
                </p:cNvSpPr>
                <p:nvPr/>
              </p:nvSpPr>
              <p:spPr bwMode="auto">
                <a:xfrm flipH="1">
                  <a:off x="3076" y="4277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431" name="Group 447"/>
            <p:cNvGrpSpPr>
              <a:grpSpLocks/>
            </p:cNvGrpSpPr>
            <p:nvPr/>
          </p:nvGrpSpPr>
          <p:grpSpPr bwMode="auto">
            <a:xfrm>
              <a:off x="3328" y="2836"/>
              <a:ext cx="854" cy="528"/>
              <a:chOff x="2896" y="4276"/>
              <a:chExt cx="854" cy="528"/>
            </a:xfrm>
          </p:grpSpPr>
          <p:grpSp>
            <p:nvGrpSpPr>
              <p:cNvPr id="42432" name="Group 448"/>
              <p:cNvGrpSpPr>
                <a:grpSpLocks/>
              </p:cNvGrpSpPr>
              <p:nvPr/>
            </p:nvGrpSpPr>
            <p:grpSpPr bwMode="auto">
              <a:xfrm>
                <a:off x="2896" y="4276"/>
                <a:ext cx="338" cy="528"/>
                <a:chOff x="2896" y="4276"/>
                <a:chExt cx="338" cy="528"/>
              </a:xfrm>
            </p:grpSpPr>
            <p:sp>
              <p:nvSpPr>
                <p:cNvPr id="42433" name="Line 449"/>
                <p:cNvSpPr>
                  <a:spLocks noChangeShapeType="1"/>
                </p:cNvSpPr>
                <p:nvPr/>
              </p:nvSpPr>
              <p:spPr bwMode="auto">
                <a:xfrm>
                  <a:off x="2896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34" name="Line 450"/>
                <p:cNvSpPr>
                  <a:spLocks noChangeShapeType="1"/>
                </p:cNvSpPr>
                <p:nvPr/>
              </p:nvSpPr>
              <p:spPr bwMode="auto">
                <a:xfrm>
                  <a:off x="2903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35" name="Line 451"/>
                <p:cNvSpPr>
                  <a:spLocks noChangeShapeType="1"/>
                </p:cNvSpPr>
                <p:nvPr/>
              </p:nvSpPr>
              <p:spPr bwMode="auto">
                <a:xfrm>
                  <a:off x="2909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36" name="Line 452"/>
                <p:cNvSpPr>
                  <a:spLocks noChangeShapeType="1"/>
                </p:cNvSpPr>
                <p:nvPr/>
              </p:nvSpPr>
              <p:spPr bwMode="auto">
                <a:xfrm>
                  <a:off x="2917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37" name="Line 453"/>
                <p:cNvSpPr>
                  <a:spLocks noChangeShapeType="1"/>
                </p:cNvSpPr>
                <p:nvPr/>
              </p:nvSpPr>
              <p:spPr bwMode="auto">
                <a:xfrm>
                  <a:off x="2924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38" name="Line 454"/>
                <p:cNvSpPr>
                  <a:spLocks noChangeShapeType="1"/>
                </p:cNvSpPr>
                <p:nvPr/>
              </p:nvSpPr>
              <p:spPr bwMode="auto">
                <a:xfrm>
                  <a:off x="2930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39" name="Line 455"/>
                <p:cNvSpPr>
                  <a:spLocks noChangeShapeType="1"/>
                </p:cNvSpPr>
                <p:nvPr/>
              </p:nvSpPr>
              <p:spPr bwMode="auto">
                <a:xfrm>
                  <a:off x="2938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0" name="Line 456"/>
                <p:cNvSpPr>
                  <a:spLocks noChangeShapeType="1"/>
                </p:cNvSpPr>
                <p:nvPr/>
              </p:nvSpPr>
              <p:spPr bwMode="auto">
                <a:xfrm>
                  <a:off x="2945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1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2951" y="4802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2" name="Line 458"/>
                <p:cNvSpPr>
                  <a:spLocks noChangeShapeType="1"/>
                </p:cNvSpPr>
                <p:nvPr/>
              </p:nvSpPr>
              <p:spPr bwMode="auto">
                <a:xfrm>
                  <a:off x="2958" y="4802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3" name="Line 459"/>
                <p:cNvSpPr>
                  <a:spLocks noChangeShapeType="1"/>
                </p:cNvSpPr>
                <p:nvPr/>
              </p:nvSpPr>
              <p:spPr bwMode="auto">
                <a:xfrm>
                  <a:off x="2966" y="4802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4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2973" y="4800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5" name="Line 461"/>
                <p:cNvSpPr>
                  <a:spLocks noChangeShapeType="1"/>
                </p:cNvSpPr>
                <p:nvPr/>
              </p:nvSpPr>
              <p:spPr bwMode="auto">
                <a:xfrm>
                  <a:off x="2981" y="4800"/>
                  <a:ext cx="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6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2986" y="4798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7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2994" y="4796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8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3001" y="4795"/>
                  <a:ext cx="5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9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3006" y="4792"/>
                  <a:ext cx="7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0" name="Line 466"/>
                <p:cNvSpPr>
                  <a:spLocks noChangeShapeType="1"/>
                </p:cNvSpPr>
                <p:nvPr/>
              </p:nvSpPr>
              <p:spPr bwMode="auto">
                <a:xfrm flipV="1">
                  <a:off x="3013" y="4788"/>
                  <a:ext cx="8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1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3021" y="4784"/>
                  <a:ext cx="7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2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3028" y="4780"/>
                  <a:ext cx="6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3" name="Line 469"/>
                <p:cNvSpPr>
                  <a:spLocks noChangeShapeType="1"/>
                </p:cNvSpPr>
                <p:nvPr/>
              </p:nvSpPr>
              <p:spPr bwMode="auto">
                <a:xfrm flipV="1">
                  <a:off x="3034" y="4766"/>
                  <a:ext cx="15" cy="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4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3049" y="4748"/>
                  <a:ext cx="13" cy="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5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3062" y="4725"/>
                  <a:ext cx="15" cy="2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6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3077" y="4693"/>
                  <a:ext cx="13" cy="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7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3090" y="4610"/>
                  <a:ext cx="27" cy="8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8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117" y="4502"/>
                  <a:ext cx="28" cy="1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9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3145" y="4393"/>
                  <a:ext cx="28" cy="10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0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3173" y="4346"/>
                  <a:ext cx="14" cy="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1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3187" y="4326"/>
                  <a:ext cx="7" cy="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2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3194" y="4307"/>
                  <a:ext cx="6" cy="1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3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3200" y="4294"/>
                  <a:ext cx="7" cy="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4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3207" y="4288"/>
                  <a:ext cx="5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3212" y="4284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6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3215" y="4280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7" name="Line 483"/>
                <p:cNvSpPr>
                  <a:spLocks noChangeShapeType="1"/>
                </p:cNvSpPr>
                <p:nvPr/>
              </p:nvSpPr>
              <p:spPr bwMode="auto">
                <a:xfrm>
                  <a:off x="3218" y="4280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8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3219" y="4277"/>
                  <a:ext cx="2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69" name="Line 485"/>
                <p:cNvSpPr>
                  <a:spLocks noChangeShapeType="1"/>
                </p:cNvSpPr>
                <p:nvPr/>
              </p:nvSpPr>
              <p:spPr bwMode="auto">
                <a:xfrm>
                  <a:off x="3221" y="4277"/>
                  <a:ext cx="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0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3224" y="4276"/>
                  <a:ext cx="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1" name="Line 487"/>
                <p:cNvSpPr>
                  <a:spLocks noChangeShapeType="1"/>
                </p:cNvSpPr>
                <p:nvPr/>
              </p:nvSpPr>
              <p:spPr bwMode="auto">
                <a:xfrm>
                  <a:off x="3224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2" name="Line 488"/>
                <p:cNvSpPr>
                  <a:spLocks noChangeShapeType="1"/>
                </p:cNvSpPr>
                <p:nvPr/>
              </p:nvSpPr>
              <p:spPr bwMode="auto">
                <a:xfrm>
                  <a:off x="3225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3" name="Line 489"/>
                <p:cNvSpPr>
                  <a:spLocks noChangeShapeType="1"/>
                </p:cNvSpPr>
                <p:nvPr/>
              </p:nvSpPr>
              <p:spPr bwMode="auto">
                <a:xfrm>
                  <a:off x="3227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4" name="Line 490"/>
                <p:cNvSpPr>
                  <a:spLocks noChangeShapeType="1"/>
                </p:cNvSpPr>
                <p:nvPr/>
              </p:nvSpPr>
              <p:spPr bwMode="auto">
                <a:xfrm>
                  <a:off x="3228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5" name="Line 491"/>
                <p:cNvSpPr>
                  <a:spLocks noChangeShapeType="1"/>
                </p:cNvSpPr>
                <p:nvPr/>
              </p:nvSpPr>
              <p:spPr bwMode="auto">
                <a:xfrm>
                  <a:off x="3230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6" name="Line 492"/>
                <p:cNvSpPr>
                  <a:spLocks noChangeShapeType="1"/>
                </p:cNvSpPr>
                <p:nvPr/>
              </p:nvSpPr>
              <p:spPr bwMode="auto">
                <a:xfrm>
                  <a:off x="3231" y="4276"/>
                  <a:ext cx="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7" name="Line 493"/>
                <p:cNvSpPr>
                  <a:spLocks noChangeShapeType="1"/>
                </p:cNvSpPr>
                <p:nvPr/>
              </p:nvSpPr>
              <p:spPr bwMode="auto">
                <a:xfrm>
                  <a:off x="3233" y="4277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478" name="Group 494"/>
              <p:cNvGrpSpPr>
                <a:grpSpLocks/>
              </p:cNvGrpSpPr>
              <p:nvPr/>
            </p:nvGrpSpPr>
            <p:grpSpPr bwMode="auto">
              <a:xfrm>
                <a:off x="3412" y="4276"/>
                <a:ext cx="338" cy="528"/>
                <a:chOff x="3412" y="4276"/>
                <a:chExt cx="338" cy="528"/>
              </a:xfrm>
            </p:grpSpPr>
            <p:sp>
              <p:nvSpPr>
                <p:cNvPr id="42479" name="Line 495"/>
                <p:cNvSpPr>
                  <a:spLocks noChangeShapeType="1"/>
                </p:cNvSpPr>
                <p:nvPr/>
              </p:nvSpPr>
              <p:spPr bwMode="auto">
                <a:xfrm flipH="1">
                  <a:off x="3743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0" name="Line 496"/>
                <p:cNvSpPr>
                  <a:spLocks noChangeShapeType="1"/>
                </p:cNvSpPr>
                <p:nvPr/>
              </p:nvSpPr>
              <p:spPr bwMode="auto">
                <a:xfrm flipH="1">
                  <a:off x="3737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1" name="Line 497"/>
                <p:cNvSpPr>
                  <a:spLocks noChangeShapeType="1"/>
                </p:cNvSpPr>
                <p:nvPr/>
              </p:nvSpPr>
              <p:spPr bwMode="auto">
                <a:xfrm flipH="1">
                  <a:off x="3729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2" name="Line 498"/>
                <p:cNvSpPr>
                  <a:spLocks noChangeShapeType="1"/>
                </p:cNvSpPr>
                <p:nvPr/>
              </p:nvSpPr>
              <p:spPr bwMode="auto">
                <a:xfrm flipH="1">
                  <a:off x="3722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3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3716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4" name="Line 500"/>
                <p:cNvSpPr>
                  <a:spLocks noChangeShapeType="1"/>
                </p:cNvSpPr>
                <p:nvPr/>
              </p:nvSpPr>
              <p:spPr bwMode="auto">
                <a:xfrm flipH="1">
                  <a:off x="3708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5" name="Line 501"/>
                <p:cNvSpPr>
                  <a:spLocks noChangeShapeType="1"/>
                </p:cNvSpPr>
                <p:nvPr/>
              </p:nvSpPr>
              <p:spPr bwMode="auto">
                <a:xfrm flipH="1">
                  <a:off x="3701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6" name="Line 502"/>
                <p:cNvSpPr>
                  <a:spLocks noChangeShapeType="1"/>
                </p:cNvSpPr>
                <p:nvPr/>
              </p:nvSpPr>
              <p:spPr bwMode="auto">
                <a:xfrm flipH="1">
                  <a:off x="3695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7" name="Line 503"/>
                <p:cNvSpPr>
                  <a:spLocks noChangeShapeType="1"/>
                </p:cNvSpPr>
                <p:nvPr/>
              </p:nvSpPr>
              <p:spPr bwMode="auto">
                <a:xfrm flipH="1" flipV="1">
                  <a:off x="3688" y="4802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8" name="Line 504"/>
                <p:cNvSpPr>
                  <a:spLocks noChangeShapeType="1"/>
                </p:cNvSpPr>
                <p:nvPr/>
              </p:nvSpPr>
              <p:spPr bwMode="auto">
                <a:xfrm flipH="1">
                  <a:off x="3680" y="4802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9" name="Line 505"/>
                <p:cNvSpPr>
                  <a:spLocks noChangeShapeType="1"/>
                </p:cNvSpPr>
                <p:nvPr/>
              </p:nvSpPr>
              <p:spPr bwMode="auto">
                <a:xfrm flipH="1">
                  <a:off x="3673" y="4802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0" name="Line 506"/>
                <p:cNvSpPr>
                  <a:spLocks noChangeShapeType="1"/>
                </p:cNvSpPr>
                <p:nvPr/>
              </p:nvSpPr>
              <p:spPr bwMode="auto">
                <a:xfrm flipH="1" flipV="1">
                  <a:off x="3665" y="4800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1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3660" y="4800"/>
                  <a:ext cx="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2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3652" y="4798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3" name="Line 509"/>
                <p:cNvSpPr>
                  <a:spLocks noChangeShapeType="1"/>
                </p:cNvSpPr>
                <p:nvPr/>
              </p:nvSpPr>
              <p:spPr bwMode="auto">
                <a:xfrm flipH="1" flipV="1">
                  <a:off x="3645" y="4796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4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3640" y="4795"/>
                  <a:ext cx="5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5" name="Line 51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3" y="4792"/>
                  <a:ext cx="7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6" name="Line 512"/>
                <p:cNvSpPr>
                  <a:spLocks noChangeShapeType="1"/>
                </p:cNvSpPr>
                <p:nvPr/>
              </p:nvSpPr>
              <p:spPr bwMode="auto">
                <a:xfrm flipH="1" flipV="1">
                  <a:off x="3625" y="4788"/>
                  <a:ext cx="8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7" name="Line 513"/>
                <p:cNvSpPr>
                  <a:spLocks noChangeShapeType="1"/>
                </p:cNvSpPr>
                <p:nvPr/>
              </p:nvSpPr>
              <p:spPr bwMode="auto">
                <a:xfrm flipH="1" flipV="1">
                  <a:off x="3618" y="4784"/>
                  <a:ext cx="7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8" name="Line 514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4780"/>
                  <a:ext cx="6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9" name="Line 515"/>
                <p:cNvSpPr>
                  <a:spLocks noChangeShapeType="1"/>
                </p:cNvSpPr>
                <p:nvPr/>
              </p:nvSpPr>
              <p:spPr bwMode="auto">
                <a:xfrm flipH="1" flipV="1">
                  <a:off x="3597" y="4766"/>
                  <a:ext cx="15" cy="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0" name="Line 516"/>
                <p:cNvSpPr>
                  <a:spLocks noChangeShapeType="1"/>
                </p:cNvSpPr>
                <p:nvPr/>
              </p:nvSpPr>
              <p:spPr bwMode="auto">
                <a:xfrm flipH="1" flipV="1">
                  <a:off x="3584" y="4748"/>
                  <a:ext cx="13" cy="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1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3569" y="4725"/>
                  <a:ext cx="15" cy="2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2" name="Line 518"/>
                <p:cNvSpPr>
                  <a:spLocks noChangeShapeType="1"/>
                </p:cNvSpPr>
                <p:nvPr/>
              </p:nvSpPr>
              <p:spPr bwMode="auto">
                <a:xfrm flipH="1" flipV="1">
                  <a:off x="3556" y="4693"/>
                  <a:ext cx="13" cy="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3" name="Line 519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4610"/>
                  <a:ext cx="27" cy="8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4" name="Line 520"/>
                <p:cNvSpPr>
                  <a:spLocks noChangeShapeType="1"/>
                </p:cNvSpPr>
                <p:nvPr/>
              </p:nvSpPr>
              <p:spPr bwMode="auto">
                <a:xfrm flipH="1" flipV="1">
                  <a:off x="3501" y="4502"/>
                  <a:ext cx="28" cy="1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5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3473" y="4393"/>
                  <a:ext cx="28" cy="10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6" name="Line 522"/>
                <p:cNvSpPr>
                  <a:spLocks noChangeShapeType="1"/>
                </p:cNvSpPr>
                <p:nvPr/>
              </p:nvSpPr>
              <p:spPr bwMode="auto">
                <a:xfrm flipH="1" flipV="1">
                  <a:off x="3459" y="4346"/>
                  <a:ext cx="14" cy="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7" name="Line 523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4326"/>
                  <a:ext cx="7" cy="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8" name="Line 524"/>
                <p:cNvSpPr>
                  <a:spLocks noChangeShapeType="1"/>
                </p:cNvSpPr>
                <p:nvPr/>
              </p:nvSpPr>
              <p:spPr bwMode="auto">
                <a:xfrm flipH="1" flipV="1">
                  <a:off x="3446" y="4307"/>
                  <a:ext cx="6" cy="1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9" name="Line 525"/>
                <p:cNvSpPr>
                  <a:spLocks noChangeShapeType="1"/>
                </p:cNvSpPr>
                <p:nvPr/>
              </p:nvSpPr>
              <p:spPr bwMode="auto">
                <a:xfrm flipH="1" flipV="1">
                  <a:off x="3439" y="4294"/>
                  <a:ext cx="7" cy="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0" name="Line 526"/>
                <p:cNvSpPr>
                  <a:spLocks noChangeShapeType="1"/>
                </p:cNvSpPr>
                <p:nvPr/>
              </p:nvSpPr>
              <p:spPr bwMode="auto">
                <a:xfrm flipH="1" flipV="1">
                  <a:off x="3434" y="4288"/>
                  <a:ext cx="5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1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3431" y="4284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2" name="Line 528"/>
                <p:cNvSpPr>
                  <a:spLocks noChangeShapeType="1"/>
                </p:cNvSpPr>
                <p:nvPr/>
              </p:nvSpPr>
              <p:spPr bwMode="auto">
                <a:xfrm flipH="1" flipV="1">
                  <a:off x="3428" y="4280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3" name="Line 529"/>
                <p:cNvSpPr>
                  <a:spLocks noChangeShapeType="1"/>
                </p:cNvSpPr>
                <p:nvPr/>
              </p:nvSpPr>
              <p:spPr bwMode="auto">
                <a:xfrm flipH="1">
                  <a:off x="3427" y="4280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4" name="Line 530"/>
                <p:cNvSpPr>
                  <a:spLocks noChangeShapeType="1"/>
                </p:cNvSpPr>
                <p:nvPr/>
              </p:nvSpPr>
              <p:spPr bwMode="auto">
                <a:xfrm flipH="1" flipV="1">
                  <a:off x="3425" y="4277"/>
                  <a:ext cx="2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5" name="Line 531"/>
                <p:cNvSpPr>
                  <a:spLocks noChangeShapeType="1"/>
                </p:cNvSpPr>
                <p:nvPr/>
              </p:nvSpPr>
              <p:spPr bwMode="auto">
                <a:xfrm flipH="1">
                  <a:off x="3422" y="4277"/>
                  <a:ext cx="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6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3422" y="4276"/>
                  <a:ext cx="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7" name="Line 533"/>
                <p:cNvSpPr>
                  <a:spLocks noChangeShapeType="1"/>
                </p:cNvSpPr>
                <p:nvPr/>
              </p:nvSpPr>
              <p:spPr bwMode="auto">
                <a:xfrm flipH="1">
                  <a:off x="3421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8" name="Line 534"/>
                <p:cNvSpPr>
                  <a:spLocks noChangeShapeType="1"/>
                </p:cNvSpPr>
                <p:nvPr/>
              </p:nvSpPr>
              <p:spPr bwMode="auto">
                <a:xfrm flipH="1">
                  <a:off x="3419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19" name="Line 535"/>
                <p:cNvSpPr>
                  <a:spLocks noChangeShapeType="1"/>
                </p:cNvSpPr>
                <p:nvPr/>
              </p:nvSpPr>
              <p:spPr bwMode="auto">
                <a:xfrm flipH="1">
                  <a:off x="3418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20" name="Line 536"/>
                <p:cNvSpPr>
                  <a:spLocks noChangeShapeType="1"/>
                </p:cNvSpPr>
                <p:nvPr/>
              </p:nvSpPr>
              <p:spPr bwMode="auto">
                <a:xfrm flipH="1">
                  <a:off x="3416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21" name="Line 537"/>
                <p:cNvSpPr>
                  <a:spLocks noChangeShapeType="1"/>
                </p:cNvSpPr>
                <p:nvPr/>
              </p:nvSpPr>
              <p:spPr bwMode="auto">
                <a:xfrm flipH="1">
                  <a:off x="3415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22" name="Line 538"/>
                <p:cNvSpPr>
                  <a:spLocks noChangeShapeType="1"/>
                </p:cNvSpPr>
                <p:nvPr/>
              </p:nvSpPr>
              <p:spPr bwMode="auto">
                <a:xfrm flipH="1">
                  <a:off x="3413" y="4276"/>
                  <a:ext cx="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23" name="Line 539"/>
                <p:cNvSpPr>
                  <a:spLocks noChangeShapeType="1"/>
                </p:cNvSpPr>
                <p:nvPr/>
              </p:nvSpPr>
              <p:spPr bwMode="auto">
                <a:xfrm flipH="1">
                  <a:off x="3412" y="4277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524" name="Group 540"/>
            <p:cNvGrpSpPr>
              <a:grpSpLocks/>
            </p:cNvGrpSpPr>
            <p:nvPr/>
          </p:nvGrpSpPr>
          <p:grpSpPr bwMode="auto">
            <a:xfrm>
              <a:off x="3664" y="2836"/>
              <a:ext cx="854" cy="528"/>
              <a:chOff x="3232" y="4276"/>
              <a:chExt cx="854" cy="528"/>
            </a:xfrm>
          </p:grpSpPr>
          <p:grpSp>
            <p:nvGrpSpPr>
              <p:cNvPr id="42525" name="Group 541"/>
              <p:cNvGrpSpPr>
                <a:grpSpLocks/>
              </p:cNvGrpSpPr>
              <p:nvPr/>
            </p:nvGrpSpPr>
            <p:grpSpPr bwMode="auto">
              <a:xfrm>
                <a:off x="3232" y="4276"/>
                <a:ext cx="338" cy="528"/>
                <a:chOff x="3232" y="4276"/>
                <a:chExt cx="338" cy="528"/>
              </a:xfrm>
            </p:grpSpPr>
            <p:sp>
              <p:nvSpPr>
                <p:cNvPr id="42526" name="Line 542"/>
                <p:cNvSpPr>
                  <a:spLocks noChangeShapeType="1"/>
                </p:cNvSpPr>
                <p:nvPr/>
              </p:nvSpPr>
              <p:spPr bwMode="auto">
                <a:xfrm>
                  <a:off x="3232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27" name="Line 543"/>
                <p:cNvSpPr>
                  <a:spLocks noChangeShapeType="1"/>
                </p:cNvSpPr>
                <p:nvPr/>
              </p:nvSpPr>
              <p:spPr bwMode="auto">
                <a:xfrm>
                  <a:off x="3239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28" name="Line 544"/>
                <p:cNvSpPr>
                  <a:spLocks noChangeShapeType="1"/>
                </p:cNvSpPr>
                <p:nvPr/>
              </p:nvSpPr>
              <p:spPr bwMode="auto">
                <a:xfrm>
                  <a:off x="3245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29" name="Line 545"/>
                <p:cNvSpPr>
                  <a:spLocks noChangeShapeType="1"/>
                </p:cNvSpPr>
                <p:nvPr/>
              </p:nvSpPr>
              <p:spPr bwMode="auto">
                <a:xfrm>
                  <a:off x="3253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0" name="Line 546"/>
                <p:cNvSpPr>
                  <a:spLocks noChangeShapeType="1"/>
                </p:cNvSpPr>
                <p:nvPr/>
              </p:nvSpPr>
              <p:spPr bwMode="auto">
                <a:xfrm>
                  <a:off x="3260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1" name="Line 547"/>
                <p:cNvSpPr>
                  <a:spLocks noChangeShapeType="1"/>
                </p:cNvSpPr>
                <p:nvPr/>
              </p:nvSpPr>
              <p:spPr bwMode="auto">
                <a:xfrm>
                  <a:off x="3266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2" name="Line 548"/>
                <p:cNvSpPr>
                  <a:spLocks noChangeShapeType="1"/>
                </p:cNvSpPr>
                <p:nvPr/>
              </p:nvSpPr>
              <p:spPr bwMode="auto">
                <a:xfrm>
                  <a:off x="3274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3" name="Line 549"/>
                <p:cNvSpPr>
                  <a:spLocks noChangeShapeType="1"/>
                </p:cNvSpPr>
                <p:nvPr/>
              </p:nvSpPr>
              <p:spPr bwMode="auto">
                <a:xfrm>
                  <a:off x="3281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4" name="Line 550"/>
                <p:cNvSpPr>
                  <a:spLocks noChangeShapeType="1"/>
                </p:cNvSpPr>
                <p:nvPr/>
              </p:nvSpPr>
              <p:spPr bwMode="auto">
                <a:xfrm flipV="1">
                  <a:off x="3287" y="4802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5" name="Line 551"/>
                <p:cNvSpPr>
                  <a:spLocks noChangeShapeType="1"/>
                </p:cNvSpPr>
                <p:nvPr/>
              </p:nvSpPr>
              <p:spPr bwMode="auto">
                <a:xfrm>
                  <a:off x="3294" y="4802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6" name="Line 552"/>
                <p:cNvSpPr>
                  <a:spLocks noChangeShapeType="1"/>
                </p:cNvSpPr>
                <p:nvPr/>
              </p:nvSpPr>
              <p:spPr bwMode="auto">
                <a:xfrm>
                  <a:off x="3302" y="4802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7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3309" y="4800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8" name="Line 554"/>
                <p:cNvSpPr>
                  <a:spLocks noChangeShapeType="1"/>
                </p:cNvSpPr>
                <p:nvPr/>
              </p:nvSpPr>
              <p:spPr bwMode="auto">
                <a:xfrm>
                  <a:off x="3317" y="4800"/>
                  <a:ext cx="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39" name="Line 555"/>
                <p:cNvSpPr>
                  <a:spLocks noChangeShapeType="1"/>
                </p:cNvSpPr>
                <p:nvPr/>
              </p:nvSpPr>
              <p:spPr bwMode="auto">
                <a:xfrm flipV="1">
                  <a:off x="3322" y="4798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0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3330" y="4796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1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3337" y="4795"/>
                  <a:ext cx="5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2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3342" y="4792"/>
                  <a:ext cx="7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3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3349" y="4788"/>
                  <a:ext cx="8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4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3357" y="4784"/>
                  <a:ext cx="7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5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3364" y="4780"/>
                  <a:ext cx="6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6" name="Line 562"/>
                <p:cNvSpPr>
                  <a:spLocks noChangeShapeType="1"/>
                </p:cNvSpPr>
                <p:nvPr/>
              </p:nvSpPr>
              <p:spPr bwMode="auto">
                <a:xfrm flipV="1">
                  <a:off x="3370" y="4766"/>
                  <a:ext cx="15" cy="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7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3385" y="4748"/>
                  <a:ext cx="13" cy="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8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3398" y="4725"/>
                  <a:ext cx="15" cy="2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9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3413" y="4693"/>
                  <a:ext cx="13" cy="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0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3426" y="4610"/>
                  <a:ext cx="27" cy="8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1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3453" y="4502"/>
                  <a:ext cx="28" cy="1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2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3481" y="4393"/>
                  <a:ext cx="28" cy="10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3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3509" y="4346"/>
                  <a:ext cx="14" cy="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4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523" y="4326"/>
                  <a:ext cx="7" cy="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5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3530" y="4307"/>
                  <a:ext cx="6" cy="1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6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3536" y="4294"/>
                  <a:ext cx="7" cy="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7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3543" y="4288"/>
                  <a:ext cx="5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8" name="Line 574"/>
                <p:cNvSpPr>
                  <a:spLocks noChangeShapeType="1"/>
                </p:cNvSpPr>
                <p:nvPr/>
              </p:nvSpPr>
              <p:spPr bwMode="auto">
                <a:xfrm flipV="1">
                  <a:off x="3548" y="4284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9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3551" y="4280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0" name="Line 576"/>
                <p:cNvSpPr>
                  <a:spLocks noChangeShapeType="1"/>
                </p:cNvSpPr>
                <p:nvPr/>
              </p:nvSpPr>
              <p:spPr bwMode="auto">
                <a:xfrm>
                  <a:off x="3554" y="4280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1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3555" y="4277"/>
                  <a:ext cx="2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2" name="Line 578"/>
                <p:cNvSpPr>
                  <a:spLocks noChangeShapeType="1"/>
                </p:cNvSpPr>
                <p:nvPr/>
              </p:nvSpPr>
              <p:spPr bwMode="auto">
                <a:xfrm>
                  <a:off x="3557" y="4277"/>
                  <a:ext cx="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3" name="Line 579"/>
                <p:cNvSpPr>
                  <a:spLocks noChangeShapeType="1"/>
                </p:cNvSpPr>
                <p:nvPr/>
              </p:nvSpPr>
              <p:spPr bwMode="auto">
                <a:xfrm flipV="1">
                  <a:off x="3560" y="4276"/>
                  <a:ext cx="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4" name="Line 580"/>
                <p:cNvSpPr>
                  <a:spLocks noChangeShapeType="1"/>
                </p:cNvSpPr>
                <p:nvPr/>
              </p:nvSpPr>
              <p:spPr bwMode="auto">
                <a:xfrm>
                  <a:off x="3560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5" name="Line 581"/>
                <p:cNvSpPr>
                  <a:spLocks noChangeShapeType="1"/>
                </p:cNvSpPr>
                <p:nvPr/>
              </p:nvSpPr>
              <p:spPr bwMode="auto">
                <a:xfrm>
                  <a:off x="3561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6" name="Line 582"/>
                <p:cNvSpPr>
                  <a:spLocks noChangeShapeType="1"/>
                </p:cNvSpPr>
                <p:nvPr/>
              </p:nvSpPr>
              <p:spPr bwMode="auto">
                <a:xfrm>
                  <a:off x="3563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7" name="Line 583"/>
                <p:cNvSpPr>
                  <a:spLocks noChangeShapeType="1"/>
                </p:cNvSpPr>
                <p:nvPr/>
              </p:nvSpPr>
              <p:spPr bwMode="auto">
                <a:xfrm>
                  <a:off x="3564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8" name="Line 584"/>
                <p:cNvSpPr>
                  <a:spLocks noChangeShapeType="1"/>
                </p:cNvSpPr>
                <p:nvPr/>
              </p:nvSpPr>
              <p:spPr bwMode="auto">
                <a:xfrm>
                  <a:off x="3566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9" name="Line 585"/>
                <p:cNvSpPr>
                  <a:spLocks noChangeShapeType="1"/>
                </p:cNvSpPr>
                <p:nvPr/>
              </p:nvSpPr>
              <p:spPr bwMode="auto">
                <a:xfrm>
                  <a:off x="3567" y="4276"/>
                  <a:ext cx="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0" name="Line 586"/>
                <p:cNvSpPr>
                  <a:spLocks noChangeShapeType="1"/>
                </p:cNvSpPr>
                <p:nvPr/>
              </p:nvSpPr>
              <p:spPr bwMode="auto">
                <a:xfrm>
                  <a:off x="3569" y="4277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571" name="Group 587"/>
              <p:cNvGrpSpPr>
                <a:grpSpLocks/>
              </p:cNvGrpSpPr>
              <p:nvPr/>
            </p:nvGrpSpPr>
            <p:grpSpPr bwMode="auto">
              <a:xfrm>
                <a:off x="3748" y="4276"/>
                <a:ext cx="338" cy="528"/>
                <a:chOff x="3748" y="4276"/>
                <a:chExt cx="338" cy="528"/>
              </a:xfrm>
            </p:grpSpPr>
            <p:sp>
              <p:nvSpPr>
                <p:cNvPr id="42572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4079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3" name="Line 589"/>
                <p:cNvSpPr>
                  <a:spLocks noChangeShapeType="1"/>
                </p:cNvSpPr>
                <p:nvPr/>
              </p:nvSpPr>
              <p:spPr bwMode="auto">
                <a:xfrm flipH="1">
                  <a:off x="4073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4" name="Line 590"/>
                <p:cNvSpPr>
                  <a:spLocks noChangeShapeType="1"/>
                </p:cNvSpPr>
                <p:nvPr/>
              </p:nvSpPr>
              <p:spPr bwMode="auto">
                <a:xfrm flipH="1">
                  <a:off x="4065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5" name="Line 591"/>
                <p:cNvSpPr>
                  <a:spLocks noChangeShapeType="1"/>
                </p:cNvSpPr>
                <p:nvPr/>
              </p:nvSpPr>
              <p:spPr bwMode="auto">
                <a:xfrm flipH="1">
                  <a:off x="4058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6" name="Line 592"/>
                <p:cNvSpPr>
                  <a:spLocks noChangeShapeType="1"/>
                </p:cNvSpPr>
                <p:nvPr/>
              </p:nvSpPr>
              <p:spPr bwMode="auto">
                <a:xfrm flipH="1">
                  <a:off x="4052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7" name="Line 593"/>
                <p:cNvSpPr>
                  <a:spLocks noChangeShapeType="1"/>
                </p:cNvSpPr>
                <p:nvPr/>
              </p:nvSpPr>
              <p:spPr bwMode="auto">
                <a:xfrm flipH="1">
                  <a:off x="4044" y="4804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8" name="Line 594"/>
                <p:cNvSpPr>
                  <a:spLocks noChangeShapeType="1"/>
                </p:cNvSpPr>
                <p:nvPr/>
              </p:nvSpPr>
              <p:spPr bwMode="auto">
                <a:xfrm flipH="1">
                  <a:off x="4037" y="4804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9" name="Line 595"/>
                <p:cNvSpPr>
                  <a:spLocks noChangeShapeType="1"/>
                </p:cNvSpPr>
                <p:nvPr/>
              </p:nvSpPr>
              <p:spPr bwMode="auto">
                <a:xfrm flipH="1">
                  <a:off x="4031" y="4804"/>
                  <a:ext cx="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0" name="Line 596"/>
                <p:cNvSpPr>
                  <a:spLocks noChangeShapeType="1"/>
                </p:cNvSpPr>
                <p:nvPr/>
              </p:nvSpPr>
              <p:spPr bwMode="auto">
                <a:xfrm flipH="1" flipV="1">
                  <a:off x="4024" y="4802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1" name="Line 597"/>
                <p:cNvSpPr>
                  <a:spLocks noChangeShapeType="1"/>
                </p:cNvSpPr>
                <p:nvPr/>
              </p:nvSpPr>
              <p:spPr bwMode="auto">
                <a:xfrm flipH="1">
                  <a:off x="4016" y="4802"/>
                  <a:ext cx="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2" name="Line 598"/>
                <p:cNvSpPr>
                  <a:spLocks noChangeShapeType="1"/>
                </p:cNvSpPr>
                <p:nvPr/>
              </p:nvSpPr>
              <p:spPr bwMode="auto">
                <a:xfrm flipH="1">
                  <a:off x="4009" y="4802"/>
                  <a:ext cx="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3" name="Line 599"/>
                <p:cNvSpPr>
                  <a:spLocks noChangeShapeType="1"/>
                </p:cNvSpPr>
                <p:nvPr/>
              </p:nvSpPr>
              <p:spPr bwMode="auto">
                <a:xfrm flipH="1" flipV="1">
                  <a:off x="4001" y="4800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4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3996" y="4800"/>
                  <a:ext cx="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5" name="Line 601"/>
                <p:cNvSpPr>
                  <a:spLocks noChangeShapeType="1"/>
                </p:cNvSpPr>
                <p:nvPr/>
              </p:nvSpPr>
              <p:spPr bwMode="auto">
                <a:xfrm flipH="1" flipV="1">
                  <a:off x="3988" y="4798"/>
                  <a:ext cx="8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6" name="Line 602"/>
                <p:cNvSpPr>
                  <a:spLocks noChangeShapeType="1"/>
                </p:cNvSpPr>
                <p:nvPr/>
              </p:nvSpPr>
              <p:spPr bwMode="auto">
                <a:xfrm flipH="1" flipV="1">
                  <a:off x="3981" y="4796"/>
                  <a:ext cx="7" cy="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7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3976" y="4795"/>
                  <a:ext cx="5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8" name="Line 604"/>
                <p:cNvSpPr>
                  <a:spLocks noChangeShapeType="1"/>
                </p:cNvSpPr>
                <p:nvPr/>
              </p:nvSpPr>
              <p:spPr bwMode="auto">
                <a:xfrm flipH="1" flipV="1">
                  <a:off x="3969" y="4792"/>
                  <a:ext cx="7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9" name="Line 605"/>
                <p:cNvSpPr>
                  <a:spLocks noChangeShapeType="1"/>
                </p:cNvSpPr>
                <p:nvPr/>
              </p:nvSpPr>
              <p:spPr bwMode="auto">
                <a:xfrm flipH="1" flipV="1">
                  <a:off x="3961" y="4788"/>
                  <a:ext cx="8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0" name="Line 606"/>
                <p:cNvSpPr>
                  <a:spLocks noChangeShapeType="1"/>
                </p:cNvSpPr>
                <p:nvPr/>
              </p:nvSpPr>
              <p:spPr bwMode="auto">
                <a:xfrm flipH="1" flipV="1">
                  <a:off x="3954" y="4784"/>
                  <a:ext cx="7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1" name="Line 607"/>
                <p:cNvSpPr>
                  <a:spLocks noChangeShapeType="1"/>
                </p:cNvSpPr>
                <p:nvPr/>
              </p:nvSpPr>
              <p:spPr bwMode="auto">
                <a:xfrm flipH="1" flipV="1">
                  <a:off x="3948" y="4780"/>
                  <a:ext cx="6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2" name="Line 608"/>
                <p:cNvSpPr>
                  <a:spLocks noChangeShapeType="1"/>
                </p:cNvSpPr>
                <p:nvPr/>
              </p:nvSpPr>
              <p:spPr bwMode="auto">
                <a:xfrm flipH="1" flipV="1">
                  <a:off x="3933" y="4766"/>
                  <a:ext cx="15" cy="1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3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3920" y="4748"/>
                  <a:ext cx="13" cy="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4" name="Line 610"/>
                <p:cNvSpPr>
                  <a:spLocks noChangeShapeType="1"/>
                </p:cNvSpPr>
                <p:nvPr/>
              </p:nvSpPr>
              <p:spPr bwMode="auto">
                <a:xfrm flipH="1" flipV="1">
                  <a:off x="3905" y="4725"/>
                  <a:ext cx="15" cy="2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5" name="Line 611"/>
                <p:cNvSpPr>
                  <a:spLocks noChangeShapeType="1"/>
                </p:cNvSpPr>
                <p:nvPr/>
              </p:nvSpPr>
              <p:spPr bwMode="auto">
                <a:xfrm flipH="1" flipV="1">
                  <a:off x="3892" y="4693"/>
                  <a:ext cx="13" cy="3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6" name="Line 612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" y="4610"/>
                  <a:ext cx="27" cy="8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7" name="Line 613"/>
                <p:cNvSpPr>
                  <a:spLocks noChangeShapeType="1"/>
                </p:cNvSpPr>
                <p:nvPr/>
              </p:nvSpPr>
              <p:spPr bwMode="auto">
                <a:xfrm flipH="1" flipV="1">
                  <a:off x="3837" y="4502"/>
                  <a:ext cx="28" cy="1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8" name="Line 614"/>
                <p:cNvSpPr>
                  <a:spLocks noChangeShapeType="1"/>
                </p:cNvSpPr>
                <p:nvPr/>
              </p:nvSpPr>
              <p:spPr bwMode="auto">
                <a:xfrm flipH="1" flipV="1">
                  <a:off x="3809" y="4393"/>
                  <a:ext cx="28" cy="10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9" name="Line 615"/>
                <p:cNvSpPr>
                  <a:spLocks noChangeShapeType="1"/>
                </p:cNvSpPr>
                <p:nvPr/>
              </p:nvSpPr>
              <p:spPr bwMode="auto">
                <a:xfrm flipH="1" flipV="1">
                  <a:off x="3795" y="4346"/>
                  <a:ext cx="14" cy="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0" name="Line 616"/>
                <p:cNvSpPr>
                  <a:spLocks noChangeShapeType="1"/>
                </p:cNvSpPr>
                <p:nvPr/>
              </p:nvSpPr>
              <p:spPr bwMode="auto">
                <a:xfrm flipH="1" flipV="1">
                  <a:off x="3788" y="4326"/>
                  <a:ext cx="7" cy="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1" name="Line 617"/>
                <p:cNvSpPr>
                  <a:spLocks noChangeShapeType="1"/>
                </p:cNvSpPr>
                <p:nvPr/>
              </p:nvSpPr>
              <p:spPr bwMode="auto">
                <a:xfrm flipH="1" flipV="1">
                  <a:off x="3782" y="4307"/>
                  <a:ext cx="6" cy="1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2" name="Line 618"/>
                <p:cNvSpPr>
                  <a:spLocks noChangeShapeType="1"/>
                </p:cNvSpPr>
                <p:nvPr/>
              </p:nvSpPr>
              <p:spPr bwMode="auto">
                <a:xfrm flipH="1" flipV="1">
                  <a:off x="3775" y="4294"/>
                  <a:ext cx="7" cy="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3" name="Line 619"/>
                <p:cNvSpPr>
                  <a:spLocks noChangeShapeType="1"/>
                </p:cNvSpPr>
                <p:nvPr/>
              </p:nvSpPr>
              <p:spPr bwMode="auto">
                <a:xfrm flipH="1" flipV="1">
                  <a:off x="3770" y="4288"/>
                  <a:ext cx="5" cy="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4" name="Line 620"/>
                <p:cNvSpPr>
                  <a:spLocks noChangeShapeType="1"/>
                </p:cNvSpPr>
                <p:nvPr/>
              </p:nvSpPr>
              <p:spPr bwMode="auto">
                <a:xfrm flipH="1" flipV="1">
                  <a:off x="3767" y="4284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5" name="Line 621"/>
                <p:cNvSpPr>
                  <a:spLocks noChangeShapeType="1"/>
                </p:cNvSpPr>
                <p:nvPr/>
              </p:nvSpPr>
              <p:spPr bwMode="auto">
                <a:xfrm flipH="1" flipV="1">
                  <a:off x="3764" y="4280"/>
                  <a:ext cx="3" cy="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6" name="Line 622"/>
                <p:cNvSpPr>
                  <a:spLocks noChangeShapeType="1"/>
                </p:cNvSpPr>
                <p:nvPr/>
              </p:nvSpPr>
              <p:spPr bwMode="auto">
                <a:xfrm flipH="1">
                  <a:off x="3763" y="4280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7" name="Line 623"/>
                <p:cNvSpPr>
                  <a:spLocks noChangeShapeType="1"/>
                </p:cNvSpPr>
                <p:nvPr/>
              </p:nvSpPr>
              <p:spPr bwMode="auto">
                <a:xfrm flipH="1" flipV="1">
                  <a:off x="3761" y="4277"/>
                  <a:ext cx="2" cy="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8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3758" y="4277"/>
                  <a:ext cx="3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9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3758" y="4276"/>
                  <a:ext cx="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10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3757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11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3755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12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3754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13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3752" y="4276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14" name="Line 630"/>
                <p:cNvSpPr>
                  <a:spLocks noChangeShapeType="1"/>
                </p:cNvSpPr>
                <p:nvPr/>
              </p:nvSpPr>
              <p:spPr bwMode="auto">
                <a:xfrm flipH="1">
                  <a:off x="3751" y="4276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15" name="Line 631"/>
                <p:cNvSpPr>
                  <a:spLocks noChangeShapeType="1"/>
                </p:cNvSpPr>
                <p:nvPr/>
              </p:nvSpPr>
              <p:spPr bwMode="auto">
                <a:xfrm flipH="1">
                  <a:off x="3749" y="4276"/>
                  <a:ext cx="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16" name="Line 632"/>
                <p:cNvSpPr>
                  <a:spLocks noChangeShapeType="1"/>
                </p:cNvSpPr>
                <p:nvPr/>
              </p:nvSpPr>
              <p:spPr bwMode="auto">
                <a:xfrm flipH="1">
                  <a:off x="3748" y="4277"/>
                  <a:ext cx="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2617" name="Rectangle 633"/>
            <p:cNvSpPr>
              <a:spLocks noChangeArrowheads="1"/>
            </p:cNvSpPr>
            <p:nvPr/>
          </p:nvSpPr>
          <p:spPr bwMode="auto">
            <a:xfrm>
              <a:off x="2948" y="3008"/>
              <a:ext cx="1272" cy="38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2618" name="Group 634"/>
            <p:cNvGrpSpPr>
              <a:grpSpLocks/>
            </p:cNvGrpSpPr>
            <p:nvPr/>
          </p:nvGrpSpPr>
          <p:grpSpPr bwMode="auto">
            <a:xfrm>
              <a:off x="2832" y="2836"/>
              <a:ext cx="836" cy="528"/>
              <a:chOff x="2400" y="4276"/>
              <a:chExt cx="836" cy="528"/>
            </a:xfrm>
          </p:grpSpPr>
          <p:sp>
            <p:nvSpPr>
              <p:cNvPr id="42619" name="Line 635"/>
              <p:cNvSpPr>
                <a:spLocks noChangeShapeType="1"/>
              </p:cNvSpPr>
              <p:nvPr/>
            </p:nvSpPr>
            <p:spPr bwMode="auto">
              <a:xfrm>
                <a:off x="2400" y="4804"/>
                <a:ext cx="1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20" name="Line 636"/>
              <p:cNvSpPr>
                <a:spLocks noChangeShapeType="1"/>
              </p:cNvSpPr>
              <p:nvPr/>
            </p:nvSpPr>
            <p:spPr bwMode="auto">
              <a:xfrm flipV="1">
                <a:off x="2567" y="427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21" name="Line 637"/>
              <p:cNvSpPr>
                <a:spLocks noChangeShapeType="1"/>
              </p:cNvSpPr>
              <p:nvPr/>
            </p:nvSpPr>
            <p:spPr bwMode="auto">
              <a:xfrm>
                <a:off x="2567" y="4276"/>
                <a:ext cx="1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22" name="Line 638"/>
              <p:cNvSpPr>
                <a:spLocks noChangeShapeType="1"/>
              </p:cNvSpPr>
              <p:nvPr/>
            </p:nvSpPr>
            <p:spPr bwMode="auto">
              <a:xfrm flipV="1">
                <a:off x="2734" y="427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2623" name="Group 639"/>
              <p:cNvGrpSpPr>
                <a:grpSpLocks/>
              </p:cNvGrpSpPr>
              <p:nvPr/>
            </p:nvGrpSpPr>
            <p:grpSpPr bwMode="auto">
              <a:xfrm>
                <a:off x="2734" y="4276"/>
                <a:ext cx="335" cy="528"/>
                <a:chOff x="2734" y="4276"/>
                <a:chExt cx="335" cy="528"/>
              </a:xfrm>
            </p:grpSpPr>
            <p:sp>
              <p:nvSpPr>
                <p:cNvPr id="42624" name="Line 640"/>
                <p:cNvSpPr>
                  <a:spLocks noChangeShapeType="1"/>
                </p:cNvSpPr>
                <p:nvPr/>
              </p:nvSpPr>
              <p:spPr bwMode="auto">
                <a:xfrm>
                  <a:off x="2734" y="4804"/>
                  <a:ext cx="16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25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2902" y="427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26" name="Line 642"/>
                <p:cNvSpPr>
                  <a:spLocks noChangeShapeType="1"/>
                </p:cNvSpPr>
                <p:nvPr/>
              </p:nvSpPr>
              <p:spPr bwMode="auto">
                <a:xfrm>
                  <a:off x="2902" y="4276"/>
                  <a:ext cx="16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27" name="Line 643"/>
                <p:cNvSpPr>
                  <a:spLocks noChangeShapeType="1"/>
                </p:cNvSpPr>
                <p:nvPr/>
              </p:nvSpPr>
              <p:spPr bwMode="auto">
                <a:xfrm flipV="1">
                  <a:off x="3069" y="427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28" name="Line 644"/>
              <p:cNvSpPr>
                <a:spLocks noChangeShapeType="1"/>
              </p:cNvSpPr>
              <p:nvPr/>
            </p:nvSpPr>
            <p:spPr bwMode="auto">
              <a:xfrm>
                <a:off x="3069" y="4804"/>
                <a:ext cx="1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2629" name="Group 645"/>
            <p:cNvGrpSpPr>
              <a:grpSpLocks/>
            </p:cNvGrpSpPr>
            <p:nvPr/>
          </p:nvGrpSpPr>
          <p:grpSpPr bwMode="auto">
            <a:xfrm>
              <a:off x="3504" y="2836"/>
              <a:ext cx="836" cy="528"/>
              <a:chOff x="3072" y="4276"/>
              <a:chExt cx="836" cy="528"/>
            </a:xfrm>
          </p:grpSpPr>
          <p:sp>
            <p:nvSpPr>
              <p:cNvPr id="42630" name="Line 646"/>
              <p:cNvSpPr>
                <a:spLocks noChangeShapeType="1"/>
              </p:cNvSpPr>
              <p:nvPr/>
            </p:nvSpPr>
            <p:spPr bwMode="auto">
              <a:xfrm>
                <a:off x="3072" y="4804"/>
                <a:ext cx="1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31" name="Line 647"/>
              <p:cNvSpPr>
                <a:spLocks noChangeShapeType="1"/>
              </p:cNvSpPr>
              <p:nvPr/>
            </p:nvSpPr>
            <p:spPr bwMode="auto">
              <a:xfrm flipV="1">
                <a:off x="3239" y="427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32" name="Line 648"/>
              <p:cNvSpPr>
                <a:spLocks noChangeShapeType="1"/>
              </p:cNvSpPr>
              <p:nvPr/>
            </p:nvSpPr>
            <p:spPr bwMode="auto">
              <a:xfrm>
                <a:off x="3239" y="4276"/>
                <a:ext cx="1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33" name="Line 649"/>
              <p:cNvSpPr>
                <a:spLocks noChangeShapeType="1"/>
              </p:cNvSpPr>
              <p:nvPr/>
            </p:nvSpPr>
            <p:spPr bwMode="auto">
              <a:xfrm flipV="1">
                <a:off x="3406" y="427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2634" name="Group 650"/>
              <p:cNvGrpSpPr>
                <a:grpSpLocks/>
              </p:cNvGrpSpPr>
              <p:nvPr/>
            </p:nvGrpSpPr>
            <p:grpSpPr bwMode="auto">
              <a:xfrm>
                <a:off x="3406" y="4276"/>
                <a:ext cx="335" cy="528"/>
                <a:chOff x="3406" y="4276"/>
                <a:chExt cx="335" cy="528"/>
              </a:xfrm>
            </p:grpSpPr>
            <p:sp>
              <p:nvSpPr>
                <p:cNvPr id="42635" name="Line 651"/>
                <p:cNvSpPr>
                  <a:spLocks noChangeShapeType="1"/>
                </p:cNvSpPr>
                <p:nvPr/>
              </p:nvSpPr>
              <p:spPr bwMode="auto">
                <a:xfrm>
                  <a:off x="3406" y="4804"/>
                  <a:ext cx="16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36" name="Line 652"/>
                <p:cNvSpPr>
                  <a:spLocks noChangeShapeType="1"/>
                </p:cNvSpPr>
                <p:nvPr/>
              </p:nvSpPr>
              <p:spPr bwMode="auto">
                <a:xfrm flipV="1">
                  <a:off x="3574" y="427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37" name="Line 653"/>
                <p:cNvSpPr>
                  <a:spLocks noChangeShapeType="1"/>
                </p:cNvSpPr>
                <p:nvPr/>
              </p:nvSpPr>
              <p:spPr bwMode="auto">
                <a:xfrm>
                  <a:off x="3574" y="4276"/>
                  <a:ext cx="16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38" name="Line 654"/>
                <p:cNvSpPr>
                  <a:spLocks noChangeShapeType="1"/>
                </p:cNvSpPr>
                <p:nvPr/>
              </p:nvSpPr>
              <p:spPr bwMode="auto">
                <a:xfrm flipV="1">
                  <a:off x="3741" y="4276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39" name="Line 655"/>
              <p:cNvSpPr>
                <a:spLocks noChangeShapeType="1"/>
              </p:cNvSpPr>
              <p:nvPr/>
            </p:nvSpPr>
            <p:spPr bwMode="auto">
              <a:xfrm>
                <a:off x="3741" y="4804"/>
                <a:ext cx="1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2640" name="Line 656"/>
            <p:cNvSpPr>
              <a:spLocks noChangeShapeType="1"/>
            </p:cNvSpPr>
            <p:nvPr/>
          </p:nvSpPr>
          <p:spPr bwMode="auto">
            <a:xfrm flipV="1">
              <a:off x="2832" y="3360"/>
              <a:ext cx="1728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55" name="Line 671"/>
            <p:cNvSpPr>
              <a:spLocks noChangeShapeType="1"/>
            </p:cNvSpPr>
            <p:nvPr/>
          </p:nvSpPr>
          <p:spPr bwMode="auto">
            <a:xfrm flipV="1">
              <a:off x="2322" y="3061"/>
              <a:ext cx="430" cy="2"/>
            </a:xfrm>
            <a:prstGeom prst="line">
              <a:avLst/>
            </a:prstGeom>
            <a:noFill/>
            <a:ln w="47625" cmpd="thinThick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80" name="Rectangle 696"/>
            <p:cNvSpPr>
              <a:spLocks noChangeArrowheads="1"/>
            </p:cNvSpPr>
            <p:nvPr/>
          </p:nvSpPr>
          <p:spPr bwMode="auto">
            <a:xfrm>
              <a:off x="2342" y="3215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42682" name="Rectangle 698"/>
            <p:cNvSpPr>
              <a:spLocks noChangeArrowheads="1"/>
            </p:cNvSpPr>
            <p:nvPr/>
          </p:nvSpPr>
          <p:spPr bwMode="auto">
            <a:xfrm>
              <a:off x="4550" y="3215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42686" name="Group 702"/>
          <p:cNvGrpSpPr>
            <a:grpSpLocks/>
          </p:cNvGrpSpPr>
          <p:nvPr/>
        </p:nvGrpSpPr>
        <p:grpSpPr bwMode="auto">
          <a:xfrm>
            <a:off x="3781425" y="1797051"/>
            <a:ext cx="5054600" cy="1636713"/>
            <a:chOff x="1422" y="1364"/>
            <a:chExt cx="3184" cy="1031"/>
          </a:xfrm>
        </p:grpSpPr>
        <p:sp>
          <p:nvSpPr>
            <p:cNvPr id="42192" name="Line 208"/>
            <p:cNvSpPr>
              <a:spLocks noChangeShapeType="1"/>
            </p:cNvSpPr>
            <p:nvPr/>
          </p:nvSpPr>
          <p:spPr bwMode="auto">
            <a:xfrm>
              <a:off x="2976" y="2328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93" name="Line 209"/>
            <p:cNvSpPr>
              <a:spLocks noChangeShapeType="1"/>
            </p:cNvSpPr>
            <p:nvPr/>
          </p:nvSpPr>
          <p:spPr bwMode="auto">
            <a:xfrm flipH="1">
              <a:off x="2884" y="232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94" name="Line 210"/>
            <p:cNvSpPr>
              <a:spLocks noChangeShapeType="1"/>
            </p:cNvSpPr>
            <p:nvPr/>
          </p:nvSpPr>
          <p:spPr bwMode="auto">
            <a:xfrm flipH="1">
              <a:off x="3588" y="2328"/>
              <a:ext cx="16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95" name="Line 211"/>
            <p:cNvSpPr>
              <a:spLocks noChangeShapeType="1"/>
            </p:cNvSpPr>
            <p:nvPr/>
          </p:nvSpPr>
          <p:spPr bwMode="auto">
            <a:xfrm flipV="1">
              <a:off x="3080" y="1796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96" name="Line 212"/>
            <p:cNvSpPr>
              <a:spLocks noChangeShapeType="1"/>
            </p:cNvSpPr>
            <p:nvPr/>
          </p:nvSpPr>
          <p:spPr bwMode="auto">
            <a:xfrm flipV="1">
              <a:off x="3588" y="1796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97" name="Line 213"/>
            <p:cNvSpPr>
              <a:spLocks noChangeShapeType="1"/>
            </p:cNvSpPr>
            <p:nvPr/>
          </p:nvSpPr>
          <p:spPr bwMode="auto">
            <a:xfrm flipV="1">
              <a:off x="3756" y="1796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98" name="Line 214"/>
            <p:cNvSpPr>
              <a:spLocks noChangeShapeType="1"/>
            </p:cNvSpPr>
            <p:nvPr/>
          </p:nvSpPr>
          <p:spPr bwMode="auto">
            <a:xfrm flipV="1">
              <a:off x="4260" y="1796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99" name="Line 215"/>
            <p:cNvSpPr>
              <a:spLocks noChangeShapeType="1"/>
            </p:cNvSpPr>
            <p:nvPr/>
          </p:nvSpPr>
          <p:spPr bwMode="auto">
            <a:xfrm>
              <a:off x="3076" y="1804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00" name="Line 216"/>
            <p:cNvSpPr>
              <a:spLocks noChangeShapeType="1"/>
            </p:cNvSpPr>
            <p:nvPr/>
          </p:nvSpPr>
          <p:spPr bwMode="auto">
            <a:xfrm>
              <a:off x="3752" y="1800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01" name="Line 217"/>
            <p:cNvSpPr>
              <a:spLocks noChangeShapeType="1"/>
            </p:cNvSpPr>
            <p:nvPr/>
          </p:nvSpPr>
          <p:spPr bwMode="auto">
            <a:xfrm flipH="1">
              <a:off x="4256" y="2324"/>
              <a:ext cx="16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06" name="Rectangle 222"/>
            <p:cNvSpPr>
              <a:spLocks noChangeArrowheads="1"/>
            </p:cNvSpPr>
            <p:nvPr/>
          </p:nvSpPr>
          <p:spPr bwMode="auto">
            <a:xfrm>
              <a:off x="2894" y="2113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207" name="Rectangle 223"/>
            <p:cNvSpPr>
              <a:spLocks noChangeArrowheads="1"/>
            </p:cNvSpPr>
            <p:nvPr/>
          </p:nvSpPr>
          <p:spPr bwMode="auto">
            <a:xfrm>
              <a:off x="3260" y="1783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208" name="Rectangle 224"/>
            <p:cNvSpPr>
              <a:spLocks noChangeArrowheads="1"/>
            </p:cNvSpPr>
            <p:nvPr/>
          </p:nvSpPr>
          <p:spPr bwMode="auto">
            <a:xfrm>
              <a:off x="3578" y="2112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209" name="Rectangle 225"/>
            <p:cNvSpPr>
              <a:spLocks noChangeArrowheads="1"/>
            </p:cNvSpPr>
            <p:nvPr/>
          </p:nvSpPr>
          <p:spPr bwMode="auto">
            <a:xfrm>
              <a:off x="3944" y="1782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658" name="Rectangle 674"/>
            <p:cNvSpPr>
              <a:spLocks noChangeArrowheads="1"/>
            </p:cNvSpPr>
            <p:nvPr/>
          </p:nvSpPr>
          <p:spPr bwMode="auto">
            <a:xfrm>
              <a:off x="1422" y="1991"/>
              <a:ext cx="13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signal reconstitué à</a:t>
              </a:r>
            </a:p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l’aide d’un comparateur</a:t>
              </a:r>
            </a:p>
          </p:txBody>
        </p:sp>
        <p:sp>
          <p:nvSpPr>
            <p:cNvPr id="42659" name="Line 675"/>
            <p:cNvSpPr>
              <a:spLocks noChangeShapeType="1"/>
            </p:cNvSpPr>
            <p:nvPr/>
          </p:nvSpPr>
          <p:spPr bwMode="auto">
            <a:xfrm>
              <a:off x="2560" y="2128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2670" name="Group 686"/>
            <p:cNvGrpSpPr>
              <a:grpSpLocks/>
            </p:cNvGrpSpPr>
            <p:nvPr/>
          </p:nvGrpSpPr>
          <p:grpSpPr bwMode="auto">
            <a:xfrm>
              <a:off x="3080" y="1364"/>
              <a:ext cx="1184" cy="964"/>
              <a:chOff x="2648" y="3116"/>
              <a:chExt cx="1184" cy="964"/>
            </a:xfrm>
          </p:grpSpPr>
          <p:sp>
            <p:nvSpPr>
              <p:cNvPr id="42671" name="Line 687"/>
              <p:cNvSpPr>
                <a:spLocks noChangeShapeType="1"/>
              </p:cNvSpPr>
              <p:nvPr/>
            </p:nvSpPr>
            <p:spPr bwMode="auto">
              <a:xfrm>
                <a:off x="2648" y="3116"/>
                <a:ext cx="0" cy="9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72" name="Line 688"/>
              <p:cNvSpPr>
                <a:spLocks noChangeShapeType="1"/>
              </p:cNvSpPr>
              <p:nvPr/>
            </p:nvSpPr>
            <p:spPr bwMode="auto">
              <a:xfrm>
                <a:off x="3156" y="3116"/>
                <a:ext cx="0" cy="9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73" name="Line 689"/>
              <p:cNvSpPr>
                <a:spLocks noChangeShapeType="1"/>
              </p:cNvSpPr>
              <p:nvPr/>
            </p:nvSpPr>
            <p:spPr bwMode="auto">
              <a:xfrm>
                <a:off x="3324" y="3116"/>
                <a:ext cx="0" cy="9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74" name="Line 690"/>
              <p:cNvSpPr>
                <a:spLocks noChangeShapeType="1"/>
              </p:cNvSpPr>
              <p:nvPr/>
            </p:nvSpPr>
            <p:spPr bwMode="auto">
              <a:xfrm>
                <a:off x="3832" y="3116"/>
                <a:ext cx="0" cy="9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2683" name="Rectangle 699"/>
            <p:cNvSpPr>
              <a:spLocks noChangeArrowheads="1"/>
            </p:cNvSpPr>
            <p:nvPr/>
          </p:nvSpPr>
          <p:spPr bwMode="auto">
            <a:xfrm>
              <a:off x="4454" y="2183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42684" name="Rectangle 700"/>
          <p:cNvSpPr>
            <a:spLocks noChangeArrowheads="1"/>
          </p:cNvSpPr>
          <p:nvPr/>
        </p:nvSpPr>
        <p:spPr bwMode="auto">
          <a:xfrm>
            <a:off x="8670925" y="2030413"/>
            <a:ext cx="24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</a:p>
        </p:txBody>
      </p:sp>
      <p:grpSp>
        <p:nvGrpSpPr>
          <p:cNvPr id="42688" name="Group 704"/>
          <p:cNvGrpSpPr>
            <a:grpSpLocks/>
          </p:cNvGrpSpPr>
          <p:nvPr/>
        </p:nvGrpSpPr>
        <p:grpSpPr bwMode="auto">
          <a:xfrm>
            <a:off x="5822950" y="4198938"/>
            <a:ext cx="3043238" cy="366712"/>
            <a:chOff x="2708" y="2877"/>
            <a:chExt cx="1917" cy="231"/>
          </a:xfrm>
        </p:grpSpPr>
        <p:sp>
          <p:nvSpPr>
            <p:cNvPr id="42641" name="Line 657"/>
            <p:cNvSpPr>
              <a:spLocks noChangeShapeType="1"/>
            </p:cNvSpPr>
            <p:nvPr/>
          </p:nvSpPr>
          <p:spPr bwMode="auto">
            <a:xfrm>
              <a:off x="2708" y="3056"/>
              <a:ext cx="1652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76" name="Rectangle 692"/>
            <p:cNvSpPr>
              <a:spLocks noChangeArrowheads="1"/>
            </p:cNvSpPr>
            <p:nvPr/>
          </p:nvSpPr>
          <p:spPr bwMode="auto">
            <a:xfrm>
              <a:off x="4298" y="2877"/>
              <a:ext cx="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</a:t>
              </a:r>
              <a:r>
                <a:rPr kumimoji="0" lang="fr-FR" altLang="fr-FR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Dispersion Chromatique : Influence sur une transmission</a:t>
            </a:r>
            <a:endParaRPr lang="fr-FR" dirty="0"/>
          </a:p>
        </p:txBody>
      </p:sp>
      <p:sp>
        <p:nvSpPr>
          <p:cNvPr id="713" name="ZoneTexte 712">
            <a:extLst>
              <a:ext uri="{FF2B5EF4-FFF2-40B4-BE49-F238E27FC236}">
                <a16:creationId xmlns:a16="http://schemas.microsoft.com/office/drawing/2014/main" id="{6969EB65-6D9D-4D63-98F0-73E82FC8114F}"/>
              </a:ext>
            </a:extLst>
          </p:cNvPr>
          <p:cNvSpPr txBox="1"/>
          <p:nvPr/>
        </p:nvSpPr>
        <p:spPr>
          <a:xfrm>
            <a:off x="-11623" y="761088"/>
            <a:ext cx="1194219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300" b="1" dirty="0">
                <a:solidFill>
                  <a:srgbClr val="BF1238"/>
                </a:solidFill>
                <a:latin typeface="Arial"/>
                <a:ea typeface="+mj-ea"/>
                <a:cs typeface="+mj-cs"/>
              </a:rPr>
              <a:t>La dispersion chromatique </a:t>
            </a:r>
            <a:r>
              <a:rPr kumimoji="0" lang="fr-FR" altLang="fr-FR" sz="2300" b="1" i="0" u="none" strike="noStrike" kern="1200" cap="none" spc="0" normalizeH="0" baseline="0" noProof="0" dirty="0">
                <a:ln>
                  <a:noFill/>
                </a:ln>
                <a:solidFill>
                  <a:srgbClr val="BF123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limite la bande passante des transmissions par fibre optique !</a:t>
            </a:r>
            <a:endParaRPr lang="fr-FR" dirty="0"/>
          </a:p>
        </p:txBody>
      </p:sp>
      <p:sp>
        <p:nvSpPr>
          <p:cNvPr id="714" name="Espace réservé de la date 2">
            <a:extLst>
              <a:ext uri="{FF2B5EF4-FFF2-40B4-BE49-F238E27FC236}">
                <a16:creationId xmlns:a16="http://schemas.microsoft.com/office/drawing/2014/main" id="{217BC0E7-4378-454B-B8A9-673B5F33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5" name="Espace réservé du numéro de diapositive 4">
            <a:extLst>
              <a:ext uri="{FF2B5EF4-FFF2-40B4-BE49-F238E27FC236}">
                <a16:creationId xmlns:a16="http://schemas.microsoft.com/office/drawing/2014/main" id="{2426140B-F143-4523-A5D8-EEC9C8AD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6" name="Espace réservé du pied de page 4">
            <a:extLst>
              <a:ext uri="{FF2B5EF4-FFF2-40B4-BE49-F238E27FC236}">
                <a16:creationId xmlns:a16="http://schemas.microsoft.com/office/drawing/2014/main" id="{F28FFF37-384A-4C5D-929B-C4319DC96BAB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222AD9-57B8-4E4A-8969-495FB2EF4BCF}"/>
              </a:ext>
            </a:extLst>
          </p:cNvPr>
          <p:cNvSpPr txBox="1"/>
          <p:nvPr/>
        </p:nvSpPr>
        <p:spPr>
          <a:xfrm>
            <a:off x="9221135" y="1693354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(Cas d’une dispersion anormale)</a:t>
            </a:r>
          </a:p>
        </p:txBody>
      </p:sp>
      <p:sp>
        <p:nvSpPr>
          <p:cNvPr id="712" name="ZoneTexte 711">
            <a:extLst>
              <a:ext uri="{FF2B5EF4-FFF2-40B4-BE49-F238E27FC236}">
                <a16:creationId xmlns:a16="http://schemas.microsoft.com/office/drawing/2014/main" id="{9EF620A9-9FEF-4419-A17A-80B1B4031CEC}"/>
              </a:ext>
            </a:extLst>
          </p:cNvPr>
          <p:cNvSpPr txBox="1"/>
          <p:nvPr/>
        </p:nvSpPr>
        <p:spPr>
          <a:xfrm>
            <a:off x="9566518" y="4422180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Idem si L augmente</a:t>
            </a:r>
          </a:p>
        </p:txBody>
      </p:sp>
    </p:spTree>
    <p:extLst>
      <p:ext uri="{BB962C8B-B14F-4D97-AF65-F5344CB8AC3E}">
        <p14:creationId xmlns:p14="http://schemas.microsoft.com/office/powerpoint/2010/main" val="28477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48" name="Group 68"/>
          <p:cNvGrpSpPr>
            <a:grpSpLocks/>
          </p:cNvGrpSpPr>
          <p:nvPr/>
        </p:nvGrpSpPr>
        <p:grpSpPr bwMode="auto">
          <a:xfrm>
            <a:off x="3670300" y="2768600"/>
            <a:ext cx="6629400" cy="3373438"/>
            <a:chOff x="816" y="1248"/>
            <a:chExt cx="4176" cy="2125"/>
          </a:xfrm>
        </p:grpSpPr>
        <p:sp>
          <p:nvSpPr>
            <p:cNvPr id="46140" name="Rectangle 60"/>
            <p:cNvSpPr>
              <a:spLocks noChangeArrowheads="1"/>
            </p:cNvSpPr>
            <p:nvPr/>
          </p:nvSpPr>
          <p:spPr bwMode="auto">
            <a:xfrm>
              <a:off x="816" y="1275"/>
              <a:ext cx="4176" cy="20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6133" name="Group 53"/>
            <p:cNvGrpSpPr>
              <a:grpSpLocks noChangeAspect="1"/>
            </p:cNvGrpSpPr>
            <p:nvPr/>
          </p:nvGrpSpPr>
          <p:grpSpPr bwMode="auto">
            <a:xfrm>
              <a:off x="1040" y="1248"/>
              <a:ext cx="3896" cy="2125"/>
              <a:chOff x="550" y="1248"/>
              <a:chExt cx="4868" cy="2658"/>
            </a:xfrm>
          </p:grpSpPr>
          <p:sp>
            <p:nvSpPr>
              <p:cNvPr id="46082" name="Rectangle 2"/>
              <p:cNvSpPr>
                <a:spLocks noChangeAspect="1" noChangeArrowheads="1"/>
              </p:cNvSpPr>
              <p:nvPr/>
            </p:nvSpPr>
            <p:spPr bwMode="auto">
              <a:xfrm>
                <a:off x="893" y="2112"/>
                <a:ext cx="31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1.0</a:t>
                </a:r>
              </a:p>
            </p:txBody>
          </p:sp>
          <p:sp>
            <p:nvSpPr>
              <p:cNvPr id="46083" name="Rectangle 3"/>
              <p:cNvSpPr>
                <a:spLocks noChangeAspect="1" noChangeArrowheads="1"/>
              </p:cNvSpPr>
              <p:nvPr/>
            </p:nvSpPr>
            <p:spPr bwMode="auto">
              <a:xfrm>
                <a:off x="1815" y="2112"/>
                <a:ext cx="312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1.2</a:t>
                </a:r>
              </a:p>
            </p:txBody>
          </p:sp>
          <p:sp>
            <p:nvSpPr>
              <p:cNvPr id="46084" name="Rectangle 4"/>
              <p:cNvSpPr>
                <a:spLocks noChangeAspect="1" noChangeArrowheads="1"/>
              </p:cNvSpPr>
              <p:nvPr/>
            </p:nvSpPr>
            <p:spPr bwMode="auto">
              <a:xfrm>
                <a:off x="2736" y="2112"/>
                <a:ext cx="312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1.4</a:t>
                </a:r>
              </a:p>
            </p:txBody>
          </p:sp>
          <p:sp>
            <p:nvSpPr>
              <p:cNvPr id="4608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659" y="2112"/>
                <a:ext cx="31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1.6</a:t>
                </a:r>
              </a:p>
            </p:txBody>
          </p:sp>
          <p:sp>
            <p:nvSpPr>
              <p:cNvPr id="46086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580" y="2112"/>
                <a:ext cx="31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1.8</a:t>
                </a:r>
              </a:p>
            </p:txBody>
          </p:sp>
          <p:sp>
            <p:nvSpPr>
              <p:cNvPr id="4608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753" y="3689"/>
                <a:ext cx="318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-60</a:t>
                </a:r>
              </a:p>
            </p:txBody>
          </p:sp>
          <p:sp>
            <p:nvSpPr>
              <p:cNvPr id="4608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753" y="3206"/>
                <a:ext cx="32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-40</a:t>
                </a:r>
              </a:p>
            </p:txBody>
          </p:sp>
          <p:sp>
            <p:nvSpPr>
              <p:cNvPr id="4608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753" y="2716"/>
                <a:ext cx="318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-20</a:t>
                </a:r>
              </a:p>
            </p:txBody>
          </p:sp>
          <p:sp>
            <p:nvSpPr>
              <p:cNvPr id="4609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41" y="2227"/>
                <a:ext cx="21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4609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786" y="1737"/>
                <a:ext cx="28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46092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786" y="1248"/>
                <a:ext cx="28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46093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015" y="2269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94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476" y="2294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95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1938" y="2269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96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2399" y="2294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9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2859" y="2269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98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3320" y="2294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9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3781" y="2269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0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4243" y="2294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704" y="2269"/>
                <a:ext cx="0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2" name="Line 22"/>
              <p:cNvSpPr>
                <a:spLocks noChangeAspect="1" noChangeShapeType="1"/>
              </p:cNvSpPr>
              <p:nvPr/>
            </p:nvSpPr>
            <p:spPr bwMode="auto">
              <a:xfrm>
                <a:off x="1015" y="2318"/>
                <a:ext cx="368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3" name="Line 23"/>
              <p:cNvSpPr>
                <a:spLocks noChangeAspect="1" noChangeShapeType="1"/>
              </p:cNvSpPr>
              <p:nvPr/>
            </p:nvSpPr>
            <p:spPr bwMode="auto">
              <a:xfrm>
                <a:off x="1015" y="3786"/>
                <a:ext cx="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4" name="Line 24"/>
              <p:cNvSpPr>
                <a:spLocks noChangeAspect="1" noChangeShapeType="1"/>
              </p:cNvSpPr>
              <p:nvPr/>
            </p:nvSpPr>
            <p:spPr bwMode="auto">
              <a:xfrm>
                <a:off x="1015" y="3541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5" name="Line 25"/>
              <p:cNvSpPr>
                <a:spLocks noChangeAspect="1" noChangeShapeType="1"/>
              </p:cNvSpPr>
              <p:nvPr/>
            </p:nvSpPr>
            <p:spPr bwMode="auto">
              <a:xfrm>
                <a:off x="1015" y="3296"/>
                <a:ext cx="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6" name="Line 26"/>
              <p:cNvSpPr>
                <a:spLocks noChangeAspect="1" noChangeShapeType="1"/>
              </p:cNvSpPr>
              <p:nvPr/>
            </p:nvSpPr>
            <p:spPr bwMode="auto">
              <a:xfrm>
                <a:off x="1015" y="3051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7" name="Line 27"/>
              <p:cNvSpPr>
                <a:spLocks noChangeAspect="1" noChangeShapeType="1"/>
              </p:cNvSpPr>
              <p:nvPr/>
            </p:nvSpPr>
            <p:spPr bwMode="auto">
              <a:xfrm>
                <a:off x="1015" y="2806"/>
                <a:ext cx="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8" name="Line 28"/>
              <p:cNvSpPr>
                <a:spLocks noChangeAspect="1" noChangeShapeType="1"/>
              </p:cNvSpPr>
              <p:nvPr/>
            </p:nvSpPr>
            <p:spPr bwMode="auto">
              <a:xfrm>
                <a:off x="1015" y="2563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09" name="Line 29"/>
              <p:cNvSpPr>
                <a:spLocks noChangeAspect="1" noChangeShapeType="1"/>
              </p:cNvSpPr>
              <p:nvPr/>
            </p:nvSpPr>
            <p:spPr bwMode="auto">
              <a:xfrm>
                <a:off x="1015" y="2318"/>
                <a:ext cx="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0" name="Line 30"/>
              <p:cNvSpPr>
                <a:spLocks noChangeAspect="1" noChangeShapeType="1"/>
              </p:cNvSpPr>
              <p:nvPr/>
            </p:nvSpPr>
            <p:spPr bwMode="auto">
              <a:xfrm>
                <a:off x="1015" y="2073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1" name="Line 31"/>
              <p:cNvSpPr>
                <a:spLocks noChangeAspect="1" noChangeShapeType="1"/>
              </p:cNvSpPr>
              <p:nvPr/>
            </p:nvSpPr>
            <p:spPr bwMode="auto">
              <a:xfrm>
                <a:off x="1015" y="1829"/>
                <a:ext cx="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2" name="Line 32"/>
              <p:cNvSpPr>
                <a:spLocks noChangeAspect="1" noChangeShapeType="1"/>
              </p:cNvSpPr>
              <p:nvPr/>
            </p:nvSpPr>
            <p:spPr bwMode="auto">
              <a:xfrm>
                <a:off x="1015" y="1584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3" name="Line 33"/>
              <p:cNvSpPr>
                <a:spLocks noChangeAspect="1" noChangeShapeType="1"/>
              </p:cNvSpPr>
              <p:nvPr/>
            </p:nvSpPr>
            <p:spPr bwMode="auto">
              <a:xfrm>
                <a:off x="1015" y="1339"/>
                <a:ext cx="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4" name="Line 34"/>
              <p:cNvSpPr>
                <a:spLocks noChangeAspect="1" noChangeShapeType="1"/>
              </p:cNvSpPr>
              <p:nvPr/>
            </p:nvSpPr>
            <p:spPr bwMode="auto">
              <a:xfrm flipV="1">
                <a:off x="1015" y="1339"/>
                <a:ext cx="0" cy="2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5" name="Freeform 35"/>
              <p:cNvSpPr>
                <a:spLocks noChangeAspect="1"/>
              </p:cNvSpPr>
              <p:nvPr/>
            </p:nvSpPr>
            <p:spPr bwMode="auto">
              <a:xfrm>
                <a:off x="1045" y="1687"/>
                <a:ext cx="3660" cy="2100"/>
              </a:xfrm>
              <a:custGeom>
                <a:avLst/>
                <a:gdLst>
                  <a:gd name="T0" fmla="*/ 16 w 3660"/>
                  <a:gd name="T1" fmla="*/ 2065 h 2100"/>
                  <a:gd name="T2" fmla="*/ 108 w 3660"/>
                  <a:gd name="T3" fmla="*/ 1897 h 2100"/>
                  <a:gd name="T4" fmla="*/ 200 w 3660"/>
                  <a:gd name="T5" fmla="*/ 1743 h 2100"/>
                  <a:gd name="T6" fmla="*/ 293 w 3660"/>
                  <a:gd name="T7" fmla="*/ 1603 h 2100"/>
                  <a:gd name="T8" fmla="*/ 385 w 3660"/>
                  <a:gd name="T9" fmla="*/ 1476 h 2100"/>
                  <a:gd name="T10" fmla="*/ 477 w 3660"/>
                  <a:gd name="T11" fmla="*/ 1360 h 2100"/>
                  <a:gd name="T12" fmla="*/ 569 w 3660"/>
                  <a:gd name="T13" fmla="*/ 1253 h 2100"/>
                  <a:gd name="T14" fmla="*/ 661 w 3660"/>
                  <a:gd name="T15" fmla="*/ 1157 h 2100"/>
                  <a:gd name="T16" fmla="*/ 753 w 3660"/>
                  <a:gd name="T17" fmla="*/ 1067 h 2100"/>
                  <a:gd name="T18" fmla="*/ 845 w 3660"/>
                  <a:gd name="T19" fmla="*/ 985 h 2100"/>
                  <a:gd name="T20" fmla="*/ 939 w 3660"/>
                  <a:gd name="T21" fmla="*/ 911 h 2100"/>
                  <a:gd name="T22" fmla="*/ 1031 w 3660"/>
                  <a:gd name="T23" fmla="*/ 841 h 2100"/>
                  <a:gd name="T24" fmla="*/ 1123 w 3660"/>
                  <a:gd name="T25" fmla="*/ 777 h 2100"/>
                  <a:gd name="T26" fmla="*/ 1215 w 3660"/>
                  <a:gd name="T27" fmla="*/ 718 h 2100"/>
                  <a:gd name="T28" fmla="*/ 1308 w 3660"/>
                  <a:gd name="T29" fmla="*/ 663 h 2100"/>
                  <a:gd name="T30" fmla="*/ 1400 w 3660"/>
                  <a:gd name="T31" fmla="*/ 611 h 2100"/>
                  <a:gd name="T32" fmla="*/ 1492 w 3660"/>
                  <a:gd name="T33" fmla="*/ 565 h 2100"/>
                  <a:gd name="T34" fmla="*/ 1584 w 3660"/>
                  <a:gd name="T35" fmla="*/ 520 h 2100"/>
                  <a:gd name="T36" fmla="*/ 1676 w 3660"/>
                  <a:gd name="T37" fmla="*/ 479 h 2100"/>
                  <a:gd name="T38" fmla="*/ 1768 w 3660"/>
                  <a:gd name="T39" fmla="*/ 441 h 2100"/>
                  <a:gd name="T40" fmla="*/ 1860 w 3660"/>
                  <a:gd name="T41" fmla="*/ 405 h 2100"/>
                  <a:gd name="T42" fmla="*/ 1953 w 3660"/>
                  <a:gd name="T43" fmla="*/ 372 h 2100"/>
                  <a:gd name="T44" fmla="*/ 2045 w 3660"/>
                  <a:gd name="T45" fmla="*/ 340 h 2100"/>
                  <a:gd name="T46" fmla="*/ 2137 w 3660"/>
                  <a:gd name="T47" fmla="*/ 310 h 2100"/>
                  <a:gd name="T48" fmla="*/ 2229 w 3660"/>
                  <a:gd name="T49" fmla="*/ 283 h 2100"/>
                  <a:gd name="T50" fmla="*/ 2321 w 3660"/>
                  <a:gd name="T51" fmla="*/ 257 h 2100"/>
                  <a:gd name="T52" fmla="*/ 2413 w 3660"/>
                  <a:gd name="T53" fmla="*/ 232 h 2100"/>
                  <a:gd name="T54" fmla="*/ 2505 w 3660"/>
                  <a:gd name="T55" fmla="*/ 209 h 2100"/>
                  <a:gd name="T56" fmla="*/ 2598 w 3660"/>
                  <a:gd name="T57" fmla="*/ 186 h 2100"/>
                  <a:gd name="T58" fmla="*/ 2690 w 3660"/>
                  <a:gd name="T59" fmla="*/ 166 h 2100"/>
                  <a:gd name="T60" fmla="*/ 2783 w 3660"/>
                  <a:gd name="T61" fmla="*/ 146 h 2100"/>
                  <a:gd name="T62" fmla="*/ 2875 w 3660"/>
                  <a:gd name="T63" fmla="*/ 127 h 2100"/>
                  <a:gd name="T64" fmla="*/ 2968 w 3660"/>
                  <a:gd name="T65" fmla="*/ 110 h 2100"/>
                  <a:gd name="T66" fmla="*/ 3060 w 3660"/>
                  <a:gd name="T67" fmla="*/ 93 h 2100"/>
                  <a:gd name="T68" fmla="*/ 3152 w 3660"/>
                  <a:gd name="T69" fmla="*/ 77 h 2100"/>
                  <a:gd name="T70" fmla="*/ 3244 w 3660"/>
                  <a:gd name="T71" fmla="*/ 61 h 2100"/>
                  <a:gd name="T72" fmla="*/ 3336 w 3660"/>
                  <a:gd name="T73" fmla="*/ 47 h 2100"/>
                  <a:gd name="T74" fmla="*/ 3428 w 3660"/>
                  <a:gd name="T75" fmla="*/ 32 h 2100"/>
                  <a:gd name="T76" fmla="*/ 3520 w 3660"/>
                  <a:gd name="T77" fmla="*/ 19 h 2100"/>
                  <a:gd name="T78" fmla="*/ 3613 w 3660"/>
                  <a:gd name="T79" fmla="*/ 6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60" h="2100">
                    <a:moveTo>
                      <a:pt x="0" y="2099"/>
                    </a:moveTo>
                    <a:lnTo>
                      <a:pt x="16" y="2065"/>
                    </a:lnTo>
                    <a:lnTo>
                      <a:pt x="62" y="1979"/>
                    </a:lnTo>
                    <a:lnTo>
                      <a:pt x="108" y="1897"/>
                    </a:lnTo>
                    <a:lnTo>
                      <a:pt x="154" y="1818"/>
                    </a:lnTo>
                    <a:lnTo>
                      <a:pt x="200" y="1743"/>
                    </a:lnTo>
                    <a:lnTo>
                      <a:pt x="247" y="1671"/>
                    </a:lnTo>
                    <a:lnTo>
                      <a:pt x="293" y="1603"/>
                    </a:lnTo>
                    <a:lnTo>
                      <a:pt x="339" y="1538"/>
                    </a:lnTo>
                    <a:lnTo>
                      <a:pt x="385" y="1476"/>
                    </a:lnTo>
                    <a:lnTo>
                      <a:pt x="431" y="1416"/>
                    </a:lnTo>
                    <a:lnTo>
                      <a:pt x="477" y="1360"/>
                    </a:lnTo>
                    <a:lnTo>
                      <a:pt x="523" y="1305"/>
                    </a:lnTo>
                    <a:lnTo>
                      <a:pt x="569" y="1253"/>
                    </a:lnTo>
                    <a:lnTo>
                      <a:pt x="615" y="1204"/>
                    </a:lnTo>
                    <a:lnTo>
                      <a:pt x="661" y="1157"/>
                    </a:lnTo>
                    <a:lnTo>
                      <a:pt x="707" y="1111"/>
                    </a:lnTo>
                    <a:lnTo>
                      <a:pt x="753" y="1067"/>
                    </a:lnTo>
                    <a:lnTo>
                      <a:pt x="799" y="1026"/>
                    </a:lnTo>
                    <a:lnTo>
                      <a:pt x="845" y="985"/>
                    </a:lnTo>
                    <a:lnTo>
                      <a:pt x="893" y="948"/>
                    </a:lnTo>
                    <a:lnTo>
                      <a:pt x="939" y="911"/>
                    </a:lnTo>
                    <a:lnTo>
                      <a:pt x="985" y="875"/>
                    </a:lnTo>
                    <a:lnTo>
                      <a:pt x="1031" y="841"/>
                    </a:lnTo>
                    <a:lnTo>
                      <a:pt x="1077" y="808"/>
                    </a:lnTo>
                    <a:lnTo>
                      <a:pt x="1123" y="777"/>
                    </a:lnTo>
                    <a:lnTo>
                      <a:pt x="1169" y="746"/>
                    </a:lnTo>
                    <a:lnTo>
                      <a:pt x="1215" y="718"/>
                    </a:lnTo>
                    <a:lnTo>
                      <a:pt x="1262" y="690"/>
                    </a:lnTo>
                    <a:lnTo>
                      <a:pt x="1308" y="663"/>
                    </a:lnTo>
                    <a:lnTo>
                      <a:pt x="1354" y="637"/>
                    </a:lnTo>
                    <a:lnTo>
                      <a:pt x="1400" y="611"/>
                    </a:lnTo>
                    <a:lnTo>
                      <a:pt x="1446" y="588"/>
                    </a:lnTo>
                    <a:lnTo>
                      <a:pt x="1492" y="565"/>
                    </a:lnTo>
                    <a:lnTo>
                      <a:pt x="1538" y="542"/>
                    </a:lnTo>
                    <a:lnTo>
                      <a:pt x="1584" y="520"/>
                    </a:lnTo>
                    <a:lnTo>
                      <a:pt x="1630" y="499"/>
                    </a:lnTo>
                    <a:lnTo>
                      <a:pt x="1676" y="479"/>
                    </a:lnTo>
                    <a:lnTo>
                      <a:pt x="1722" y="460"/>
                    </a:lnTo>
                    <a:lnTo>
                      <a:pt x="1768" y="441"/>
                    </a:lnTo>
                    <a:lnTo>
                      <a:pt x="1814" y="422"/>
                    </a:lnTo>
                    <a:lnTo>
                      <a:pt x="1860" y="405"/>
                    </a:lnTo>
                    <a:lnTo>
                      <a:pt x="1906" y="388"/>
                    </a:lnTo>
                    <a:lnTo>
                      <a:pt x="1953" y="372"/>
                    </a:lnTo>
                    <a:lnTo>
                      <a:pt x="1999" y="356"/>
                    </a:lnTo>
                    <a:lnTo>
                      <a:pt x="2045" y="340"/>
                    </a:lnTo>
                    <a:lnTo>
                      <a:pt x="2091" y="324"/>
                    </a:lnTo>
                    <a:lnTo>
                      <a:pt x="2137" y="310"/>
                    </a:lnTo>
                    <a:lnTo>
                      <a:pt x="2183" y="297"/>
                    </a:lnTo>
                    <a:lnTo>
                      <a:pt x="2229" y="283"/>
                    </a:lnTo>
                    <a:lnTo>
                      <a:pt x="2275" y="270"/>
                    </a:lnTo>
                    <a:lnTo>
                      <a:pt x="2321" y="257"/>
                    </a:lnTo>
                    <a:lnTo>
                      <a:pt x="2367" y="244"/>
                    </a:lnTo>
                    <a:lnTo>
                      <a:pt x="2413" y="232"/>
                    </a:lnTo>
                    <a:lnTo>
                      <a:pt x="2459" y="221"/>
                    </a:lnTo>
                    <a:lnTo>
                      <a:pt x="2505" y="209"/>
                    </a:lnTo>
                    <a:lnTo>
                      <a:pt x="2551" y="198"/>
                    </a:lnTo>
                    <a:lnTo>
                      <a:pt x="2598" y="186"/>
                    </a:lnTo>
                    <a:lnTo>
                      <a:pt x="2644" y="176"/>
                    </a:lnTo>
                    <a:lnTo>
                      <a:pt x="2690" y="166"/>
                    </a:lnTo>
                    <a:lnTo>
                      <a:pt x="2737" y="156"/>
                    </a:lnTo>
                    <a:lnTo>
                      <a:pt x="2783" y="146"/>
                    </a:lnTo>
                    <a:lnTo>
                      <a:pt x="2829" y="137"/>
                    </a:lnTo>
                    <a:lnTo>
                      <a:pt x="2875" y="127"/>
                    </a:lnTo>
                    <a:lnTo>
                      <a:pt x="2921" y="119"/>
                    </a:lnTo>
                    <a:lnTo>
                      <a:pt x="2968" y="110"/>
                    </a:lnTo>
                    <a:lnTo>
                      <a:pt x="3014" y="101"/>
                    </a:lnTo>
                    <a:lnTo>
                      <a:pt x="3060" y="93"/>
                    </a:lnTo>
                    <a:lnTo>
                      <a:pt x="3106" y="84"/>
                    </a:lnTo>
                    <a:lnTo>
                      <a:pt x="3152" y="77"/>
                    </a:lnTo>
                    <a:lnTo>
                      <a:pt x="3198" y="70"/>
                    </a:lnTo>
                    <a:lnTo>
                      <a:pt x="3244" y="61"/>
                    </a:lnTo>
                    <a:lnTo>
                      <a:pt x="3290" y="54"/>
                    </a:lnTo>
                    <a:lnTo>
                      <a:pt x="3336" y="47"/>
                    </a:lnTo>
                    <a:lnTo>
                      <a:pt x="3382" y="39"/>
                    </a:lnTo>
                    <a:lnTo>
                      <a:pt x="3428" y="32"/>
                    </a:lnTo>
                    <a:lnTo>
                      <a:pt x="3474" y="26"/>
                    </a:lnTo>
                    <a:lnTo>
                      <a:pt x="3520" y="19"/>
                    </a:lnTo>
                    <a:lnTo>
                      <a:pt x="3566" y="12"/>
                    </a:lnTo>
                    <a:lnTo>
                      <a:pt x="3613" y="6"/>
                    </a:lnTo>
                    <a:lnTo>
                      <a:pt x="365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6" name="Freeform 36"/>
              <p:cNvSpPr>
                <a:spLocks noChangeAspect="1"/>
              </p:cNvSpPr>
              <p:nvPr/>
            </p:nvSpPr>
            <p:spPr bwMode="auto">
              <a:xfrm>
                <a:off x="4293" y="1768"/>
                <a:ext cx="66" cy="47"/>
              </a:xfrm>
              <a:custGeom>
                <a:avLst/>
                <a:gdLst>
                  <a:gd name="T0" fmla="*/ 65 w 66"/>
                  <a:gd name="T1" fmla="*/ 14 h 47"/>
                  <a:gd name="T2" fmla="*/ 0 w 66"/>
                  <a:gd name="T3" fmla="*/ 0 h 47"/>
                  <a:gd name="T4" fmla="*/ 49 w 66"/>
                  <a:gd name="T5" fmla="*/ 46 h 47"/>
                  <a:gd name="T6" fmla="*/ 65 w 66"/>
                  <a:gd name="T7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65" y="14"/>
                    </a:moveTo>
                    <a:lnTo>
                      <a:pt x="0" y="0"/>
                    </a:lnTo>
                    <a:lnTo>
                      <a:pt x="49" y="46"/>
                    </a:lnTo>
                    <a:lnTo>
                      <a:pt x="65" y="1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7" name="Line 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24" y="1784"/>
                <a:ext cx="253" cy="1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18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525" y="1826"/>
                <a:ext cx="46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Totale</a:t>
                </a:r>
              </a:p>
            </p:txBody>
          </p:sp>
          <p:sp>
            <p:nvSpPr>
              <p:cNvPr id="46119" name="Freeform 39"/>
              <p:cNvSpPr>
                <a:spLocks noChangeAspect="1"/>
              </p:cNvSpPr>
              <p:nvPr/>
            </p:nvSpPr>
            <p:spPr bwMode="auto">
              <a:xfrm>
                <a:off x="4293" y="2446"/>
                <a:ext cx="57" cy="60"/>
              </a:xfrm>
              <a:custGeom>
                <a:avLst/>
                <a:gdLst>
                  <a:gd name="T0" fmla="*/ 26 w 57"/>
                  <a:gd name="T1" fmla="*/ 59 h 60"/>
                  <a:gd name="T2" fmla="*/ 56 w 57"/>
                  <a:gd name="T3" fmla="*/ 0 h 60"/>
                  <a:gd name="T4" fmla="*/ 0 w 57"/>
                  <a:gd name="T5" fmla="*/ 36 h 60"/>
                  <a:gd name="T6" fmla="*/ 26 w 57"/>
                  <a:gd name="T7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26" y="59"/>
                    </a:moveTo>
                    <a:lnTo>
                      <a:pt x="56" y="0"/>
                    </a:lnTo>
                    <a:lnTo>
                      <a:pt x="0" y="36"/>
                    </a:lnTo>
                    <a:lnTo>
                      <a:pt x="26" y="5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20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4165" y="2472"/>
                <a:ext cx="161" cy="1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21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90" y="2557"/>
                <a:ext cx="464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Guide</a:t>
                </a:r>
              </a:p>
            </p:txBody>
          </p:sp>
          <p:sp>
            <p:nvSpPr>
              <p:cNvPr id="46122" name="Freeform 42"/>
              <p:cNvSpPr>
                <a:spLocks noChangeAspect="1"/>
              </p:cNvSpPr>
              <p:nvPr/>
            </p:nvSpPr>
            <p:spPr bwMode="auto">
              <a:xfrm>
                <a:off x="3445" y="1751"/>
                <a:ext cx="68" cy="38"/>
              </a:xfrm>
              <a:custGeom>
                <a:avLst/>
                <a:gdLst>
                  <a:gd name="T0" fmla="*/ 0 w 68"/>
                  <a:gd name="T1" fmla="*/ 33 h 38"/>
                  <a:gd name="T2" fmla="*/ 67 w 68"/>
                  <a:gd name="T3" fmla="*/ 37 h 38"/>
                  <a:gd name="T4" fmla="*/ 10 w 68"/>
                  <a:gd name="T5" fmla="*/ 0 h 38"/>
                  <a:gd name="T6" fmla="*/ 0 w 68"/>
                  <a:gd name="T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8">
                    <a:moveTo>
                      <a:pt x="0" y="33"/>
                    </a:moveTo>
                    <a:lnTo>
                      <a:pt x="67" y="37"/>
                    </a:lnTo>
                    <a:lnTo>
                      <a:pt x="10" y="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23" name="Line 43"/>
              <p:cNvSpPr>
                <a:spLocks noChangeAspect="1" noChangeShapeType="1"/>
              </p:cNvSpPr>
              <p:nvPr/>
            </p:nvSpPr>
            <p:spPr bwMode="auto">
              <a:xfrm>
                <a:off x="3224" y="1692"/>
                <a:ext cx="254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24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2761" y="1567"/>
                <a:ext cx="61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Matériau</a:t>
                </a:r>
              </a:p>
            </p:txBody>
          </p:sp>
          <p:sp>
            <p:nvSpPr>
              <p:cNvPr id="46125" name="Rectangle 45"/>
              <p:cNvSpPr>
                <a:spLocks noChangeAspect="1" noChangeArrowheads="1"/>
              </p:cNvSpPr>
              <p:nvPr/>
            </p:nvSpPr>
            <p:spPr bwMode="auto">
              <a:xfrm rot="16200000">
                <a:off x="-243" y="2305"/>
                <a:ext cx="1866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Dispersion (ps/km/nm)</a:t>
                </a:r>
              </a:p>
            </p:txBody>
          </p:sp>
          <p:sp>
            <p:nvSpPr>
              <p:cNvPr id="4612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753" y="2177"/>
                <a:ext cx="228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</a:p>
            </p:txBody>
          </p:sp>
          <p:sp>
            <p:nvSpPr>
              <p:cNvPr id="46127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821" y="2281"/>
                <a:ext cx="200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4612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869" y="2163"/>
                <a:ext cx="549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(µm)</a:t>
                </a:r>
              </a:p>
            </p:txBody>
          </p:sp>
          <p:sp>
            <p:nvSpPr>
              <p:cNvPr id="46131" name="Line 51"/>
              <p:cNvSpPr>
                <a:spLocks noChangeAspect="1" noChangeShapeType="1"/>
              </p:cNvSpPr>
              <p:nvPr/>
            </p:nvSpPr>
            <p:spPr bwMode="auto">
              <a:xfrm>
                <a:off x="1008" y="2400"/>
                <a:ext cx="365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32" name="Freeform 52"/>
              <p:cNvSpPr>
                <a:spLocks noChangeAspect="1"/>
              </p:cNvSpPr>
              <p:nvPr/>
            </p:nvSpPr>
            <p:spPr bwMode="auto">
              <a:xfrm>
                <a:off x="1022" y="1584"/>
                <a:ext cx="3669" cy="2177"/>
              </a:xfrm>
              <a:custGeom>
                <a:avLst/>
                <a:gdLst>
                  <a:gd name="T0" fmla="*/ 16 w 3660"/>
                  <a:gd name="T1" fmla="*/ 2065 h 2100"/>
                  <a:gd name="T2" fmla="*/ 108 w 3660"/>
                  <a:gd name="T3" fmla="*/ 1897 h 2100"/>
                  <a:gd name="T4" fmla="*/ 200 w 3660"/>
                  <a:gd name="T5" fmla="*/ 1743 h 2100"/>
                  <a:gd name="T6" fmla="*/ 293 w 3660"/>
                  <a:gd name="T7" fmla="*/ 1603 h 2100"/>
                  <a:gd name="T8" fmla="*/ 385 w 3660"/>
                  <a:gd name="T9" fmla="*/ 1476 h 2100"/>
                  <a:gd name="T10" fmla="*/ 477 w 3660"/>
                  <a:gd name="T11" fmla="*/ 1360 h 2100"/>
                  <a:gd name="T12" fmla="*/ 569 w 3660"/>
                  <a:gd name="T13" fmla="*/ 1253 h 2100"/>
                  <a:gd name="T14" fmla="*/ 661 w 3660"/>
                  <a:gd name="T15" fmla="*/ 1157 h 2100"/>
                  <a:gd name="T16" fmla="*/ 753 w 3660"/>
                  <a:gd name="T17" fmla="*/ 1067 h 2100"/>
                  <a:gd name="T18" fmla="*/ 845 w 3660"/>
                  <a:gd name="T19" fmla="*/ 985 h 2100"/>
                  <a:gd name="T20" fmla="*/ 939 w 3660"/>
                  <a:gd name="T21" fmla="*/ 911 h 2100"/>
                  <a:gd name="T22" fmla="*/ 1031 w 3660"/>
                  <a:gd name="T23" fmla="*/ 841 h 2100"/>
                  <a:gd name="T24" fmla="*/ 1123 w 3660"/>
                  <a:gd name="T25" fmla="*/ 777 h 2100"/>
                  <a:gd name="T26" fmla="*/ 1215 w 3660"/>
                  <a:gd name="T27" fmla="*/ 718 h 2100"/>
                  <a:gd name="T28" fmla="*/ 1308 w 3660"/>
                  <a:gd name="T29" fmla="*/ 663 h 2100"/>
                  <a:gd name="T30" fmla="*/ 1400 w 3660"/>
                  <a:gd name="T31" fmla="*/ 611 h 2100"/>
                  <a:gd name="T32" fmla="*/ 1492 w 3660"/>
                  <a:gd name="T33" fmla="*/ 565 h 2100"/>
                  <a:gd name="T34" fmla="*/ 1584 w 3660"/>
                  <a:gd name="T35" fmla="*/ 520 h 2100"/>
                  <a:gd name="T36" fmla="*/ 1676 w 3660"/>
                  <a:gd name="T37" fmla="*/ 479 h 2100"/>
                  <a:gd name="T38" fmla="*/ 1768 w 3660"/>
                  <a:gd name="T39" fmla="*/ 441 h 2100"/>
                  <a:gd name="T40" fmla="*/ 1860 w 3660"/>
                  <a:gd name="T41" fmla="*/ 405 h 2100"/>
                  <a:gd name="T42" fmla="*/ 1953 w 3660"/>
                  <a:gd name="T43" fmla="*/ 372 h 2100"/>
                  <a:gd name="T44" fmla="*/ 2045 w 3660"/>
                  <a:gd name="T45" fmla="*/ 340 h 2100"/>
                  <a:gd name="T46" fmla="*/ 2137 w 3660"/>
                  <a:gd name="T47" fmla="*/ 310 h 2100"/>
                  <a:gd name="T48" fmla="*/ 2229 w 3660"/>
                  <a:gd name="T49" fmla="*/ 283 h 2100"/>
                  <a:gd name="T50" fmla="*/ 2321 w 3660"/>
                  <a:gd name="T51" fmla="*/ 257 h 2100"/>
                  <a:gd name="T52" fmla="*/ 2413 w 3660"/>
                  <a:gd name="T53" fmla="*/ 232 h 2100"/>
                  <a:gd name="T54" fmla="*/ 2505 w 3660"/>
                  <a:gd name="T55" fmla="*/ 209 h 2100"/>
                  <a:gd name="T56" fmla="*/ 2598 w 3660"/>
                  <a:gd name="T57" fmla="*/ 186 h 2100"/>
                  <a:gd name="T58" fmla="*/ 2690 w 3660"/>
                  <a:gd name="T59" fmla="*/ 166 h 2100"/>
                  <a:gd name="T60" fmla="*/ 2783 w 3660"/>
                  <a:gd name="T61" fmla="*/ 146 h 2100"/>
                  <a:gd name="T62" fmla="*/ 2875 w 3660"/>
                  <a:gd name="T63" fmla="*/ 127 h 2100"/>
                  <a:gd name="T64" fmla="*/ 2968 w 3660"/>
                  <a:gd name="T65" fmla="*/ 110 h 2100"/>
                  <a:gd name="T66" fmla="*/ 3060 w 3660"/>
                  <a:gd name="T67" fmla="*/ 93 h 2100"/>
                  <a:gd name="T68" fmla="*/ 3152 w 3660"/>
                  <a:gd name="T69" fmla="*/ 77 h 2100"/>
                  <a:gd name="T70" fmla="*/ 3244 w 3660"/>
                  <a:gd name="T71" fmla="*/ 61 h 2100"/>
                  <a:gd name="T72" fmla="*/ 3336 w 3660"/>
                  <a:gd name="T73" fmla="*/ 47 h 2100"/>
                  <a:gd name="T74" fmla="*/ 3428 w 3660"/>
                  <a:gd name="T75" fmla="*/ 32 h 2100"/>
                  <a:gd name="T76" fmla="*/ 3520 w 3660"/>
                  <a:gd name="T77" fmla="*/ 19 h 2100"/>
                  <a:gd name="T78" fmla="*/ 3613 w 3660"/>
                  <a:gd name="T79" fmla="*/ 6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60" h="2100">
                    <a:moveTo>
                      <a:pt x="0" y="2099"/>
                    </a:moveTo>
                    <a:lnTo>
                      <a:pt x="16" y="2065"/>
                    </a:lnTo>
                    <a:lnTo>
                      <a:pt x="62" y="1979"/>
                    </a:lnTo>
                    <a:lnTo>
                      <a:pt x="108" y="1897"/>
                    </a:lnTo>
                    <a:lnTo>
                      <a:pt x="154" y="1818"/>
                    </a:lnTo>
                    <a:lnTo>
                      <a:pt x="200" y="1743"/>
                    </a:lnTo>
                    <a:lnTo>
                      <a:pt x="247" y="1671"/>
                    </a:lnTo>
                    <a:lnTo>
                      <a:pt x="293" y="1603"/>
                    </a:lnTo>
                    <a:lnTo>
                      <a:pt x="339" y="1538"/>
                    </a:lnTo>
                    <a:lnTo>
                      <a:pt x="385" y="1476"/>
                    </a:lnTo>
                    <a:lnTo>
                      <a:pt x="431" y="1416"/>
                    </a:lnTo>
                    <a:lnTo>
                      <a:pt x="477" y="1360"/>
                    </a:lnTo>
                    <a:lnTo>
                      <a:pt x="523" y="1305"/>
                    </a:lnTo>
                    <a:lnTo>
                      <a:pt x="569" y="1253"/>
                    </a:lnTo>
                    <a:lnTo>
                      <a:pt x="615" y="1204"/>
                    </a:lnTo>
                    <a:lnTo>
                      <a:pt x="661" y="1157"/>
                    </a:lnTo>
                    <a:lnTo>
                      <a:pt x="707" y="1111"/>
                    </a:lnTo>
                    <a:lnTo>
                      <a:pt x="753" y="1067"/>
                    </a:lnTo>
                    <a:lnTo>
                      <a:pt x="799" y="1026"/>
                    </a:lnTo>
                    <a:lnTo>
                      <a:pt x="845" y="985"/>
                    </a:lnTo>
                    <a:lnTo>
                      <a:pt x="893" y="948"/>
                    </a:lnTo>
                    <a:lnTo>
                      <a:pt x="939" y="911"/>
                    </a:lnTo>
                    <a:lnTo>
                      <a:pt x="985" y="875"/>
                    </a:lnTo>
                    <a:lnTo>
                      <a:pt x="1031" y="841"/>
                    </a:lnTo>
                    <a:lnTo>
                      <a:pt x="1077" y="808"/>
                    </a:lnTo>
                    <a:lnTo>
                      <a:pt x="1123" y="777"/>
                    </a:lnTo>
                    <a:lnTo>
                      <a:pt x="1169" y="746"/>
                    </a:lnTo>
                    <a:lnTo>
                      <a:pt x="1215" y="718"/>
                    </a:lnTo>
                    <a:lnTo>
                      <a:pt x="1262" y="690"/>
                    </a:lnTo>
                    <a:lnTo>
                      <a:pt x="1308" y="663"/>
                    </a:lnTo>
                    <a:lnTo>
                      <a:pt x="1354" y="637"/>
                    </a:lnTo>
                    <a:lnTo>
                      <a:pt x="1400" y="611"/>
                    </a:lnTo>
                    <a:lnTo>
                      <a:pt x="1446" y="588"/>
                    </a:lnTo>
                    <a:lnTo>
                      <a:pt x="1492" y="565"/>
                    </a:lnTo>
                    <a:lnTo>
                      <a:pt x="1538" y="542"/>
                    </a:lnTo>
                    <a:lnTo>
                      <a:pt x="1584" y="520"/>
                    </a:lnTo>
                    <a:lnTo>
                      <a:pt x="1630" y="499"/>
                    </a:lnTo>
                    <a:lnTo>
                      <a:pt x="1676" y="479"/>
                    </a:lnTo>
                    <a:lnTo>
                      <a:pt x="1722" y="460"/>
                    </a:lnTo>
                    <a:lnTo>
                      <a:pt x="1768" y="441"/>
                    </a:lnTo>
                    <a:lnTo>
                      <a:pt x="1814" y="422"/>
                    </a:lnTo>
                    <a:lnTo>
                      <a:pt x="1860" y="405"/>
                    </a:lnTo>
                    <a:lnTo>
                      <a:pt x="1906" y="388"/>
                    </a:lnTo>
                    <a:lnTo>
                      <a:pt x="1953" y="372"/>
                    </a:lnTo>
                    <a:lnTo>
                      <a:pt x="1999" y="356"/>
                    </a:lnTo>
                    <a:lnTo>
                      <a:pt x="2045" y="340"/>
                    </a:lnTo>
                    <a:lnTo>
                      <a:pt x="2091" y="324"/>
                    </a:lnTo>
                    <a:lnTo>
                      <a:pt x="2137" y="310"/>
                    </a:lnTo>
                    <a:lnTo>
                      <a:pt x="2183" y="297"/>
                    </a:lnTo>
                    <a:lnTo>
                      <a:pt x="2229" y="283"/>
                    </a:lnTo>
                    <a:lnTo>
                      <a:pt x="2275" y="270"/>
                    </a:lnTo>
                    <a:lnTo>
                      <a:pt x="2321" y="257"/>
                    </a:lnTo>
                    <a:lnTo>
                      <a:pt x="2367" y="244"/>
                    </a:lnTo>
                    <a:lnTo>
                      <a:pt x="2413" y="232"/>
                    </a:lnTo>
                    <a:lnTo>
                      <a:pt x="2459" y="221"/>
                    </a:lnTo>
                    <a:lnTo>
                      <a:pt x="2505" y="209"/>
                    </a:lnTo>
                    <a:lnTo>
                      <a:pt x="2551" y="198"/>
                    </a:lnTo>
                    <a:lnTo>
                      <a:pt x="2598" y="186"/>
                    </a:lnTo>
                    <a:lnTo>
                      <a:pt x="2644" y="176"/>
                    </a:lnTo>
                    <a:lnTo>
                      <a:pt x="2690" y="166"/>
                    </a:lnTo>
                    <a:lnTo>
                      <a:pt x="2737" y="156"/>
                    </a:lnTo>
                    <a:lnTo>
                      <a:pt x="2783" y="146"/>
                    </a:lnTo>
                    <a:lnTo>
                      <a:pt x="2829" y="137"/>
                    </a:lnTo>
                    <a:lnTo>
                      <a:pt x="2875" y="127"/>
                    </a:lnTo>
                    <a:lnTo>
                      <a:pt x="2921" y="119"/>
                    </a:lnTo>
                    <a:lnTo>
                      <a:pt x="2968" y="110"/>
                    </a:lnTo>
                    <a:lnTo>
                      <a:pt x="3014" y="101"/>
                    </a:lnTo>
                    <a:lnTo>
                      <a:pt x="3060" y="93"/>
                    </a:lnTo>
                    <a:lnTo>
                      <a:pt x="3106" y="84"/>
                    </a:lnTo>
                    <a:lnTo>
                      <a:pt x="3152" y="77"/>
                    </a:lnTo>
                    <a:lnTo>
                      <a:pt x="3198" y="70"/>
                    </a:lnTo>
                    <a:lnTo>
                      <a:pt x="3244" y="61"/>
                    </a:lnTo>
                    <a:lnTo>
                      <a:pt x="3290" y="54"/>
                    </a:lnTo>
                    <a:lnTo>
                      <a:pt x="3336" y="47"/>
                    </a:lnTo>
                    <a:lnTo>
                      <a:pt x="3382" y="39"/>
                    </a:lnTo>
                    <a:lnTo>
                      <a:pt x="3428" y="32"/>
                    </a:lnTo>
                    <a:lnTo>
                      <a:pt x="3474" y="26"/>
                    </a:lnTo>
                    <a:lnTo>
                      <a:pt x="3520" y="19"/>
                    </a:lnTo>
                    <a:lnTo>
                      <a:pt x="3566" y="12"/>
                    </a:lnTo>
                    <a:lnTo>
                      <a:pt x="3613" y="6"/>
                    </a:lnTo>
                    <a:lnTo>
                      <a:pt x="3659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1712913" y="3924301"/>
            <a:ext cx="1837362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= D</a:t>
            </a:r>
            <a:r>
              <a:rPr kumimoji="0" lang="fr-FR" altLang="fr-FR" sz="24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D</a:t>
            </a:r>
            <a:r>
              <a:rPr kumimoji="0" lang="fr-FR" altLang="fr-FR" sz="24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147" name="Text Box 67"/>
          <p:cNvSpPr txBox="1">
            <a:spLocks noChangeArrowheads="1"/>
          </p:cNvSpPr>
          <p:nvPr/>
        </p:nvSpPr>
        <p:spPr bwMode="auto">
          <a:xfrm>
            <a:off x="1587500" y="785814"/>
            <a:ext cx="90805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L’origine de la dispersion est double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Dispersion liée au matériau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(D</a:t>
            </a:r>
            <a:r>
              <a: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: n</a:t>
            </a:r>
            <a:r>
              <a: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n</a:t>
            </a:r>
            <a:r>
              <a: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dépendent de la longueur d’onde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Dispersion liée à la forme du guide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(D</a:t>
            </a:r>
            <a:r>
              <a: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: même si les indices n’étaient pas dispersifs, l'indice effectif n</a:t>
            </a:r>
            <a:r>
              <a:rPr kumimoji="0" lang="fr-FR" altLang="fr-FR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d'un mode donné dépend de V et donc de 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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</p:txBody>
      </p:sp>
      <p:sp>
        <p:nvSpPr>
          <p:cNvPr id="46149" name="Text Box 69"/>
          <p:cNvSpPr txBox="1">
            <a:spLocks noChangeArrowheads="1"/>
          </p:cNvSpPr>
          <p:nvPr/>
        </p:nvSpPr>
        <p:spPr bwMode="auto">
          <a:xfrm>
            <a:off x="4721225" y="2778125"/>
            <a:ext cx="1665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 de la Silice</a:t>
            </a:r>
          </a:p>
        </p:txBody>
      </p:sp>
      <p:sp>
        <p:nvSpPr>
          <p:cNvPr id="46151" name="Line 71"/>
          <p:cNvSpPr>
            <a:spLocks noChangeShapeType="1"/>
          </p:cNvSpPr>
          <p:nvPr/>
        </p:nvSpPr>
        <p:spPr bwMode="auto">
          <a:xfrm flipH="1" flipV="1">
            <a:off x="6388100" y="4178300"/>
            <a:ext cx="3810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152" name="Text Box 72"/>
          <p:cNvSpPr txBox="1">
            <a:spLocks noChangeArrowheads="1"/>
          </p:cNvSpPr>
          <p:nvPr/>
        </p:nvSpPr>
        <p:spPr bwMode="auto">
          <a:xfrm>
            <a:off x="6003926" y="5316538"/>
            <a:ext cx="31951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Zéro de dispersion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 = 1.3µm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solidFill>
                  <a:srgbClr val="FF0000"/>
                </a:solidFill>
                <a:latin typeface="Arial"/>
                <a:sym typeface="Symbol" pitchFamily="18" charset="2"/>
              </a:rPr>
              <a:t>Pour une SMF28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Cas des fibres monomodes (2)</a:t>
            </a:r>
            <a:endParaRPr lang="fr-FR" dirty="0"/>
          </a:p>
        </p:txBody>
      </p:sp>
      <p:sp>
        <p:nvSpPr>
          <p:cNvPr id="64" name="Espace réservé de la date 2">
            <a:extLst>
              <a:ext uri="{FF2B5EF4-FFF2-40B4-BE49-F238E27FC236}">
                <a16:creationId xmlns:a16="http://schemas.microsoft.com/office/drawing/2014/main" id="{C26A3637-D3B9-4628-A099-E1B554C6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Espace réservé du numéro de diapositive 4">
            <a:extLst>
              <a:ext uri="{FF2B5EF4-FFF2-40B4-BE49-F238E27FC236}">
                <a16:creationId xmlns:a16="http://schemas.microsoft.com/office/drawing/2014/main" id="{F201135A-8A87-453C-87FC-9D31B808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Espace réservé du pied de page 4">
            <a:extLst>
              <a:ext uri="{FF2B5EF4-FFF2-40B4-BE49-F238E27FC236}">
                <a16:creationId xmlns:a16="http://schemas.microsoft.com/office/drawing/2014/main" id="{18602B86-FFF9-4BFB-A523-EFF654C18DB5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1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1" grpId="0" animBg="1"/>
      <p:bldP spid="461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765301" y="901700"/>
            <a:ext cx="833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ne peut pas agir sur D</a:t>
            </a:r>
            <a:r>
              <a:rPr kumimoji="0" lang="fr-FR" altLang="fr-FR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20 ps/km/nm (pour la silice)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765301" y="1435100"/>
            <a:ext cx="315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peut agir sur D</a:t>
            </a:r>
            <a:r>
              <a:rPr kumimoji="0" lang="fr-FR" altLang="fr-FR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587500" y="4203701"/>
            <a:ext cx="7293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DSF Fiber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fibre à dispersion décalée (zéro de dispersion à 1.55 µm)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ITU-T G.653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D</a:t>
            </a:r>
            <a:r>
              <a:rPr kumimoji="0" lang="fr-FR" alt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- 20 ps/nm/km	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 D = 0 ps/nm/km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587500" y="5359401"/>
            <a:ext cx="8967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5100" algn="l"/>
              </a:tabLst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DCF Fiber 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fibre à compensation de dispersion (dispersion fortement 		négative à 1.55 µm)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5100" algn="l"/>
              </a:tabLst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Dg= - 100 ps/nm/km	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D = -93 ps/nm/km</a:t>
            </a: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7433" name="Group 329"/>
          <p:cNvGrpSpPr>
            <a:grpSpLocks/>
          </p:cNvGrpSpPr>
          <p:nvPr/>
        </p:nvGrpSpPr>
        <p:grpSpPr bwMode="auto">
          <a:xfrm>
            <a:off x="1984376" y="1851026"/>
            <a:ext cx="3400425" cy="860425"/>
            <a:chOff x="290" y="1326"/>
            <a:chExt cx="2142" cy="542"/>
          </a:xfrm>
        </p:grpSpPr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601" y="1656"/>
              <a:ext cx="18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Fibre monomode standard</a:t>
              </a:r>
            </a:p>
          </p:txBody>
        </p:sp>
        <p:grpSp>
          <p:nvGrpSpPr>
            <p:cNvPr id="47431" name="Group 327"/>
            <p:cNvGrpSpPr>
              <a:grpSpLocks/>
            </p:cNvGrpSpPr>
            <p:nvPr/>
          </p:nvGrpSpPr>
          <p:grpSpPr bwMode="auto">
            <a:xfrm>
              <a:off x="290" y="1326"/>
              <a:ext cx="1974" cy="471"/>
              <a:chOff x="2586" y="950"/>
              <a:chExt cx="1974" cy="471"/>
            </a:xfrm>
          </p:grpSpPr>
          <p:grpSp>
            <p:nvGrpSpPr>
              <p:cNvPr id="47125" name="Group 21"/>
              <p:cNvGrpSpPr>
                <a:grpSpLocks/>
              </p:cNvGrpSpPr>
              <p:nvPr/>
            </p:nvGrpSpPr>
            <p:grpSpPr bwMode="auto">
              <a:xfrm>
                <a:off x="2880" y="1160"/>
                <a:ext cx="1680" cy="128"/>
                <a:chOff x="2880" y="912"/>
                <a:chExt cx="1680" cy="192"/>
              </a:xfrm>
            </p:grpSpPr>
            <p:sp>
              <p:nvSpPr>
                <p:cNvPr id="47109" name="Line 5"/>
                <p:cNvSpPr>
                  <a:spLocks noChangeShapeType="1"/>
                </p:cNvSpPr>
                <p:nvPr/>
              </p:nvSpPr>
              <p:spPr bwMode="auto">
                <a:xfrm>
                  <a:off x="2880" y="1104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1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456" y="91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11" name="Line 7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984" y="91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13" name="Line 9"/>
                <p:cNvSpPr>
                  <a:spLocks noChangeShapeType="1"/>
                </p:cNvSpPr>
                <p:nvPr/>
              </p:nvSpPr>
              <p:spPr bwMode="auto">
                <a:xfrm>
                  <a:off x="3984" y="1104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425" name="Text Box 321"/>
              <p:cNvSpPr txBox="1">
                <a:spLocks noChangeArrowheads="1"/>
              </p:cNvSpPr>
              <p:nvPr/>
            </p:nvSpPr>
            <p:spPr bwMode="auto">
              <a:xfrm>
                <a:off x="3168" y="950"/>
                <a:ext cx="2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</a:t>
                </a:r>
                <a:r>
                  <a:rPr kumimoji="0" lang="fr-FR" altLang="fr-FR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endPara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26" name="Text Box 322"/>
              <p:cNvSpPr txBox="1">
                <a:spLocks noChangeArrowheads="1"/>
              </p:cNvSpPr>
              <p:nvPr/>
            </p:nvSpPr>
            <p:spPr bwMode="auto">
              <a:xfrm>
                <a:off x="2586" y="1190"/>
                <a:ext cx="2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</a:t>
                </a:r>
                <a:r>
                  <a:rPr kumimoji="0" lang="fr-FR" altLang="fr-FR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endPara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434" name="Group 330"/>
          <p:cNvGrpSpPr>
            <a:grpSpLocks/>
          </p:cNvGrpSpPr>
          <p:nvPr/>
        </p:nvGrpSpPr>
        <p:grpSpPr bwMode="auto">
          <a:xfrm>
            <a:off x="5629276" y="1647825"/>
            <a:ext cx="3133725" cy="1079500"/>
            <a:chOff x="2586" y="1198"/>
            <a:chExt cx="1974" cy="680"/>
          </a:xfrm>
        </p:grpSpPr>
        <p:sp>
          <p:nvSpPr>
            <p:cNvPr id="47128" name="Text Box 24"/>
            <p:cNvSpPr txBox="1">
              <a:spLocks noChangeArrowheads="1"/>
            </p:cNvSpPr>
            <p:nvPr/>
          </p:nvSpPr>
          <p:spPr bwMode="auto">
            <a:xfrm>
              <a:off x="2841" y="1666"/>
              <a:ext cx="1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Fibre monomode à forte D</a:t>
              </a:r>
              <a:r>
                <a:rPr kumimoji="0" lang="fr-FR" altLang="fr-FR" sz="16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432" name="Group 328"/>
            <p:cNvGrpSpPr>
              <a:grpSpLocks/>
            </p:cNvGrpSpPr>
            <p:nvPr/>
          </p:nvGrpSpPr>
          <p:grpSpPr bwMode="auto">
            <a:xfrm>
              <a:off x="2586" y="1198"/>
              <a:ext cx="1974" cy="482"/>
              <a:chOff x="2586" y="1526"/>
              <a:chExt cx="1974" cy="482"/>
            </a:xfrm>
          </p:grpSpPr>
          <p:grpSp>
            <p:nvGrpSpPr>
              <p:cNvPr id="47127" name="Group 23"/>
              <p:cNvGrpSpPr>
                <a:grpSpLocks/>
              </p:cNvGrpSpPr>
              <p:nvPr/>
            </p:nvGrpSpPr>
            <p:grpSpPr bwMode="auto">
              <a:xfrm>
                <a:off x="2880" y="1848"/>
                <a:ext cx="1680" cy="160"/>
                <a:chOff x="2880" y="1488"/>
                <a:chExt cx="1680" cy="336"/>
              </a:xfrm>
            </p:grpSpPr>
            <p:sp>
              <p:nvSpPr>
                <p:cNvPr id="47114" name="Line 10"/>
                <p:cNvSpPr>
                  <a:spLocks noChangeShapeType="1"/>
                </p:cNvSpPr>
                <p:nvPr/>
              </p:nvSpPr>
              <p:spPr bwMode="auto">
                <a:xfrm>
                  <a:off x="2880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1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456" y="1488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16" name="Line 12"/>
                <p:cNvSpPr>
                  <a:spLocks noChangeShapeType="1"/>
                </p:cNvSpPr>
                <p:nvPr/>
              </p:nvSpPr>
              <p:spPr bwMode="auto">
                <a:xfrm>
                  <a:off x="3456" y="148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1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984" y="1488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19" name="Line 15"/>
                <p:cNvSpPr>
                  <a:spLocks noChangeShapeType="1"/>
                </p:cNvSpPr>
                <p:nvPr/>
              </p:nvSpPr>
              <p:spPr bwMode="auto">
                <a:xfrm>
                  <a:off x="4272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20" name="Line 16"/>
                <p:cNvSpPr>
                  <a:spLocks noChangeShapeType="1"/>
                </p:cNvSpPr>
                <p:nvPr/>
              </p:nvSpPr>
              <p:spPr bwMode="auto">
                <a:xfrm>
                  <a:off x="3984" y="182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21" name="Line 17"/>
                <p:cNvSpPr>
                  <a:spLocks noChangeShapeType="1"/>
                </p:cNvSpPr>
                <p:nvPr/>
              </p:nvSpPr>
              <p:spPr bwMode="auto">
                <a:xfrm>
                  <a:off x="3168" y="182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22" name="Line 18"/>
                <p:cNvSpPr>
                  <a:spLocks noChangeShapeType="1"/>
                </p:cNvSpPr>
                <p:nvPr/>
              </p:nvSpPr>
              <p:spPr bwMode="auto">
                <a:xfrm>
                  <a:off x="4272" y="16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123" name="Line 19"/>
                <p:cNvSpPr>
                  <a:spLocks noChangeShapeType="1"/>
                </p:cNvSpPr>
                <p:nvPr/>
              </p:nvSpPr>
              <p:spPr bwMode="auto">
                <a:xfrm>
                  <a:off x="3168" y="16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427" name="Text Box 323"/>
              <p:cNvSpPr txBox="1">
                <a:spLocks noChangeArrowheads="1"/>
              </p:cNvSpPr>
              <p:nvPr/>
            </p:nvSpPr>
            <p:spPr bwMode="auto">
              <a:xfrm>
                <a:off x="3162" y="1526"/>
                <a:ext cx="2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</a:t>
                </a:r>
                <a:r>
                  <a:rPr kumimoji="0" lang="fr-FR" altLang="fr-FR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endPara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28" name="Text Box 324"/>
              <p:cNvSpPr txBox="1">
                <a:spLocks noChangeArrowheads="1"/>
              </p:cNvSpPr>
              <p:nvPr/>
            </p:nvSpPr>
            <p:spPr bwMode="auto">
              <a:xfrm>
                <a:off x="2586" y="1718"/>
                <a:ext cx="2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</a:t>
                </a:r>
                <a:r>
                  <a:rPr kumimoji="0" lang="fr-FR" altLang="fr-FR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endPara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436" name="Text Box 332"/>
          <p:cNvSpPr txBox="1">
            <a:spLocks noChangeArrowheads="1"/>
          </p:cNvSpPr>
          <p:nvPr/>
        </p:nvSpPr>
        <p:spPr bwMode="auto">
          <a:xfrm>
            <a:off x="1587500" y="3344864"/>
            <a:ext cx="71913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SMF Fiber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fibre monomode standard (zéro de dispersion à 1.3 µm)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ITU-T G.652</a:t>
            </a: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D</a:t>
            </a:r>
            <a:r>
              <a:rPr kumimoji="0" lang="fr-FR" alt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- 3 ps/nm/km 	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 D = +17 ps/nm/km</a:t>
            </a:r>
          </a:p>
        </p:txBody>
      </p:sp>
      <p:sp>
        <p:nvSpPr>
          <p:cNvPr id="47437" name="Text Box 333"/>
          <p:cNvSpPr txBox="1">
            <a:spLocks noChangeArrowheads="1"/>
          </p:cNvSpPr>
          <p:nvPr/>
        </p:nvSpPr>
        <p:spPr bwMode="auto">
          <a:xfrm>
            <a:off x="1698625" y="2767013"/>
            <a:ext cx="1402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Exemples :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4376" y="60169"/>
            <a:ext cx="9614859" cy="777979"/>
          </a:xfrm>
        </p:spPr>
        <p:txBody>
          <a:bodyPr>
            <a:normAutofit fontScale="90000"/>
          </a:bodyPr>
          <a:lstStyle/>
          <a:p>
            <a:r>
              <a:rPr lang="fr-FR" altLang="fr-FR" sz="2900" dirty="0"/>
              <a:t>Cas des fibres monomodes (3)</a:t>
            </a:r>
            <a:br>
              <a:rPr lang="fr-FR" altLang="fr-FR" sz="2900" dirty="0"/>
            </a:br>
            <a:r>
              <a:rPr lang="fr-FR" altLang="fr-FR" sz="2300" dirty="0">
                <a:sym typeface="Wingdings" pitchFamily="2" charset="2"/>
              </a:rPr>
              <a:t> </a:t>
            </a:r>
            <a:r>
              <a:rPr lang="fr-FR" altLang="fr-FR" sz="2300" dirty="0"/>
              <a:t>Comment faire varier D ?</a:t>
            </a:r>
            <a:endParaRPr lang="fr-FR" sz="2300" dirty="0"/>
          </a:p>
        </p:txBody>
      </p:sp>
      <p:sp>
        <p:nvSpPr>
          <p:cNvPr id="39" name="Espace réservé de la date 2">
            <a:extLst>
              <a:ext uri="{FF2B5EF4-FFF2-40B4-BE49-F238E27FC236}">
                <a16:creationId xmlns:a16="http://schemas.microsoft.com/office/drawing/2014/main" id="{3D52923D-34F3-46CB-8CE9-F6D7163E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Espace réservé du numéro de diapositive 4">
            <a:extLst>
              <a:ext uri="{FF2B5EF4-FFF2-40B4-BE49-F238E27FC236}">
                <a16:creationId xmlns:a16="http://schemas.microsoft.com/office/drawing/2014/main" id="{4CA6117B-F698-4830-851B-FA7B4CB6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pied de page 4">
            <a:extLst>
              <a:ext uri="{FF2B5EF4-FFF2-40B4-BE49-F238E27FC236}">
                <a16:creationId xmlns:a16="http://schemas.microsoft.com/office/drawing/2014/main" id="{1E9B6DE2-8457-42FF-A10E-93A8D0DA1CEC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15A27D-BDB6-40C8-9660-CD3DE193904F}"/>
              </a:ext>
            </a:extLst>
          </p:cNvPr>
          <p:cNvSpPr txBox="1"/>
          <p:nvPr/>
        </p:nvSpPr>
        <p:spPr>
          <a:xfrm>
            <a:off x="-17143" y="1980977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Profile d’indice</a:t>
            </a:r>
          </a:p>
          <a:p>
            <a:r>
              <a:rPr lang="fr-FR" i="1" dirty="0"/>
              <a:t>Transverse:</a:t>
            </a:r>
          </a:p>
        </p:txBody>
      </p:sp>
    </p:spTree>
    <p:extLst>
      <p:ext uri="{BB962C8B-B14F-4D97-AF65-F5344CB8AC3E}">
        <p14:creationId xmlns:p14="http://schemas.microsoft.com/office/powerpoint/2010/main" val="22134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4" grpId="0"/>
      <p:bldP spid="47129" grpId="0"/>
      <p:bldP spid="474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2133600" y="1276351"/>
          <a:ext cx="2032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4" imgW="1689100" imgH="558800" progId="">
                  <p:embed/>
                </p:oleObj>
              </mc:Choice>
              <mc:Fallback>
                <p:oleObj name="Equation" r:id="rId4" imgW="1689100" imgH="558800" progId="">
                  <p:embed/>
                  <p:pic>
                    <p:nvPicPr>
                      <p:cNvPr id="184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76351"/>
                        <a:ext cx="203200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1524001" y="722314"/>
            <a:ext cx="46259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 d’ une Impulsion Gaussienne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1974851" y="5051426"/>
            <a:ext cx="8048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1688"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81075"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Fibres SMF : portées maximales problématique à partir de 10 GHz</a:t>
            </a:r>
          </a:p>
          <a:p>
            <a:pPr marL="8016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57300" algn="l"/>
              </a:tabLst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2.5 Gb/s	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  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800 km</a:t>
            </a:r>
          </a:p>
          <a:p>
            <a:pPr marL="8016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57300" algn="l"/>
              </a:tabLst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 Gb/s	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   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60  km</a:t>
            </a:r>
          </a:p>
          <a:p>
            <a:pPr marL="8016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57300" algn="l"/>
              </a:tabLst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40 Gb/s	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      4  km</a:t>
            </a: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84358" name="Group 38"/>
          <p:cNvGrpSpPr>
            <a:grpSpLocks/>
          </p:cNvGrpSpPr>
          <p:nvPr/>
        </p:nvGrpSpPr>
        <p:grpSpPr bwMode="auto">
          <a:xfrm>
            <a:off x="1692275" y="2916239"/>
            <a:ext cx="3930650" cy="2027237"/>
            <a:chOff x="106" y="2069"/>
            <a:chExt cx="2476" cy="1277"/>
          </a:xfrm>
        </p:grpSpPr>
        <p:sp>
          <p:nvSpPr>
            <p:cNvPr id="184333" name="Text Box 13"/>
            <p:cNvSpPr txBox="1">
              <a:spLocks noChangeArrowheads="1"/>
            </p:cNvSpPr>
            <p:nvPr/>
          </p:nvSpPr>
          <p:spPr bwMode="auto">
            <a:xfrm>
              <a:off x="606" y="2069"/>
              <a:ext cx="124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Signaux  NRZ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4335" name="Group 15"/>
            <p:cNvGrpSpPr>
              <a:grpSpLocks/>
            </p:cNvGrpSpPr>
            <p:nvPr/>
          </p:nvGrpSpPr>
          <p:grpSpPr bwMode="auto">
            <a:xfrm>
              <a:off x="182" y="2286"/>
              <a:ext cx="2309" cy="370"/>
              <a:chOff x="2385" y="1019"/>
              <a:chExt cx="2938" cy="545"/>
            </a:xfrm>
          </p:grpSpPr>
          <p:sp>
            <p:nvSpPr>
              <p:cNvPr id="184336" name="AutoShape 16"/>
              <p:cNvSpPr>
                <a:spLocks/>
              </p:cNvSpPr>
              <p:nvPr/>
            </p:nvSpPr>
            <p:spPr bwMode="auto">
              <a:xfrm rot="5400000">
                <a:off x="3130" y="867"/>
                <a:ext cx="272" cy="589"/>
              </a:xfrm>
              <a:prstGeom prst="leftBracket">
                <a:avLst>
                  <a:gd name="adj" fmla="val 18045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37" name="AutoShape 17"/>
              <p:cNvSpPr>
                <a:spLocks/>
              </p:cNvSpPr>
              <p:nvPr/>
            </p:nvSpPr>
            <p:spPr bwMode="auto">
              <a:xfrm rot="16200000" flipV="1">
                <a:off x="3716" y="1129"/>
                <a:ext cx="272" cy="589"/>
              </a:xfrm>
              <a:prstGeom prst="leftBracket">
                <a:avLst>
                  <a:gd name="adj" fmla="val 18045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38" name="AutoShape 18"/>
              <p:cNvSpPr>
                <a:spLocks/>
              </p:cNvSpPr>
              <p:nvPr/>
            </p:nvSpPr>
            <p:spPr bwMode="auto">
              <a:xfrm rot="16200000" flipV="1">
                <a:off x="2544" y="1127"/>
                <a:ext cx="272" cy="589"/>
              </a:xfrm>
              <a:prstGeom prst="leftBracket">
                <a:avLst>
                  <a:gd name="adj" fmla="val 18045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39" name="AutoShape 19"/>
              <p:cNvSpPr>
                <a:spLocks/>
              </p:cNvSpPr>
              <p:nvPr/>
            </p:nvSpPr>
            <p:spPr bwMode="auto">
              <a:xfrm rot="16200000" flipV="1">
                <a:off x="4893" y="1133"/>
                <a:ext cx="272" cy="589"/>
              </a:xfrm>
              <a:prstGeom prst="leftBracket">
                <a:avLst>
                  <a:gd name="adj" fmla="val 18045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40" name="AutoShape 20"/>
              <p:cNvSpPr>
                <a:spLocks/>
              </p:cNvSpPr>
              <p:nvPr/>
            </p:nvSpPr>
            <p:spPr bwMode="auto">
              <a:xfrm rot="5400000">
                <a:off x="4306" y="860"/>
                <a:ext cx="272" cy="589"/>
              </a:xfrm>
              <a:prstGeom prst="leftBracket">
                <a:avLst>
                  <a:gd name="adj" fmla="val 18045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41" name="AutoShape 21"/>
              <p:cNvSpPr>
                <a:spLocks/>
              </p:cNvSpPr>
              <p:nvPr/>
            </p:nvSpPr>
            <p:spPr bwMode="auto">
              <a:xfrm rot="16200000" flipV="1">
                <a:off x="3764" y="1209"/>
                <a:ext cx="182" cy="408"/>
              </a:xfrm>
              <a:prstGeom prst="leftBracket">
                <a:avLst>
                  <a:gd name="adj" fmla="val 82208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42" name="AutoShape 22"/>
              <p:cNvSpPr>
                <a:spLocks/>
              </p:cNvSpPr>
              <p:nvPr/>
            </p:nvSpPr>
            <p:spPr bwMode="auto">
              <a:xfrm rot="5400000">
                <a:off x="3171" y="863"/>
                <a:ext cx="190" cy="771"/>
              </a:xfrm>
              <a:prstGeom prst="leftBracket">
                <a:avLst>
                  <a:gd name="adj" fmla="val 19650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43" name="AutoShape 23"/>
              <p:cNvSpPr>
                <a:spLocks/>
              </p:cNvSpPr>
              <p:nvPr/>
            </p:nvSpPr>
            <p:spPr bwMode="auto">
              <a:xfrm rot="5400000">
                <a:off x="4351" y="865"/>
                <a:ext cx="190" cy="771"/>
              </a:xfrm>
              <a:prstGeom prst="leftBracket">
                <a:avLst>
                  <a:gd name="adj" fmla="val 19650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44" name="AutoShape 24"/>
              <p:cNvSpPr>
                <a:spLocks/>
              </p:cNvSpPr>
              <p:nvPr/>
            </p:nvSpPr>
            <p:spPr bwMode="auto">
              <a:xfrm rot="16200000" flipV="1">
                <a:off x="4946" y="1231"/>
                <a:ext cx="182" cy="408"/>
              </a:xfrm>
              <a:prstGeom prst="leftBracket">
                <a:avLst>
                  <a:gd name="adj" fmla="val 82208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345" name="AutoShape 25"/>
              <p:cNvSpPr>
                <a:spLocks/>
              </p:cNvSpPr>
              <p:nvPr/>
            </p:nvSpPr>
            <p:spPr bwMode="auto">
              <a:xfrm rot="16200000" flipV="1">
                <a:off x="2587" y="1231"/>
                <a:ext cx="182" cy="408"/>
              </a:xfrm>
              <a:prstGeom prst="leftBracket">
                <a:avLst>
                  <a:gd name="adj" fmla="val 82208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84346" name="Line 26"/>
            <p:cNvSpPr>
              <a:spLocks noChangeShapeType="1"/>
            </p:cNvSpPr>
            <p:nvPr/>
          </p:nvSpPr>
          <p:spPr bwMode="auto">
            <a:xfrm>
              <a:off x="663" y="273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347" name="Line 27"/>
            <p:cNvSpPr>
              <a:spLocks noChangeShapeType="1"/>
            </p:cNvSpPr>
            <p:nvPr/>
          </p:nvSpPr>
          <p:spPr bwMode="auto">
            <a:xfrm>
              <a:off x="1496" y="2736"/>
              <a:ext cx="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348" name="Text Box 28"/>
            <p:cNvSpPr txBox="1">
              <a:spLocks noChangeArrowheads="1"/>
            </p:cNvSpPr>
            <p:nvPr/>
          </p:nvSpPr>
          <p:spPr bwMode="auto">
            <a:xfrm>
              <a:off x="784" y="2735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</a:t>
              </a:r>
              <a:r>
                <a:rPr kumimoji="0" lang="fr-FR" altLang="fr-FR" sz="12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graphicFrame>
          <p:nvGraphicFramePr>
            <p:cNvPr id="184349" name="Object 29"/>
            <p:cNvGraphicFramePr>
              <a:graphicFrameLocks noChangeAspect="1"/>
            </p:cNvGraphicFramePr>
            <p:nvPr/>
          </p:nvGraphicFramePr>
          <p:xfrm>
            <a:off x="1547" y="2751"/>
            <a:ext cx="555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8" name="Équation" r:id="rId6" imgW="647419" imgH="304668" progId="Equation.3">
                    <p:embed/>
                  </p:oleObj>
                </mc:Choice>
                <mc:Fallback>
                  <p:oleObj name="Équation" r:id="rId6" imgW="647419" imgH="304668" progId="Equation.3">
                    <p:embed/>
                    <p:pic>
                      <p:nvPicPr>
                        <p:cNvPr id="184349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751"/>
                          <a:ext cx="555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1" name="Object 31"/>
            <p:cNvGraphicFramePr>
              <a:graphicFrameLocks noChangeAspect="1"/>
            </p:cNvGraphicFramePr>
            <p:nvPr/>
          </p:nvGraphicFramePr>
          <p:xfrm>
            <a:off x="106" y="3040"/>
            <a:ext cx="2476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9" name="Equation" r:id="rId8" imgW="2768600" imgH="342900" progId="">
                    <p:embed/>
                  </p:oleObj>
                </mc:Choice>
                <mc:Fallback>
                  <p:oleObj name="Equation" r:id="rId8" imgW="2768600" imgH="342900" progId="">
                    <p:embed/>
                    <p:pic>
                      <p:nvPicPr>
                        <p:cNvPr id="184351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" y="3040"/>
                          <a:ext cx="2476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357" name="Group 37"/>
          <p:cNvGrpSpPr>
            <a:grpSpLocks/>
          </p:cNvGrpSpPr>
          <p:nvPr/>
        </p:nvGrpSpPr>
        <p:grpSpPr bwMode="auto">
          <a:xfrm>
            <a:off x="6156326" y="735014"/>
            <a:ext cx="4918075" cy="1760537"/>
            <a:chOff x="2918" y="695"/>
            <a:chExt cx="3098" cy="1109"/>
          </a:xfrm>
        </p:grpSpPr>
        <p:graphicFrame>
          <p:nvGraphicFramePr>
            <p:cNvPr id="184330" name="Object 10"/>
            <p:cNvGraphicFramePr>
              <a:graphicFrameLocks noChangeAspect="1"/>
            </p:cNvGraphicFramePr>
            <p:nvPr/>
          </p:nvGraphicFramePr>
          <p:xfrm>
            <a:off x="2935" y="958"/>
            <a:ext cx="1999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0" name="Equation" r:id="rId10" imgW="2362200" imgH="558800" progId="">
                    <p:embed/>
                  </p:oleObj>
                </mc:Choice>
                <mc:Fallback>
                  <p:oleObj name="Equation" r:id="rId10" imgW="2362200" imgH="558800" progId="">
                    <p:embed/>
                    <p:pic>
                      <p:nvPicPr>
                        <p:cNvPr id="18433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" y="958"/>
                          <a:ext cx="1999" cy="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53" name="Text Box 33"/>
            <p:cNvSpPr txBox="1">
              <a:spLocks noChangeArrowheads="1"/>
            </p:cNvSpPr>
            <p:nvPr/>
          </p:nvSpPr>
          <p:spPr bwMode="auto">
            <a:xfrm>
              <a:off x="2918" y="1438"/>
              <a:ext cx="309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 = distance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</a:t>
              </a:r>
              <a:r>
                <a:rPr kumimoji="0" lang="fr-FR" altLang="fr-FR" sz="16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= cste caractéristique liée à la dispersion</a:t>
              </a:r>
            </a:p>
          </p:txBody>
        </p:sp>
        <p:sp>
          <p:nvSpPr>
            <p:cNvPr id="184354" name="Text Box 34"/>
            <p:cNvSpPr txBox="1">
              <a:spLocks noChangeArrowheads="1"/>
            </p:cNvSpPr>
            <p:nvPr/>
          </p:nvSpPr>
          <p:spPr bwMode="auto">
            <a:xfrm>
              <a:off x="2974" y="695"/>
              <a:ext cx="16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Lors d’une propagation :</a:t>
              </a:r>
            </a:p>
          </p:txBody>
        </p:sp>
      </p:grpSp>
      <p:grpSp>
        <p:nvGrpSpPr>
          <p:cNvPr id="184359" name="Group 39"/>
          <p:cNvGrpSpPr>
            <a:grpSpLocks/>
          </p:cNvGrpSpPr>
          <p:nvPr/>
        </p:nvGrpSpPr>
        <p:grpSpPr bwMode="auto">
          <a:xfrm>
            <a:off x="6438901" y="3332163"/>
            <a:ext cx="3617913" cy="1008062"/>
            <a:chOff x="3096" y="2331"/>
            <a:chExt cx="2279" cy="635"/>
          </a:xfrm>
        </p:grpSpPr>
        <p:grpSp>
          <p:nvGrpSpPr>
            <p:cNvPr id="184355" name="Group 35"/>
            <p:cNvGrpSpPr>
              <a:grpSpLocks/>
            </p:cNvGrpSpPr>
            <p:nvPr/>
          </p:nvGrpSpPr>
          <p:grpSpPr bwMode="auto">
            <a:xfrm>
              <a:off x="3923" y="2331"/>
              <a:ext cx="1452" cy="635"/>
              <a:chOff x="1059" y="3051"/>
              <a:chExt cx="1452" cy="635"/>
            </a:xfrm>
          </p:grpSpPr>
          <p:sp>
            <p:nvSpPr>
              <p:cNvPr id="184325" name="AutoShape 5"/>
              <p:cNvSpPr>
                <a:spLocks noChangeArrowheads="1"/>
              </p:cNvSpPr>
              <p:nvPr/>
            </p:nvSpPr>
            <p:spPr bwMode="auto">
              <a:xfrm>
                <a:off x="1059" y="3051"/>
                <a:ext cx="1452" cy="63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aphicFrame>
            <p:nvGraphicFramePr>
              <p:cNvPr id="184326" name="Object 6"/>
              <p:cNvGraphicFramePr>
                <a:graphicFrameLocks noChangeAspect="1"/>
              </p:cNvGraphicFramePr>
              <p:nvPr/>
            </p:nvGraphicFramePr>
            <p:xfrm>
              <a:off x="1166" y="3065"/>
              <a:ext cx="1275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61" name="Equation" r:id="rId12" imgW="889000" imgH="419100" progId="">
                      <p:embed/>
                    </p:oleObj>
                  </mc:Choice>
                  <mc:Fallback>
                    <p:oleObj name="Equation" r:id="rId12" imgW="889000" imgH="419100" progId="">
                      <p:embed/>
                      <p:pic>
                        <p:nvPicPr>
                          <p:cNvPr id="184326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6" y="3065"/>
                            <a:ext cx="1275" cy="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4356" name="AutoShape 36"/>
            <p:cNvSpPr>
              <a:spLocks noChangeArrowheads="1"/>
            </p:cNvSpPr>
            <p:nvPr/>
          </p:nvSpPr>
          <p:spPr bwMode="auto">
            <a:xfrm>
              <a:off x="3096" y="2464"/>
              <a:ext cx="600" cy="35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Limitation par la dispersion de la vitesse de groupe</a:t>
            </a:r>
          </a:p>
        </p:txBody>
      </p:sp>
      <p:sp>
        <p:nvSpPr>
          <p:cNvPr id="37" name="Espace réservé de la date 2">
            <a:extLst>
              <a:ext uri="{FF2B5EF4-FFF2-40B4-BE49-F238E27FC236}">
                <a16:creationId xmlns:a16="http://schemas.microsoft.com/office/drawing/2014/main" id="{DA6B6219-2C40-4429-936F-D43B4084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Espace réservé du numéro de diapositive 4">
            <a:extLst>
              <a:ext uri="{FF2B5EF4-FFF2-40B4-BE49-F238E27FC236}">
                <a16:creationId xmlns:a16="http://schemas.microsoft.com/office/drawing/2014/main" id="{069F217C-E573-4242-A05B-5A26D02B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Espace réservé du pied de page 4">
            <a:extLst>
              <a:ext uri="{FF2B5EF4-FFF2-40B4-BE49-F238E27FC236}">
                <a16:creationId xmlns:a16="http://schemas.microsoft.com/office/drawing/2014/main" id="{A8321355-F55D-4068-807A-CA5BB67A578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6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4" name="Group 4"/>
          <p:cNvGrpSpPr>
            <a:grpSpLocks/>
          </p:cNvGrpSpPr>
          <p:nvPr/>
        </p:nvGrpSpPr>
        <p:grpSpPr bwMode="auto">
          <a:xfrm>
            <a:off x="2171701" y="2432051"/>
            <a:ext cx="7756805" cy="1966913"/>
            <a:chOff x="672" y="3120"/>
            <a:chExt cx="4154" cy="1081"/>
          </a:xfrm>
        </p:grpSpPr>
        <p:sp>
          <p:nvSpPr>
            <p:cNvPr id="199685" name="Line 5"/>
            <p:cNvSpPr>
              <a:spLocks noChangeShapeType="1"/>
            </p:cNvSpPr>
            <p:nvPr/>
          </p:nvSpPr>
          <p:spPr bwMode="auto">
            <a:xfrm>
              <a:off x="1244" y="386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686" name="Rectangle 6"/>
            <p:cNvSpPr>
              <a:spLocks noChangeArrowheads="1"/>
            </p:cNvSpPr>
            <p:nvPr/>
          </p:nvSpPr>
          <p:spPr bwMode="auto">
            <a:xfrm>
              <a:off x="1522" y="3882"/>
              <a:ext cx="847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Fibre monomode</a:t>
              </a: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standard</a:t>
              </a:r>
            </a:p>
          </p:txBody>
        </p:sp>
        <p:grpSp>
          <p:nvGrpSpPr>
            <p:cNvPr id="199687" name="Group 7"/>
            <p:cNvGrpSpPr>
              <a:grpSpLocks/>
            </p:cNvGrpSpPr>
            <p:nvPr/>
          </p:nvGrpSpPr>
          <p:grpSpPr bwMode="auto">
            <a:xfrm>
              <a:off x="1639" y="3438"/>
              <a:ext cx="608" cy="416"/>
              <a:chOff x="1348" y="1665"/>
              <a:chExt cx="608" cy="416"/>
            </a:xfrm>
          </p:grpSpPr>
          <p:sp>
            <p:nvSpPr>
              <p:cNvPr id="199688" name="Oval 8"/>
              <p:cNvSpPr>
                <a:spLocks noChangeArrowheads="1"/>
              </p:cNvSpPr>
              <p:nvPr/>
            </p:nvSpPr>
            <p:spPr bwMode="auto">
              <a:xfrm>
                <a:off x="1348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689" name="Oval 9"/>
              <p:cNvSpPr>
                <a:spLocks noChangeArrowheads="1"/>
              </p:cNvSpPr>
              <p:nvPr/>
            </p:nvSpPr>
            <p:spPr bwMode="auto">
              <a:xfrm>
                <a:off x="1444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690" name="Oval 10"/>
              <p:cNvSpPr>
                <a:spLocks noChangeArrowheads="1"/>
              </p:cNvSpPr>
              <p:nvPr/>
            </p:nvSpPr>
            <p:spPr bwMode="auto">
              <a:xfrm>
                <a:off x="1540" y="1665"/>
                <a:ext cx="416" cy="4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9691" name="Group 11"/>
            <p:cNvGrpSpPr>
              <a:grpSpLocks/>
            </p:cNvGrpSpPr>
            <p:nvPr/>
          </p:nvGrpSpPr>
          <p:grpSpPr bwMode="auto">
            <a:xfrm>
              <a:off x="672" y="3264"/>
              <a:ext cx="552" cy="662"/>
              <a:chOff x="1457" y="2475"/>
              <a:chExt cx="552" cy="662"/>
            </a:xfrm>
          </p:grpSpPr>
          <p:sp>
            <p:nvSpPr>
              <p:cNvPr id="199692" name="Line 12"/>
              <p:cNvSpPr>
                <a:spLocks noChangeShapeType="1"/>
              </p:cNvSpPr>
              <p:nvPr/>
            </p:nvSpPr>
            <p:spPr bwMode="auto">
              <a:xfrm flipH="1">
                <a:off x="1457" y="3073"/>
                <a:ext cx="428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693" name="Rectangle 13"/>
              <p:cNvSpPr>
                <a:spLocks noChangeArrowheads="1"/>
              </p:cNvSpPr>
              <p:nvPr/>
            </p:nvSpPr>
            <p:spPr bwMode="auto">
              <a:xfrm>
                <a:off x="1879" y="2951"/>
                <a:ext cx="130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</a:t>
                </a:r>
              </a:p>
            </p:txBody>
          </p:sp>
          <p:grpSp>
            <p:nvGrpSpPr>
              <p:cNvPr id="199694" name="Group 14"/>
              <p:cNvGrpSpPr>
                <a:grpSpLocks/>
              </p:cNvGrpSpPr>
              <p:nvPr/>
            </p:nvGrpSpPr>
            <p:grpSpPr bwMode="auto">
              <a:xfrm>
                <a:off x="1545" y="2475"/>
                <a:ext cx="216" cy="598"/>
                <a:chOff x="1182" y="2832"/>
                <a:chExt cx="216" cy="598"/>
              </a:xfrm>
            </p:grpSpPr>
            <p:sp>
              <p:nvSpPr>
                <p:cNvPr id="199695" name="Freeform 15"/>
                <p:cNvSpPr>
                  <a:spLocks/>
                </p:cNvSpPr>
                <p:nvPr/>
              </p:nvSpPr>
              <p:spPr bwMode="auto">
                <a:xfrm>
                  <a:off x="1191" y="2832"/>
                  <a:ext cx="203" cy="598"/>
                </a:xfrm>
                <a:custGeom>
                  <a:avLst/>
                  <a:gdLst>
                    <a:gd name="T0" fmla="*/ 16 w 564"/>
                    <a:gd name="T1" fmla="*/ 596 h 598"/>
                    <a:gd name="T2" fmla="*/ 74 w 564"/>
                    <a:gd name="T3" fmla="*/ 588 h 598"/>
                    <a:gd name="T4" fmla="*/ 122 w 564"/>
                    <a:gd name="T5" fmla="*/ 548 h 598"/>
                    <a:gd name="T6" fmla="*/ 152 w 564"/>
                    <a:gd name="T7" fmla="*/ 472 h 598"/>
                    <a:gd name="T8" fmla="*/ 198 w 564"/>
                    <a:gd name="T9" fmla="*/ 274 h 598"/>
                    <a:gd name="T10" fmla="*/ 238 w 564"/>
                    <a:gd name="T11" fmla="*/ 80 h 598"/>
                    <a:gd name="T12" fmla="*/ 264 w 564"/>
                    <a:gd name="T13" fmla="*/ 8 h 598"/>
                    <a:gd name="T14" fmla="*/ 276 w 564"/>
                    <a:gd name="T15" fmla="*/ 0 h 598"/>
                    <a:gd name="T16" fmla="*/ 292 w 564"/>
                    <a:gd name="T17" fmla="*/ 14 h 598"/>
                    <a:gd name="T18" fmla="*/ 324 w 564"/>
                    <a:gd name="T19" fmla="*/ 134 h 598"/>
                    <a:gd name="T20" fmla="*/ 352 w 564"/>
                    <a:gd name="T21" fmla="*/ 268 h 598"/>
                    <a:gd name="T22" fmla="*/ 390 w 564"/>
                    <a:gd name="T23" fmla="*/ 442 h 598"/>
                    <a:gd name="T24" fmla="*/ 418 w 564"/>
                    <a:gd name="T25" fmla="*/ 522 h 598"/>
                    <a:gd name="T26" fmla="*/ 444 w 564"/>
                    <a:gd name="T27" fmla="*/ 564 h 598"/>
                    <a:gd name="T28" fmla="*/ 496 w 564"/>
                    <a:gd name="T29" fmla="*/ 592 h 598"/>
                    <a:gd name="T30" fmla="*/ 564 w 564"/>
                    <a:gd name="T31" fmla="*/ 598 h 598"/>
                    <a:gd name="T32" fmla="*/ 0 w 564"/>
                    <a:gd name="T33" fmla="*/ 598 h 598"/>
                    <a:gd name="T34" fmla="*/ 28 w 564"/>
                    <a:gd name="T35" fmla="*/ 594 h 598"/>
                    <a:gd name="T36" fmla="*/ 16 w 564"/>
                    <a:gd name="T37" fmla="*/ 596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64" h="598">
                      <a:moveTo>
                        <a:pt x="16" y="596"/>
                      </a:moveTo>
                      <a:lnTo>
                        <a:pt x="74" y="588"/>
                      </a:lnTo>
                      <a:lnTo>
                        <a:pt x="122" y="548"/>
                      </a:lnTo>
                      <a:lnTo>
                        <a:pt x="152" y="472"/>
                      </a:lnTo>
                      <a:lnTo>
                        <a:pt x="198" y="274"/>
                      </a:lnTo>
                      <a:lnTo>
                        <a:pt x="238" y="80"/>
                      </a:lnTo>
                      <a:lnTo>
                        <a:pt x="264" y="8"/>
                      </a:lnTo>
                      <a:lnTo>
                        <a:pt x="276" y="0"/>
                      </a:lnTo>
                      <a:lnTo>
                        <a:pt x="292" y="14"/>
                      </a:lnTo>
                      <a:lnTo>
                        <a:pt x="324" y="134"/>
                      </a:lnTo>
                      <a:lnTo>
                        <a:pt x="352" y="268"/>
                      </a:lnTo>
                      <a:lnTo>
                        <a:pt x="390" y="442"/>
                      </a:lnTo>
                      <a:lnTo>
                        <a:pt x="418" y="522"/>
                      </a:lnTo>
                      <a:lnTo>
                        <a:pt x="444" y="564"/>
                      </a:lnTo>
                      <a:lnTo>
                        <a:pt x="496" y="592"/>
                      </a:lnTo>
                      <a:lnTo>
                        <a:pt x="564" y="598"/>
                      </a:lnTo>
                      <a:lnTo>
                        <a:pt x="0" y="598"/>
                      </a:lnTo>
                      <a:lnTo>
                        <a:pt x="28" y="594"/>
                      </a:lnTo>
                      <a:lnTo>
                        <a:pt x="16" y="5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9696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1182" y="2834"/>
                  <a:ext cx="216" cy="595"/>
                  <a:chOff x="548" y="2672"/>
                  <a:chExt cx="448" cy="744"/>
                </a:xfrm>
              </p:grpSpPr>
              <p:sp>
                <p:nvSpPr>
                  <p:cNvPr id="199697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8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698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3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699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7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0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2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1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2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1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3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6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4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1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5" name="Line 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85" y="3413"/>
                    <a:ext cx="5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6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0" y="3413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7" name="Line 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5" y="3413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8" name="Line 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0" y="3411"/>
                    <a:ext cx="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09" name="Line 2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5" y="3410"/>
                    <a:ext cx="4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9" y="3407"/>
                    <a:ext cx="5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1" name="Line 3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4" y="3405"/>
                    <a:ext cx="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9" y="3403"/>
                    <a:ext cx="3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3" name="Line 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22" y="3399"/>
                    <a:ext cx="5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4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27" y="3394"/>
                    <a:ext cx="5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5" name="Line 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2" y="3388"/>
                    <a:ext cx="5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6" name="Line 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7" y="3382"/>
                    <a:ext cx="4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7" name="Line 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41" y="3363"/>
                    <a:ext cx="10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8" name="Line 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51" y="3337"/>
                    <a:ext cx="9" cy="2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19" name="Line 3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60" y="3304"/>
                    <a:ext cx="10" cy="3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0" name="Line 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70" y="3260"/>
                    <a:ext cx="9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1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79" y="3143"/>
                    <a:ext cx="18" cy="11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2" name="Line 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7" y="2991"/>
                    <a:ext cx="19" cy="15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3" name="Line 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16" y="2837"/>
                    <a:ext cx="19" cy="1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4" name="Line 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35" y="2770"/>
                    <a:ext cx="9" cy="6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5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44" y="2742"/>
                    <a:ext cx="5" cy="2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6" name="Line 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49" y="2716"/>
                    <a:ext cx="4" cy="2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7" name="Line 4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53" y="2697"/>
                    <a:ext cx="5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8" name="Line 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58" y="2689"/>
                    <a:ext cx="3" cy="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29" name="Line 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1" y="2683"/>
                    <a:ext cx="2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0" name="Line 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3" y="2678"/>
                    <a:ext cx="2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1" name="Line 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5" y="2677"/>
                    <a:ext cx="1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2" name="Line 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6" y="2674"/>
                    <a:ext cx="1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3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67" y="2674"/>
                    <a:ext cx="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4" name="Line 5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9" y="2672"/>
                    <a:ext cx="0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5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69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6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770" y="267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905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7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0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8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1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39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2" y="2672"/>
                    <a:ext cx="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0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772" y="267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905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1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2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2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3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3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774" y="267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905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4" name="Line 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4" y="2672"/>
                    <a:ext cx="1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5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5" y="2674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6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6" y="2674"/>
                    <a:ext cx="2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7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8" y="2677"/>
                    <a:ext cx="0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8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8" y="2678"/>
                    <a:ext cx="3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49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1" y="2683"/>
                    <a:ext cx="5" cy="1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0" name="Line 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6" y="2697"/>
                    <a:ext cx="5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1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1" y="2716"/>
                    <a:ext cx="9" cy="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2" name="Line 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00" y="2770"/>
                    <a:ext cx="9" cy="6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3" name="Line 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09" y="2837"/>
                    <a:ext cx="19" cy="1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4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28" y="2991"/>
                    <a:ext cx="19" cy="15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5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7" y="3143"/>
                    <a:ext cx="8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6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55" y="3206"/>
                    <a:ext cx="10" cy="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7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65" y="3260"/>
                    <a:ext cx="9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8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74" y="3304"/>
                    <a:ext cx="10" cy="3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59" name="Line 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84" y="3337"/>
                    <a:ext cx="9" cy="2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0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93" y="3363"/>
                    <a:ext cx="5" cy="1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1" name="Line 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98" y="3374"/>
                    <a:ext cx="5" cy="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2" name="Line 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03" y="3382"/>
                    <a:ext cx="4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3" name="Line 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07" y="3388"/>
                    <a:ext cx="5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4" name="Line 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12" y="3394"/>
                    <a:ext cx="5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5" name="Line 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17" y="3399"/>
                    <a:ext cx="5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6" name="Line 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22" y="3403"/>
                    <a:ext cx="3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7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25" y="3405"/>
                    <a:ext cx="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8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0" y="3407"/>
                    <a:ext cx="5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69" name="Line 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5" y="3410"/>
                    <a:ext cx="4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0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9" y="3411"/>
                    <a:ext cx="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1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44" y="3413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2" name="Line 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49" y="3413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3" name="Line 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54" y="3413"/>
                    <a:ext cx="4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4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58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5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3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6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8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7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73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8" name="Line 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77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79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82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80" name="Line 1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86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781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91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99782" name="Group 102"/>
            <p:cNvGrpSpPr>
              <a:grpSpLocks/>
            </p:cNvGrpSpPr>
            <p:nvPr/>
          </p:nvGrpSpPr>
          <p:grpSpPr bwMode="auto">
            <a:xfrm>
              <a:off x="2592" y="3120"/>
              <a:ext cx="576" cy="598"/>
              <a:chOff x="3168" y="3339"/>
              <a:chExt cx="576" cy="598"/>
            </a:xfrm>
          </p:grpSpPr>
          <p:sp>
            <p:nvSpPr>
              <p:cNvPr id="199783" name="Line 103"/>
              <p:cNvSpPr>
                <a:spLocks noChangeShapeType="1"/>
              </p:cNvSpPr>
              <p:nvPr/>
            </p:nvSpPr>
            <p:spPr bwMode="auto">
              <a:xfrm>
                <a:off x="3168" y="39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784" name="Freeform 104"/>
              <p:cNvSpPr>
                <a:spLocks/>
              </p:cNvSpPr>
              <p:nvPr/>
            </p:nvSpPr>
            <p:spPr bwMode="auto">
              <a:xfrm>
                <a:off x="3222" y="3339"/>
                <a:ext cx="451" cy="598"/>
              </a:xfrm>
              <a:custGeom>
                <a:avLst/>
                <a:gdLst>
                  <a:gd name="T0" fmla="*/ 16 w 564"/>
                  <a:gd name="T1" fmla="*/ 596 h 598"/>
                  <a:gd name="T2" fmla="*/ 74 w 564"/>
                  <a:gd name="T3" fmla="*/ 588 h 598"/>
                  <a:gd name="T4" fmla="*/ 122 w 564"/>
                  <a:gd name="T5" fmla="*/ 548 h 598"/>
                  <a:gd name="T6" fmla="*/ 152 w 564"/>
                  <a:gd name="T7" fmla="*/ 472 h 598"/>
                  <a:gd name="T8" fmla="*/ 198 w 564"/>
                  <a:gd name="T9" fmla="*/ 274 h 598"/>
                  <a:gd name="T10" fmla="*/ 238 w 564"/>
                  <a:gd name="T11" fmla="*/ 80 h 598"/>
                  <a:gd name="T12" fmla="*/ 264 w 564"/>
                  <a:gd name="T13" fmla="*/ 8 h 598"/>
                  <a:gd name="T14" fmla="*/ 276 w 564"/>
                  <a:gd name="T15" fmla="*/ 0 h 598"/>
                  <a:gd name="T16" fmla="*/ 292 w 564"/>
                  <a:gd name="T17" fmla="*/ 14 h 598"/>
                  <a:gd name="T18" fmla="*/ 324 w 564"/>
                  <a:gd name="T19" fmla="*/ 134 h 598"/>
                  <a:gd name="T20" fmla="*/ 352 w 564"/>
                  <a:gd name="T21" fmla="*/ 268 h 598"/>
                  <a:gd name="T22" fmla="*/ 390 w 564"/>
                  <a:gd name="T23" fmla="*/ 442 h 598"/>
                  <a:gd name="T24" fmla="*/ 418 w 564"/>
                  <a:gd name="T25" fmla="*/ 522 h 598"/>
                  <a:gd name="T26" fmla="*/ 444 w 564"/>
                  <a:gd name="T27" fmla="*/ 564 h 598"/>
                  <a:gd name="T28" fmla="*/ 496 w 564"/>
                  <a:gd name="T29" fmla="*/ 592 h 598"/>
                  <a:gd name="T30" fmla="*/ 564 w 564"/>
                  <a:gd name="T31" fmla="*/ 598 h 598"/>
                  <a:gd name="T32" fmla="*/ 0 w 564"/>
                  <a:gd name="T33" fmla="*/ 598 h 598"/>
                  <a:gd name="T34" fmla="*/ 28 w 564"/>
                  <a:gd name="T35" fmla="*/ 594 h 598"/>
                  <a:gd name="T36" fmla="*/ 16 w 564"/>
                  <a:gd name="T37" fmla="*/ 596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4" h="598">
                    <a:moveTo>
                      <a:pt x="16" y="596"/>
                    </a:moveTo>
                    <a:lnTo>
                      <a:pt x="74" y="588"/>
                    </a:lnTo>
                    <a:lnTo>
                      <a:pt x="122" y="548"/>
                    </a:lnTo>
                    <a:lnTo>
                      <a:pt x="152" y="472"/>
                    </a:lnTo>
                    <a:lnTo>
                      <a:pt x="198" y="274"/>
                    </a:lnTo>
                    <a:lnTo>
                      <a:pt x="238" y="80"/>
                    </a:lnTo>
                    <a:lnTo>
                      <a:pt x="264" y="8"/>
                    </a:lnTo>
                    <a:lnTo>
                      <a:pt x="276" y="0"/>
                    </a:lnTo>
                    <a:lnTo>
                      <a:pt x="292" y="14"/>
                    </a:lnTo>
                    <a:lnTo>
                      <a:pt x="324" y="134"/>
                    </a:lnTo>
                    <a:lnTo>
                      <a:pt x="352" y="268"/>
                    </a:lnTo>
                    <a:lnTo>
                      <a:pt x="390" y="442"/>
                    </a:lnTo>
                    <a:lnTo>
                      <a:pt x="418" y="522"/>
                    </a:lnTo>
                    <a:lnTo>
                      <a:pt x="444" y="564"/>
                    </a:lnTo>
                    <a:lnTo>
                      <a:pt x="496" y="592"/>
                    </a:lnTo>
                    <a:lnTo>
                      <a:pt x="564" y="598"/>
                    </a:lnTo>
                    <a:lnTo>
                      <a:pt x="0" y="598"/>
                    </a:lnTo>
                    <a:lnTo>
                      <a:pt x="28" y="594"/>
                    </a:lnTo>
                    <a:lnTo>
                      <a:pt x="16" y="5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99785" name="Group 105"/>
              <p:cNvGrpSpPr>
                <a:grpSpLocks noChangeAspect="1"/>
              </p:cNvGrpSpPr>
              <p:nvPr/>
            </p:nvGrpSpPr>
            <p:grpSpPr bwMode="auto">
              <a:xfrm>
                <a:off x="3203" y="3341"/>
                <a:ext cx="480" cy="595"/>
                <a:chOff x="548" y="2672"/>
                <a:chExt cx="448" cy="744"/>
              </a:xfrm>
            </p:grpSpPr>
            <p:sp>
              <p:nvSpPr>
                <p:cNvPr id="199786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4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87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53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88" name="Line 108"/>
                <p:cNvSpPr>
                  <a:spLocks noChangeAspect="1" noChangeShapeType="1"/>
                </p:cNvSpPr>
                <p:nvPr/>
              </p:nvSpPr>
              <p:spPr bwMode="auto">
                <a:xfrm>
                  <a:off x="557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89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62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0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567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1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571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2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576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3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581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4" name="Line 1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85" y="3413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5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590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6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595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7" name="Line 1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0" y="3411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8" name="Line 1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5" y="3410"/>
                  <a:ext cx="4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799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09" y="3407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0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4" y="3405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1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19" y="3403"/>
                  <a:ext cx="3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2" name="Line 1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2" y="3399"/>
                  <a:ext cx="5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3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7" y="3394"/>
                  <a:ext cx="5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4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2" y="3388"/>
                  <a:ext cx="5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5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7" y="3382"/>
                  <a:ext cx="4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6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1" y="3363"/>
                  <a:ext cx="10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7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1" y="3337"/>
                  <a:ext cx="9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8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0" y="3304"/>
                  <a:ext cx="10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09" name="Line 1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0" y="3260"/>
                  <a:ext cx="9" cy="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0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79" y="3143"/>
                  <a:ext cx="18" cy="1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1" name="Line 1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7" y="2991"/>
                  <a:ext cx="19" cy="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2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16" y="2837"/>
                  <a:ext cx="19" cy="1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3" name="Line 1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35" y="2770"/>
                  <a:ext cx="9" cy="6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4" name="Line 1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4" y="2742"/>
                  <a:ext cx="5" cy="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5" name="Line 1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9" y="2716"/>
                  <a:ext cx="4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6" name="Line 1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3" y="2697"/>
                  <a:ext cx="5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7" name="Line 1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8" y="2689"/>
                  <a:ext cx="3" cy="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8" name="Line 1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1" y="2683"/>
                  <a:ext cx="2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19" name="Line 1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3" y="2678"/>
                  <a:ext cx="2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0" name="Line 1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5" y="2677"/>
                  <a:ext cx="1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1" name="Line 1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6" y="2674"/>
                  <a:ext cx="1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2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767" y="2674"/>
                  <a:ext cx="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3" name="Line 1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9" y="2672"/>
                  <a:ext cx="0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4" name="Line 144"/>
                <p:cNvSpPr>
                  <a:spLocks noChangeAspect="1" noChangeShapeType="1"/>
                </p:cNvSpPr>
                <p:nvPr/>
              </p:nvSpPr>
              <p:spPr bwMode="auto">
                <a:xfrm>
                  <a:off x="769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5" name="Freeform 145"/>
                <p:cNvSpPr>
                  <a:spLocks noChangeAspect="1"/>
                </p:cNvSpPr>
                <p:nvPr/>
              </p:nvSpPr>
              <p:spPr bwMode="auto">
                <a:xfrm>
                  <a:off x="770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6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770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7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771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8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772" y="2672"/>
                  <a:ext cx="1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29" name="Freeform 149"/>
                <p:cNvSpPr>
                  <a:spLocks noChangeAspect="1"/>
                </p:cNvSpPr>
                <p:nvPr/>
              </p:nvSpPr>
              <p:spPr bwMode="auto">
                <a:xfrm>
                  <a:off x="772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0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772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1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773" y="2672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2" name="Freeform 152"/>
                <p:cNvSpPr>
                  <a:spLocks noChangeAspect="1"/>
                </p:cNvSpPr>
                <p:nvPr/>
              </p:nvSpPr>
              <p:spPr bwMode="auto">
                <a:xfrm>
                  <a:off x="774" y="267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3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774" y="2672"/>
                  <a:ext cx="1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4" name="Line 154"/>
                <p:cNvSpPr>
                  <a:spLocks noChangeAspect="1" noChangeShapeType="1"/>
                </p:cNvSpPr>
                <p:nvPr/>
              </p:nvSpPr>
              <p:spPr bwMode="auto">
                <a:xfrm>
                  <a:off x="775" y="2674"/>
                  <a:ext cx="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5" name="Line 155"/>
                <p:cNvSpPr>
                  <a:spLocks noChangeAspect="1" noChangeShapeType="1"/>
                </p:cNvSpPr>
                <p:nvPr/>
              </p:nvSpPr>
              <p:spPr bwMode="auto">
                <a:xfrm>
                  <a:off x="776" y="2674"/>
                  <a:ext cx="2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6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778" y="2677"/>
                  <a:ext cx="0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7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778" y="2678"/>
                  <a:ext cx="3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8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781" y="2683"/>
                  <a:ext cx="5" cy="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39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786" y="2697"/>
                  <a:ext cx="5" cy="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0" name="Line 160"/>
                <p:cNvSpPr>
                  <a:spLocks noChangeAspect="1" noChangeShapeType="1"/>
                </p:cNvSpPr>
                <p:nvPr/>
              </p:nvSpPr>
              <p:spPr bwMode="auto">
                <a:xfrm>
                  <a:off x="791" y="2716"/>
                  <a:ext cx="9" cy="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1" name="Line 161"/>
                <p:cNvSpPr>
                  <a:spLocks noChangeAspect="1" noChangeShapeType="1"/>
                </p:cNvSpPr>
                <p:nvPr/>
              </p:nvSpPr>
              <p:spPr bwMode="auto">
                <a:xfrm>
                  <a:off x="800" y="2770"/>
                  <a:ext cx="9" cy="6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2" name="Line 162"/>
                <p:cNvSpPr>
                  <a:spLocks noChangeAspect="1" noChangeShapeType="1"/>
                </p:cNvSpPr>
                <p:nvPr/>
              </p:nvSpPr>
              <p:spPr bwMode="auto">
                <a:xfrm>
                  <a:off x="809" y="2837"/>
                  <a:ext cx="19" cy="1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3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2991"/>
                  <a:ext cx="19" cy="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4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847" y="3143"/>
                  <a:ext cx="8" cy="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5" name="Line 165"/>
                <p:cNvSpPr>
                  <a:spLocks noChangeAspect="1" noChangeShapeType="1"/>
                </p:cNvSpPr>
                <p:nvPr/>
              </p:nvSpPr>
              <p:spPr bwMode="auto">
                <a:xfrm>
                  <a:off x="855" y="3206"/>
                  <a:ext cx="10" cy="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6" name="Line 166"/>
                <p:cNvSpPr>
                  <a:spLocks noChangeAspect="1" noChangeShapeType="1"/>
                </p:cNvSpPr>
                <p:nvPr/>
              </p:nvSpPr>
              <p:spPr bwMode="auto">
                <a:xfrm>
                  <a:off x="865" y="3260"/>
                  <a:ext cx="9" cy="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7" name="Line 167"/>
                <p:cNvSpPr>
                  <a:spLocks noChangeAspect="1" noChangeShapeType="1"/>
                </p:cNvSpPr>
                <p:nvPr/>
              </p:nvSpPr>
              <p:spPr bwMode="auto">
                <a:xfrm>
                  <a:off x="874" y="3304"/>
                  <a:ext cx="10" cy="3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8" name="Line 168"/>
                <p:cNvSpPr>
                  <a:spLocks noChangeAspect="1" noChangeShapeType="1"/>
                </p:cNvSpPr>
                <p:nvPr/>
              </p:nvSpPr>
              <p:spPr bwMode="auto">
                <a:xfrm>
                  <a:off x="884" y="3337"/>
                  <a:ext cx="9" cy="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49" name="Line 169"/>
                <p:cNvSpPr>
                  <a:spLocks noChangeAspect="1" noChangeShapeType="1"/>
                </p:cNvSpPr>
                <p:nvPr/>
              </p:nvSpPr>
              <p:spPr bwMode="auto">
                <a:xfrm>
                  <a:off x="893" y="3363"/>
                  <a:ext cx="5" cy="1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0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98" y="3374"/>
                  <a:ext cx="5" cy="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1" name="Line 171"/>
                <p:cNvSpPr>
                  <a:spLocks noChangeAspect="1" noChangeShapeType="1"/>
                </p:cNvSpPr>
                <p:nvPr/>
              </p:nvSpPr>
              <p:spPr bwMode="auto">
                <a:xfrm>
                  <a:off x="903" y="3382"/>
                  <a:ext cx="4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2" name="Line 172"/>
                <p:cNvSpPr>
                  <a:spLocks noChangeAspect="1" noChangeShapeType="1"/>
                </p:cNvSpPr>
                <p:nvPr/>
              </p:nvSpPr>
              <p:spPr bwMode="auto">
                <a:xfrm>
                  <a:off x="907" y="3388"/>
                  <a:ext cx="5" cy="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3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912" y="3394"/>
                  <a:ext cx="5" cy="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4" name="Line 174"/>
                <p:cNvSpPr>
                  <a:spLocks noChangeAspect="1" noChangeShapeType="1"/>
                </p:cNvSpPr>
                <p:nvPr/>
              </p:nvSpPr>
              <p:spPr bwMode="auto">
                <a:xfrm>
                  <a:off x="917" y="3399"/>
                  <a:ext cx="5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5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22" y="3403"/>
                  <a:ext cx="3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6" name="Line 176"/>
                <p:cNvSpPr>
                  <a:spLocks noChangeAspect="1" noChangeShapeType="1"/>
                </p:cNvSpPr>
                <p:nvPr/>
              </p:nvSpPr>
              <p:spPr bwMode="auto">
                <a:xfrm>
                  <a:off x="925" y="3405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7" name="Line 177"/>
                <p:cNvSpPr>
                  <a:spLocks noChangeAspect="1" noChangeShapeType="1"/>
                </p:cNvSpPr>
                <p:nvPr/>
              </p:nvSpPr>
              <p:spPr bwMode="auto">
                <a:xfrm>
                  <a:off x="930" y="3407"/>
                  <a:ext cx="5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8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935" y="3410"/>
                  <a:ext cx="4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59" name="Line 179"/>
                <p:cNvSpPr>
                  <a:spLocks noChangeAspect="1" noChangeShapeType="1"/>
                </p:cNvSpPr>
                <p:nvPr/>
              </p:nvSpPr>
              <p:spPr bwMode="auto">
                <a:xfrm>
                  <a:off x="939" y="3411"/>
                  <a:ext cx="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0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944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1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949" y="3413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2" name="Line 182"/>
                <p:cNvSpPr>
                  <a:spLocks noChangeAspect="1" noChangeShapeType="1"/>
                </p:cNvSpPr>
                <p:nvPr/>
              </p:nvSpPr>
              <p:spPr bwMode="auto">
                <a:xfrm>
                  <a:off x="954" y="3413"/>
                  <a:ext cx="4" cy="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3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95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4" name="Line 184"/>
                <p:cNvSpPr>
                  <a:spLocks noChangeAspect="1" noChangeShapeType="1"/>
                </p:cNvSpPr>
                <p:nvPr/>
              </p:nvSpPr>
              <p:spPr bwMode="auto">
                <a:xfrm>
                  <a:off x="963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5" name="Line 185"/>
                <p:cNvSpPr>
                  <a:spLocks noChangeAspect="1" noChangeShapeType="1"/>
                </p:cNvSpPr>
                <p:nvPr/>
              </p:nvSpPr>
              <p:spPr bwMode="auto">
                <a:xfrm>
                  <a:off x="968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6" name="Line 186"/>
                <p:cNvSpPr>
                  <a:spLocks noChangeAspect="1" noChangeShapeType="1"/>
                </p:cNvSpPr>
                <p:nvPr/>
              </p:nvSpPr>
              <p:spPr bwMode="auto">
                <a:xfrm>
                  <a:off x="973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7" name="Line 187"/>
                <p:cNvSpPr>
                  <a:spLocks noChangeAspect="1" noChangeShapeType="1"/>
                </p:cNvSpPr>
                <p:nvPr/>
              </p:nvSpPr>
              <p:spPr bwMode="auto">
                <a:xfrm>
                  <a:off x="977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8" name="Line 188"/>
                <p:cNvSpPr>
                  <a:spLocks noChangeAspect="1" noChangeShapeType="1"/>
                </p:cNvSpPr>
                <p:nvPr/>
              </p:nvSpPr>
              <p:spPr bwMode="auto">
                <a:xfrm>
                  <a:off x="982" y="3416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69" name="Line 189"/>
                <p:cNvSpPr>
                  <a:spLocks noChangeAspect="1" noChangeShapeType="1"/>
                </p:cNvSpPr>
                <p:nvPr/>
              </p:nvSpPr>
              <p:spPr bwMode="auto">
                <a:xfrm>
                  <a:off x="986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870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991" y="3416"/>
                  <a:ext cx="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9871" name="Group 191"/>
            <p:cNvGrpSpPr>
              <a:grpSpLocks/>
            </p:cNvGrpSpPr>
            <p:nvPr/>
          </p:nvGrpSpPr>
          <p:grpSpPr bwMode="auto">
            <a:xfrm>
              <a:off x="3272" y="3438"/>
              <a:ext cx="608" cy="416"/>
              <a:chOff x="1348" y="1665"/>
              <a:chExt cx="608" cy="416"/>
            </a:xfrm>
          </p:grpSpPr>
          <p:sp>
            <p:nvSpPr>
              <p:cNvPr id="199872" name="Oval 192"/>
              <p:cNvSpPr>
                <a:spLocks noChangeArrowheads="1"/>
              </p:cNvSpPr>
              <p:nvPr/>
            </p:nvSpPr>
            <p:spPr bwMode="auto">
              <a:xfrm>
                <a:off x="1348" y="1665"/>
                <a:ext cx="416" cy="41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873" name="Oval 193"/>
              <p:cNvSpPr>
                <a:spLocks noChangeArrowheads="1"/>
              </p:cNvSpPr>
              <p:nvPr/>
            </p:nvSpPr>
            <p:spPr bwMode="auto">
              <a:xfrm>
                <a:off x="1444" y="1665"/>
                <a:ext cx="416" cy="41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874" name="Oval 194"/>
              <p:cNvSpPr>
                <a:spLocks noChangeArrowheads="1"/>
              </p:cNvSpPr>
              <p:nvPr/>
            </p:nvSpPr>
            <p:spPr bwMode="auto">
              <a:xfrm>
                <a:off x="1540" y="1665"/>
                <a:ext cx="416" cy="41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9875" name="Line 195"/>
            <p:cNvSpPr>
              <a:spLocks noChangeShapeType="1"/>
            </p:cNvSpPr>
            <p:nvPr/>
          </p:nvSpPr>
          <p:spPr bwMode="auto">
            <a:xfrm flipH="1">
              <a:off x="1530" y="3852"/>
              <a:ext cx="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876" name="Line 196"/>
            <p:cNvSpPr>
              <a:spLocks noChangeShapeType="1"/>
            </p:cNvSpPr>
            <p:nvPr/>
          </p:nvSpPr>
          <p:spPr bwMode="auto">
            <a:xfrm flipH="1">
              <a:off x="2874" y="3852"/>
              <a:ext cx="126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99877" name="Group 197"/>
            <p:cNvGrpSpPr>
              <a:grpSpLocks/>
            </p:cNvGrpSpPr>
            <p:nvPr/>
          </p:nvGrpSpPr>
          <p:grpSpPr bwMode="auto">
            <a:xfrm>
              <a:off x="4274" y="3264"/>
              <a:ext cx="552" cy="662"/>
              <a:chOff x="1457" y="2475"/>
              <a:chExt cx="552" cy="662"/>
            </a:xfrm>
          </p:grpSpPr>
          <p:sp>
            <p:nvSpPr>
              <p:cNvPr id="199878" name="Line 198"/>
              <p:cNvSpPr>
                <a:spLocks noChangeShapeType="1"/>
              </p:cNvSpPr>
              <p:nvPr/>
            </p:nvSpPr>
            <p:spPr bwMode="auto">
              <a:xfrm flipH="1">
                <a:off x="1457" y="3073"/>
                <a:ext cx="428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879" name="Rectangle 199"/>
              <p:cNvSpPr>
                <a:spLocks noChangeArrowheads="1"/>
              </p:cNvSpPr>
              <p:nvPr/>
            </p:nvSpPr>
            <p:spPr bwMode="auto">
              <a:xfrm>
                <a:off x="1879" y="2951"/>
                <a:ext cx="130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</a:t>
                </a:r>
              </a:p>
            </p:txBody>
          </p:sp>
          <p:grpSp>
            <p:nvGrpSpPr>
              <p:cNvPr id="199880" name="Group 200"/>
              <p:cNvGrpSpPr>
                <a:grpSpLocks/>
              </p:cNvGrpSpPr>
              <p:nvPr/>
            </p:nvGrpSpPr>
            <p:grpSpPr bwMode="auto">
              <a:xfrm>
                <a:off x="1545" y="2475"/>
                <a:ext cx="216" cy="598"/>
                <a:chOff x="1182" y="2832"/>
                <a:chExt cx="216" cy="598"/>
              </a:xfrm>
            </p:grpSpPr>
            <p:sp>
              <p:nvSpPr>
                <p:cNvPr id="199881" name="Freeform 201"/>
                <p:cNvSpPr>
                  <a:spLocks/>
                </p:cNvSpPr>
                <p:nvPr/>
              </p:nvSpPr>
              <p:spPr bwMode="auto">
                <a:xfrm>
                  <a:off x="1191" y="2832"/>
                  <a:ext cx="203" cy="598"/>
                </a:xfrm>
                <a:custGeom>
                  <a:avLst/>
                  <a:gdLst>
                    <a:gd name="T0" fmla="*/ 16 w 564"/>
                    <a:gd name="T1" fmla="*/ 596 h 598"/>
                    <a:gd name="T2" fmla="*/ 74 w 564"/>
                    <a:gd name="T3" fmla="*/ 588 h 598"/>
                    <a:gd name="T4" fmla="*/ 122 w 564"/>
                    <a:gd name="T5" fmla="*/ 548 h 598"/>
                    <a:gd name="T6" fmla="*/ 152 w 564"/>
                    <a:gd name="T7" fmla="*/ 472 h 598"/>
                    <a:gd name="T8" fmla="*/ 198 w 564"/>
                    <a:gd name="T9" fmla="*/ 274 h 598"/>
                    <a:gd name="T10" fmla="*/ 238 w 564"/>
                    <a:gd name="T11" fmla="*/ 80 h 598"/>
                    <a:gd name="T12" fmla="*/ 264 w 564"/>
                    <a:gd name="T13" fmla="*/ 8 h 598"/>
                    <a:gd name="T14" fmla="*/ 276 w 564"/>
                    <a:gd name="T15" fmla="*/ 0 h 598"/>
                    <a:gd name="T16" fmla="*/ 292 w 564"/>
                    <a:gd name="T17" fmla="*/ 14 h 598"/>
                    <a:gd name="T18" fmla="*/ 324 w 564"/>
                    <a:gd name="T19" fmla="*/ 134 h 598"/>
                    <a:gd name="T20" fmla="*/ 352 w 564"/>
                    <a:gd name="T21" fmla="*/ 268 h 598"/>
                    <a:gd name="T22" fmla="*/ 390 w 564"/>
                    <a:gd name="T23" fmla="*/ 442 h 598"/>
                    <a:gd name="T24" fmla="*/ 418 w 564"/>
                    <a:gd name="T25" fmla="*/ 522 h 598"/>
                    <a:gd name="T26" fmla="*/ 444 w 564"/>
                    <a:gd name="T27" fmla="*/ 564 h 598"/>
                    <a:gd name="T28" fmla="*/ 496 w 564"/>
                    <a:gd name="T29" fmla="*/ 592 h 598"/>
                    <a:gd name="T30" fmla="*/ 564 w 564"/>
                    <a:gd name="T31" fmla="*/ 598 h 598"/>
                    <a:gd name="T32" fmla="*/ 0 w 564"/>
                    <a:gd name="T33" fmla="*/ 598 h 598"/>
                    <a:gd name="T34" fmla="*/ 28 w 564"/>
                    <a:gd name="T35" fmla="*/ 594 h 598"/>
                    <a:gd name="T36" fmla="*/ 16 w 564"/>
                    <a:gd name="T37" fmla="*/ 596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64" h="598">
                      <a:moveTo>
                        <a:pt x="16" y="596"/>
                      </a:moveTo>
                      <a:lnTo>
                        <a:pt x="74" y="588"/>
                      </a:lnTo>
                      <a:lnTo>
                        <a:pt x="122" y="548"/>
                      </a:lnTo>
                      <a:lnTo>
                        <a:pt x="152" y="472"/>
                      </a:lnTo>
                      <a:lnTo>
                        <a:pt x="198" y="274"/>
                      </a:lnTo>
                      <a:lnTo>
                        <a:pt x="238" y="80"/>
                      </a:lnTo>
                      <a:lnTo>
                        <a:pt x="264" y="8"/>
                      </a:lnTo>
                      <a:lnTo>
                        <a:pt x="276" y="0"/>
                      </a:lnTo>
                      <a:lnTo>
                        <a:pt x="292" y="14"/>
                      </a:lnTo>
                      <a:lnTo>
                        <a:pt x="324" y="134"/>
                      </a:lnTo>
                      <a:lnTo>
                        <a:pt x="352" y="268"/>
                      </a:lnTo>
                      <a:lnTo>
                        <a:pt x="390" y="442"/>
                      </a:lnTo>
                      <a:lnTo>
                        <a:pt x="418" y="522"/>
                      </a:lnTo>
                      <a:lnTo>
                        <a:pt x="444" y="564"/>
                      </a:lnTo>
                      <a:lnTo>
                        <a:pt x="496" y="592"/>
                      </a:lnTo>
                      <a:lnTo>
                        <a:pt x="564" y="598"/>
                      </a:lnTo>
                      <a:lnTo>
                        <a:pt x="0" y="598"/>
                      </a:lnTo>
                      <a:lnTo>
                        <a:pt x="28" y="594"/>
                      </a:lnTo>
                      <a:lnTo>
                        <a:pt x="16" y="5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9882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1182" y="2834"/>
                  <a:ext cx="216" cy="595"/>
                  <a:chOff x="548" y="2672"/>
                  <a:chExt cx="448" cy="744"/>
                </a:xfrm>
              </p:grpSpPr>
              <p:sp>
                <p:nvSpPr>
                  <p:cNvPr id="199883" name="Line 2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8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84" name="Line 2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3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85" name="Line 2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7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86" name="Line 2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2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87" name="Line 2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88" name="Line 2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1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89" name="Line 2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76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0" name="Line 2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1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1" name="Line 2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85" y="3413"/>
                    <a:ext cx="5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2" name="Line 2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0" y="3413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3" name="Line 2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5" y="3413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4" name="Line 21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0" y="3411"/>
                    <a:ext cx="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5" name="Line 21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5" y="3410"/>
                    <a:ext cx="4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6" name="Line 21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09" y="3407"/>
                    <a:ext cx="5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7" name="Line 21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4" y="3405"/>
                    <a:ext cx="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8" name="Line 2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9" y="3403"/>
                    <a:ext cx="3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899" name="Line 2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22" y="3399"/>
                    <a:ext cx="5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0" name="Line 2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27" y="3394"/>
                    <a:ext cx="5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1" name="Line 2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2" y="3388"/>
                    <a:ext cx="5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2" name="Line 2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7" y="3382"/>
                    <a:ext cx="4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3" name="Line 2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41" y="3363"/>
                    <a:ext cx="10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4" name="Line 22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51" y="3337"/>
                    <a:ext cx="9" cy="2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5" name="Line 2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60" y="3304"/>
                    <a:ext cx="10" cy="3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6" name="Line 22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70" y="3260"/>
                    <a:ext cx="9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7" name="Line 22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79" y="3143"/>
                    <a:ext cx="18" cy="11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8" name="Line 2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7" y="2991"/>
                    <a:ext cx="19" cy="15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09" name="Line 22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16" y="2837"/>
                    <a:ext cx="19" cy="1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0" name="Line 2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35" y="2770"/>
                    <a:ext cx="9" cy="6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1" name="Line 23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44" y="2742"/>
                    <a:ext cx="5" cy="2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2" name="Line 2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49" y="2716"/>
                    <a:ext cx="4" cy="2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3" name="Line 2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53" y="2697"/>
                    <a:ext cx="5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4" name="Line 2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58" y="2689"/>
                    <a:ext cx="3" cy="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5" name="Line 2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1" y="2683"/>
                    <a:ext cx="2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6" name="Line 2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3" y="2678"/>
                    <a:ext cx="2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7" name="Line 2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5" y="2677"/>
                    <a:ext cx="1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8" name="Line 2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6" y="2674"/>
                    <a:ext cx="1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19" name="Line 2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67" y="2674"/>
                    <a:ext cx="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0" name="Line 2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9" y="2672"/>
                    <a:ext cx="0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1" name="Line 2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69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2" name="Freeform 242"/>
                  <p:cNvSpPr>
                    <a:spLocks noChangeAspect="1"/>
                  </p:cNvSpPr>
                  <p:nvPr/>
                </p:nvSpPr>
                <p:spPr bwMode="auto">
                  <a:xfrm>
                    <a:off x="770" y="267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905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3" name="Line 2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0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4" name="Line 2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1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5" name="Line 2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2" y="2672"/>
                    <a:ext cx="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6" name="Freeform 246"/>
                  <p:cNvSpPr>
                    <a:spLocks noChangeAspect="1"/>
                  </p:cNvSpPr>
                  <p:nvPr/>
                </p:nvSpPr>
                <p:spPr bwMode="auto">
                  <a:xfrm>
                    <a:off x="772" y="267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905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7" name="Line 2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2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8" name="Line 2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3" y="2672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29" name="Freeform 249"/>
                  <p:cNvSpPr>
                    <a:spLocks noChangeAspect="1"/>
                  </p:cNvSpPr>
                  <p:nvPr/>
                </p:nvSpPr>
                <p:spPr bwMode="auto">
                  <a:xfrm>
                    <a:off x="774" y="267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0 w 1"/>
                      <a:gd name="T5" fmla="*/ 0 h 1"/>
                      <a:gd name="T6" fmla="*/ 0 w 1"/>
                      <a:gd name="T7" fmla="*/ 0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905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0" name="Line 2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4" y="2672"/>
                    <a:ext cx="1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1" name="Line 2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5" y="2674"/>
                    <a:ext cx="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2" name="Line 2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6" y="2674"/>
                    <a:ext cx="2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3" name="Line 2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8" y="2677"/>
                    <a:ext cx="0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4" name="Line 2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8" y="2678"/>
                    <a:ext cx="3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5" name="Line 2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1" y="2683"/>
                    <a:ext cx="5" cy="1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6" name="Line 2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6" y="2697"/>
                    <a:ext cx="5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7" name="Line 2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1" y="2716"/>
                    <a:ext cx="9" cy="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8" name="Line 2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00" y="2770"/>
                    <a:ext cx="9" cy="6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39" name="Line 2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09" y="2837"/>
                    <a:ext cx="19" cy="1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0" name="Line 2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28" y="2991"/>
                    <a:ext cx="19" cy="15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1" name="Line 2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7" y="3143"/>
                    <a:ext cx="8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2" name="Line 2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55" y="3206"/>
                    <a:ext cx="10" cy="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3" name="Line 2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65" y="3260"/>
                    <a:ext cx="9" cy="4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4" name="Line 2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74" y="3304"/>
                    <a:ext cx="10" cy="3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5" name="Line 2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84" y="3337"/>
                    <a:ext cx="9" cy="2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6" name="Line 2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93" y="3363"/>
                    <a:ext cx="5" cy="1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7" name="Line 2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98" y="3374"/>
                    <a:ext cx="5" cy="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8" name="Line 2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03" y="3382"/>
                    <a:ext cx="4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49" name="Line 2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07" y="3388"/>
                    <a:ext cx="5" cy="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0" name="Line 2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12" y="3394"/>
                    <a:ext cx="5" cy="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1" name="Line 2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17" y="3399"/>
                    <a:ext cx="5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2" name="Line 2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22" y="3403"/>
                    <a:ext cx="3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3" name="Line 2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25" y="3405"/>
                    <a:ext cx="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4" name="Line 2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0" y="3407"/>
                    <a:ext cx="5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5" name="Line 2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5" y="3410"/>
                    <a:ext cx="4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6" name="Line 2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9" y="3411"/>
                    <a:ext cx="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7" name="Line 2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44" y="3413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8" name="Line 2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49" y="3413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59" name="Line 2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54" y="3413"/>
                    <a:ext cx="4" cy="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60" name="Line 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58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61" name="Line 2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3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62" name="Line 2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8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63" name="Line 2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73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64" name="Line 2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77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65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82" y="3416"/>
                    <a:ext cx="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66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86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967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91" y="3416"/>
                    <a:ext cx="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99968" name="Rectangle 288"/>
            <p:cNvSpPr>
              <a:spLocks noChangeArrowheads="1"/>
            </p:cNvSpPr>
            <p:nvPr/>
          </p:nvSpPr>
          <p:spPr bwMode="auto">
            <a:xfrm>
              <a:off x="2877" y="3878"/>
              <a:ext cx="1387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Fibre monomode</a:t>
              </a:r>
            </a:p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à compensation de dispersion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Exemple de compensation de dispersion</a:t>
            </a:r>
            <a:endParaRPr lang="fr-FR" dirty="0"/>
          </a:p>
        </p:txBody>
      </p:sp>
      <p:sp>
        <p:nvSpPr>
          <p:cNvPr id="292" name="Espace réservé de la date 2">
            <a:extLst>
              <a:ext uri="{FF2B5EF4-FFF2-40B4-BE49-F238E27FC236}">
                <a16:creationId xmlns:a16="http://schemas.microsoft.com/office/drawing/2014/main" id="{DCF65D9F-4F70-4AF5-A230-A08CCD51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Espace réservé du numéro de diapositive 4">
            <a:extLst>
              <a:ext uri="{FF2B5EF4-FFF2-40B4-BE49-F238E27FC236}">
                <a16:creationId xmlns:a16="http://schemas.microsoft.com/office/drawing/2014/main" id="{BC4617DF-CBA5-4623-BA69-A592CE4B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Espace réservé du pied de page 4">
            <a:extLst>
              <a:ext uri="{FF2B5EF4-FFF2-40B4-BE49-F238E27FC236}">
                <a16:creationId xmlns:a16="http://schemas.microsoft.com/office/drawing/2014/main" id="{32E76E52-9C7A-4E7C-83A0-F47F0E35CDC6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5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/>
          </p:cNvGraphicFramePr>
          <p:nvPr/>
        </p:nvGraphicFramePr>
        <p:xfrm>
          <a:off x="2743200" y="749300"/>
          <a:ext cx="6654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Image Photo Editor" r:id="rId4" imgW="6654800" imgH="1397000" progId="">
                  <p:embed/>
                </p:oleObj>
              </mc:Choice>
              <mc:Fallback>
                <p:oleObj name="Image Photo Editor" r:id="rId4" imgW="6654800" imgH="1397000" progId="">
                  <p:embed/>
                  <p:pic>
                    <p:nvPicPr>
                      <p:cNvPr id="4301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49300"/>
                        <a:ext cx="66548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/>
          </p:cNvGraphicFramePr>
          <p:nvPr/>
        </p:nvGraphicFramePr>
        <p:xfrm>
          <a:off x="2773364" y="3365500"/>
          <a:ext cx="6700837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Image Photo Editor" r:id="rId6" imgW="6700838" imgH="1397000" progId="">
                  <p:embed/>
                </p:oleObj>
              </mc:Choice>
              <mc:Fallback>
                <p:oleObj name="Image Photo Editor" r:id="rId6" imgW="6700838" imgH="1397000" progId="">
                  <p:embed/>
                  <p:pic>
                    <p:nvPicPr>
                      <p:cNvPr id="4301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4" y="3365500"/>
                        <a:ext cx="6700837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038601" y="2120900"/>
            <a:ext cx="418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Bande passante : 50 MHz.km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038601" y="4686300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Bande passante : 500 MHz.km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676401" y="5296197"/>
            <a:ext cx="8785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s’affranchit partiellement de la dispersion intermodale avec un profil de coeur avec gradient d'indice (à peu près parabolique) qui minimise l'écart entre les vitesses de groupe des modes.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Cas des fibres multimodes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CAA32C0C-5D2D-4F5F-BDF2-7EBD14CF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C74274F0-F52F-482A-ABC8-E123465B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944DBFDB-83BA-4487-978C-EDDFBBB662E1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140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524000" y="684213"/>
            <a:ext cx="91440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00088" indent="-165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 pratique, les fibres sont imparfaites :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Cœur pas tout à fait circulaire 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elliptique  </a:t>
            </a: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milieu anisotrope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Au vu du faisceau : il y a des </a:t>
            </a: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indices différents selon la direction x ou y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Apparition d’une </a:t>
            </a: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biréfringence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:</a:t>
            </a:r>
          </a:p>
          <a:p>
            <a:pPr marL="700088" marR="0" lvl="1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Quand on envoie un signal sur une fibre " biréfringente ", sans se soucier de sa polarisation, on excite les deux modes à la fois. Un faisceau incident non polarisé se décompose en deux rayons polarisés linéairement : 	- L’un en mode TE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		 -L’autre en mode TM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Ces deux polarisations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ne voient pas le même indice et </a:t>
            </a: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ne se propagent donc pas à la même vitesse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!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Dégénérescence de chaque mode optique</a:t>
            </a:r>
          </a:p>
          <a:p>
            <a:pPr marL="3556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D’où un phénomène de dispersion appelé </a:t>
            </a: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PMD</a:t>
            </a:r>
          </a:p>
          <a:p>
            <a:pPr marL="3556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(Polarization Modal Dispersion)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La dispersion de polarisation(1)</a:t>
            </a:r>
            <a:endParaRPr lang="fr-FR" dirty="0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955982B8-7223-497C-B117-74B38402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BF36694C-C47B-4D5F-A283-CE7C7504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FC3C0457-4B9B-47DF-B60B-BE7B92185A2B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35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1876426" y="41640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1524001" y="2424114"/>
            <a:ext cx="8778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Problème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Dans les fibres classiques, la biréfringence dite accidentelle est aléatoire.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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concaténation de tronçons biréfringents </a:t>
            </a:r>
            <a:r>
              <a:rPr kumimoji="0" lang="fr-FR" altLang="fr-F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fr-FR" altLang="fr-F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</a:t>
            </a:r>
            <a:r>
              <a:rPr kumimoji="0" lang="fr-FR" altLang="fr-F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 unité de longueur 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orientés de manière aléatoire.</a:t>
            </a:r>
          </a:p>
        </p:txBody>
      </p:sp>
      <p:grpSp>
        <p:nvGrpSpPr>
          <p:cNvPr id="187491" name="Group 99"/>
          <p:cNvGrpSpPr>
            <a:grpSpLocks/>
          </p:cNvGrpSpPr>
          <p:nvPr/>
        </p:nvGrpSpPr>
        <p:grpSpPr bwMode="auto">
          <a:xfrm>
            <a:off x="1739901" y="852488"/>
            <a:ext cx="4354513" cy="1598612"/>
            <a:chOff x="0" y="1145"/>
            <a:chExt cx="2743" cy="1007"/>
          </a:xfrm>
        </p:grpSpPr>
        <p:sp>
          <p:nvSpPr>
            <p:cNvPr id="187400" name="Oval 8"/>
            <p:cNvSpPr>
              <a:spLocks noChangeArrowheads="1"/>
            </p:cNvSpPr>
            <p:nvPr/>
          </p:nvSpPr>
          <p:spPr bwMode="auto">
            <a:xfrm>
              <a:off x="580" y="1783"/>
              <a:ext cx="283" cy="28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1" name="Line 9"/>
            <p:cNvSpPr>
              <a:spLocks noChangeShapeType="1"/>
            </p:cNvSpPr>
            <p:nvPr/>
          </p:nvSpPr>
          <p:spPr bwMode="auto">
            <a:xfrm>
              <a:off x="720" y="1502"/>
              <a:ext cx="0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2" name="Line 10"/>
            <p:cNvSpPr>
              <a:spLocks noChangeShapeType="1"/>
            </p:cNvSpPr>
            <p:nvPr/>
          </p:nvSpPr>
          <p:spPr bwMode="auto">
            <a:xfrm rot="5400000">
              <a:off x="922" y="1709"/>
              <a:ext cx="13" cy="4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3" name="Oval 11"/>
            <p:cNvSpPr>
              <a:spLocks noChangeArrowheads="1"/>
            </p:cNvSpPr>
            <p:nvPr/>
          </p:nvSpPr>
          <p:spPr bwMode="auto">
            <a:xfrm>
              <a:off x="1583" y="1252"/>
              <a:ext cx="282" cy="28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4" name="Line 12"/>
            <p:cNvSpPr>
              <a:spLocks noChangeShapeType="1"/>
            </p:cNvSpPr>
            <p:nvPr/>
          </p:nvSpPr>
          <p:spPr bwMode="auto">
            <a:xfrm flipV="1">
              <a:off x="642" y="1244"/>
              <a:ext cx="1060" cy="5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5" name="Line 13"/>
            <p:cNvSpPr>
              <a:spLocks noChangeShapeType="1"/>
            </p:cNvSpPr>
            <p:nvPr/>
          </p:nvSpPr>
          <p:spPr bwMode="auto">
            <a:xfrm flipV="1">
              <a:off x="778" y="1525"/>
              <a:ext cx="994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6" name="Line 14"/>
            <p:cNvSpPr>
              <a:spLocks noChangeShapeType="1"/>
            </p:cNvSpPr>
            <p:nvPr/>
          </p:nvSpPr>
          <p:spPr bwMode="auto">
            <a:xfrm flipV="1">
              <a:off x="34" y="1445"/>
              <a:ext cx="494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7" name="Line 15"/>
            <p:cNvSpPr>
              <a:spLocks noChangeShapeType="1"/>
            </p:cNvSpPr>
            <p:nvPr/>
          </p:nvSpPr>
          <p:spPr bwMode="auto">
            <a:xfrm>
              <a:off x="141" y="1230"/>
              <a:ext cx="0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8" name="Line 16"/>
            <p:cNvSpPr>
              <a:spLocks noChangeShapeType="1"/>
            </p:cNvSpPr>
            <p:nvPr/>
          </p:nvSpPr>
          <p:spPr bwMode="auto">
            <a:xfrm rot="5400000">
              <a:off x="327" y="1451"/>
              <a:ext cx="15" cy="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09" name="Arc 17"/>
            <p:cNvSpPr>
              <a:spLocks/>
            </p:cNvSpPr>
            <p:nvPr/>
          </p:nvSpPr>
          <p:spPr bwMode="auto">
            <a:xfrm flipH="1">
              <a:off x="101" y="1356"/>
              <a:ext cx="40" cy="3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0" name="Arc 18"/>
            <p:cNvSpPr>
              <a:spLocks/>
            </p:cNvSpPr>
            <p:nvPr/>
          </p:nvSpPr>
          <p:spPr bwMode="auto">
            <a:xfrm>
              <a:off x="141" y="1357"/>
              <a:ext cx="36" cy="2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6"/>
                <a:gd name="T1" fmla="*/ 0 h 21600"/>
                <a:gd name="T2" fmla="*/ 21596 w 21596"/>
                <a:gd name="T3" fmla="*/ 21184 h 21600"/>
                <a:gd name="T4" fmla="*/ 0 w 215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600" fill="none" extrusionOk="0">
                  <a:moveTo>
                    <a:pt x="0" y="0"/>
                  </a:moveTo>
                  <a:cubicBezTo>
                    <a:pt x="11767" y="0"/>
                    <a:pt x="21369" y="9418"/>
                    <a:pt x="21595" y="21184"/>
                  </a:cubicBezTo>
                </a:path>
                <a:path w="21596" h="21600" stroke="0" extrusionOk="0">
                  <a:moveTo>
                    <a:pt x="0" y="0"/>
                  </a:moveTo>
                  <a:cubicBezTo>
                    <a:pt x="11767" y="0"/>
                    <a:pt x="21369" y="9418"/>
                    <a:pt x="21595" y="211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1" name="Arc 19"/>
            <p:cNvSpPr>
              <a:spLocks/>
            </p:cNvSpPr>
            <p:nvPr/>
          </p:nvSpPr>
          <p:spPr bwMode="auto">
            <a:xfrm flipV="1">
              <a:off x="99" y="1603"/>
              <a:ext cx="326" cy="72"/>
            </a:xfrm>
            <a:custGeom>
              <a:avLst/>
              <a:gdLst>
                <a:gd name="G0" fmla="+- 926 0 0"/>
                <a:gd name="G1" fmla="+- 21600 0 0"/>
                <a:gd name="G2" fmla="+- 21600 0 0"/>
                <a:gd name="T0" fmla="*/ 0 w 18881"/>
                <a:gd name="T1" fmla="*/ 20 h 21600"/>
                <a:gd name="T2" fmla="*/ 18881 w 18881"/>
                <a:gd name="T3" fmla="*/ 9593 h 21600"/>
                <a:gd name="T4" fmla="*/ 926 w 18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81" h="21600" fill="none" extrusionOk="0">
                  <a:moveTo>
                    <a:pt x="-1" y="19"/>
                  </a:moveTo>
                  <a:cubicBezTo>
                    <a:pt x="308" y="6"/>
                    <a:pt x="617" y="-1"/>
                    <a:pt x="926" y="0"/>
                  </a:cubicBezTo>
                  <a:cubicBezTo>
                    <a:pt x="8137" y="0"/>
                    <a:pt x="14872" y="3598"/>
                    <a:pt x="18881" y="9592"/>
                  </a:cubicBezTo>
                </a:path>
                <a:path w="18881" h="21600" stroke="0" extrusionOk="0">
                  <a:moveTo>
                    <a:pt x="-1" y="19"/>
                  </a:moveTo>
                  <a:cubicBezTo>
                    <a:pt x="308" y="6"/>
                    <a:pt x="617" y="-1"/>
                    <a:pt x="926" y="0"/>
                  </a:cubicBezTo>
                  <a:cubicBezTo>
                    <a:pt x="8137" y="0"/>
                    <a:pt x="14872" y="3598"/>
                    <a:pt x="18881" y="9592"/>
                  </a:cubicBezTo>
                  <a:lnTo>
                    <a:pt x="926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2" name="Arc 20"/>
            <p:cNvSpPr>
              <a:spLocks/>
            </p:cNvSpPr>
            <p:nvPr/>
          </p:nvSpPr>
          <p:spPr bwMode="auto">
            <a:xfrm>
              <a:off x="166" y="1631"/>
              <a:ext cx="256" cy="41"/>
            </a:xfrm>
            <a:custGeom>
              <a:avLst/>
              <a:gdLst>
                <a:gd name="G0" fmla="+- 0 0 0"/>
                <a:gd name="G1" fmla="+- 21580 0 0"/>
                <a:gd name="G2" fmla="+- 21600 0 0"/>
                <a:gd name="T0" fmla="*/ 936 w 18147"/>
                <a:gd name="T1" fmla="*/ 0 h 21580"/>
                <a:gd name="T2" fmla="*/ 18147 w 18147"/>
                <a:gd name="T3" fmla="*/ 9864 h 21580"/>
                <a:gd name="T4" fmla="*/ 0 w 18147"/>
                <a:gd name="T5" fmla="*/ 21580 h 2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7" h="21580" fill="none" extrusionOk="0">
                  <a:moveTo>
                    <a:pt x="935" y="0"/>
                  </a:moveTo>
                  <a:cubicBezTo>
                    <a:pt x="7932" y="303"/>
                    <a:pt x="14348" y="3980"/>
                    <a:pt x="18146" y="9864"/>
                  </a:cubicBezTo>
                </a:path>
                <a:path w="18147" h="21580" stroke="0" extrusionOk="0">
                  <a:moveTo>
                    <a:pt x="935" y="0"/>
                  </a:moveTo>
                  <a:cubicBezTo>
                    <a:pt x="7932" y="303"/>
                    <a:pt x="14348" y="3980"/>
                    <a:pt x="18146" y="9864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3" name="Line 21"/>
            <p:cNvSpPr>
              <a:spLocks noChangeShapeType="1"/>
            </p:cNvSpPr>
            <p:nvPr/>
          </p:nvSpPr>
          <p:spPr bwMode="auto">
            <a:xfrm flipV="1">
              <a:off x="1977" y="1461"/>
              <a:ext cx="494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4" name="Line 22"/>
            <p:cNvSpPr>
              <a:spLocks noChangeShapeType="1"/>
            </p:cNvSpPr>
            <p:nvPr/>
          </p:nvSpPr>
          <p:spPr bwMode="auto">
            <a:xfrm>
              <a:off x="2084" y="1245"/>
              <a:ext cx="0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5" name="Line 23"/>
            <p:cNvSpPr>
              <a:spLocks noChangeShapeType="1"/>
            </p:cNvSpPr>
            <p:nvPr/>
          </p:nvSpPr>
          <p:spPr bwMode="auto">
            <a:xfrm rot="5400000">
              <a:off x="2270" y="1467"/>
              <a:ext cx="15" cy="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6" name="Arc 24"/>
            <p:cNvSpPr>
              <a:spLocks/>
            </p:cNvSpPr>
            <p:nvPr/>
          </p:nvSpPr>
          <p:spPr bwMode="auto">
            <a:xfrm flipH="1">
              <a:off x="2043" y="1372"/>
              <a:ext cx="41" cy="3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7" name="Arc 25"/>
            <p:cNvSpPr>
              <a:spLocks/>
            </p:cNvSpPr>
            <p:nvPr/>
          </p:nvSpPr>
          <p:spPr bwMode="auto">
            <a:xfrm>
              <a:off x="2084" y="1372"/>
              <a:ext cx="35" cy="2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6"/>
                <a:gd name="T1" fmla="*/ 0 h 21600"/>
                <a:gd name="T2" fmla="*/ 21596 w 21596"/>
                <a:gd name="T3" fmla="*/ 21184 h 21600"/>
                <a:gd name="T4" fmla="*/ 0 w 215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600" fill="none" extrusionOk="0">
                  <a:moveTo>
                    <a:pt x="0" y="0"/>
                  </a:moveTo>
                  <a:cubicBezTo>
                    <a:pt x="11767" y="0"/>
                    <a:pt x="21369" y="9418"/>
                    <a:pt x="21595" y="21184"/>
                  </a:cubicBezTo>
                </a:path>
                <a:path w="21596" h="21600" stroke="0" extrusionOk="0">
                  <a:moveTo>
                    <a:pt x="0" y="0"/>
                  </a:moveTo>
                  <a:cubicBezTo>
                    <a:pt x="11767" y="0"/>
                    <a:pt x="21369" y="9418"/>
                    <a:pt x="21595" y="211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8" name="Arc 26"/>
            <p:cNvSpPr>
              <a:spLocks/>
            </p:cNvSpPr>
            <p:nvPr/>
          </p:nvSpPr>
          <p:spPr bwMode="auto">
            <a:xfrm flipV="1">
              <a:off x="2172" y="1548"/>
              <a:ext cx="327" cy="73"/>
            </a:xfrm>
            <a:custGeom>
              <a:avLst/>
              <a:gdLst>
                <a:gd name="G0" fmla="+- 926 0 0"/>
                <a:gd name="G1" fmla="+- 21600 0 0"/>
                <a:gd name="G2" fmla="+- 21600 0 0"/>
                <a:gd name="T0" fmla="*/ 0 w 18881"/>
                <a:gd name="T1" fmla="*/ 20 h 21600"/>
                <a:gd name="T2" fmla="*/ 18881 w 18881"/>
                <a:gd name="T3" fmla="*/ 9593 h 21600"/>
                <a:gd name="T4" fmla="*/ 926 w 18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81" h="21600" fill="none" extrusionOk="0">
                  <a:moveTo>
                    <a:pt x="-1" y="19"/>
                  </a:moveTo>
                  <a:cubicBezTo>
                    <a:pt x="308" y="6"/>
                    <a:pt x="617" y="-1"/>
                    <a:pt x="926" y="0"/>
                  </a:cubicBezTo>
                  <a:cubicBezTo>
                    <a:pt x="8137" y="0"/>
                    <a:pt x="14872" y="3598"/>
                    <a:pt x="18881" y="9592"/>
                  </a:cubicBezTo>
                </a:path>
                <a:path w="18881" h="21600" stroke="0" extrusionOk="0">
                  <a:moveTo>
                    <a:pt x="-1" y="19"/>
                  </a:moveTo>
                  <a:cubicBezTo>
                    <a:pt x="308" y="6"/>
                    <a:pt x="617" y="-1"/>
                    <a:pt x="926" y="0"/>
                  </a:cubicBezTo>
                  <a:cubicBezTo>
                    <a:pt x="8137" y="0"/>
                    <a:pt x="14872" y="3598"/>
                    <a:pt x="18881" y="9592"/>
                  </a:cubicBezTo>
                  <a:lnTo>
                    <a:pt x="926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19" name="Arc 27"/>
            <p:cNvSpPr>
              <a:spLocks/>
            </p:cNvSpPr>
            <p:nvPr/>
          </p:nvSpPr>
          <p:spPr bwMode="auto">
            <a:xfrm>
              <a:off x="2239" y="1569"/>
              <a:ext cx="256" cy="41"/>
            </a:xfrm>
            <a:custGeom>
              <a:avLst/>
              <a:gdLst>
                <a:gd name="G0" fmla="+- 0 0 0"/>
                <a:gd name="G1" fmla="+- 21547 0 0"/>
                <a:gd name="G2" fmla="+- 21600 0 0"/>
                <a:gd name="T0" fmla="*/ 1509 w 18147"/>
                <a:gd name="T1" fmla="*/ 0 h 21547"/>
                <a:gd name="T2" fmla="*/ 18147 w 18147"/>
                <a:gd name="T3" fmla="*/ 9831 h 21547"/>
                <a:gd name="T4" fmla="*/ 0 w 18147"/>
                <a:gd name="T5" fmla="*/ 21547 h 2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7" h="21547" fill="none" extrusionOk="0">
                  <a:moveTo>
                    <a:pt x="1509" y="-1"/>
                  </a:moveTo>
                  <a:cubicBezTo>
                    <a:pt x="8293" y="474"/>
                    <a:pt x="14457" y="4117"/>
                    <a:pt x="18146" y="9831"/>
                  </a:cubicBezTo>
                </a:path>
                <a:path w="18147" h="21547" stroke="0" extrusionOk="0">
                  <a:moveTo>
                    <a:pt x="1509" y="-1"/>
                  </a:moveTo>
                  <a:cubicBezTo>
                    <a:pt x="8293" y="474"/>
                    <a:pt x="14457" y="4117"/>
                    <a:pt x="18146" y="9831"/>
                  </a:cubicBezTo>
                  <a:lnTo>
                    <a:pt x="0" y="21547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20" name="Line 28"/>
            <p:cNvSpPr>
              <a:spLocks noChangeShapeType="1"/>
            </p:cNvSpPr>
            <p:nvPr/>
          </p:nvSpPr>
          <p:spPr bwMode="auto">
            <a:xfrm flipV="1">
              <a:off x="644" y="1174"/>
              <a:ext cx="1480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21" name="Text Box 29"/>
            <p:cNvSpPr txBox="1">
              <a:spLocks noChangeArrowheads="1"/>
            </p:cNvSpPr>
            <p:nvPr/>
          </p:nvSpPr>
          <p:spPr bwMode="auto">
            <a:xfrm>
              <a:off x="396" y="1638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87422" name="Text Box 30"/>
            <p:cNvSpPr txBox="1">
              <a:spLocks noChangeArrowheads="1"/>
            </p:cNvSpPr>
            <p:nvPr/>
          </p:nvSpPr>
          <p:spPr bwMode="auto">
            <a:xfrm>
              <a:off x="0" y="1145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187423" name="Text Box 31"/>
            <p:cNvSpPr txBox="1">
              <a:spLocks noChangeArrowheads="1"/>
            </p:cNvSpPr>
            <p:nvPr/>
          </p:nvSpPr>
          <p:spPr bwMode="auto">
            <a:xfrm>
              <a:off x="477" y="1421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</a:t>
              </a:r>
            </a:p>
          </p:txBody>
        </p:sp>
        <p:sp>
          <p:nvSpPr>
            <p:cNvPr id="187424" name="Line 32"/>
            <p:cNvSpPr>
              <a:spLocks noChangeShapeType="1"/>
            </p:cNvSpPr>
            <p:nvPr/>
          </p:nvSpPr>
          <p:spPr bwMode="auto">
            <a:xfrm flipV="1">
              <a:off x="2083" y="1454"/>
              <a:ext cx="164" cy="1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25" name="Text Box 33"/>
            <p:cNvSpPr txBox="1">
              <a:spLocks noChangeArrowheads="1"/>
            </p:cNvSpPr>
            <p:nvPr/>
          </p:nvSpPr>
          <p:spPr bwMode="auto">
            <a:xfrm>
              <a:off x="2059" y="1215"/>
              <a:ext cx="6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itchFamily="18" charset="2"/>
                </a:rPr>
                <a:t></a:t>
              </a: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t = Db</a:t>
              </a:r>
              <a:r>
                <a:rPr kumimoji="0" lang="fr-FR" altLang="fr-FR" sz="1400" b="1" i="0" u="none" strike="noStrike" kern="120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1</a:t>
              </a: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itchFamily="18" charset="2"/>
                </a:rPr>
                <a:t></a:t>
              </a: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rPr>
                <a:t>z</a:t>
              </a:r>
              <a:endParaRPr kumimoji="0" lang="fr-FR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</p:txBody>
        </p:sp>
        <p:sp>
          <p:nvSpPr>
            <p:cNvPr id="187438" name="Line 46"/>
            <p:cNvSpPr>
              <a:spLocks noChangeShapeType="1"/>
            </p:cNvSpPr>
            <p:nvPr/>
          </p:nvSpPr>
          <p:spPr bwMode="auto">
            <a:xfrm flipV="1">
              <a:off x="864" y="1560"/>
              <a:ext cx="1032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439" name="Text Box 47"/>
            <p:cNvSpPr txBox="1">
              <a:spLocks noChangeArrowheads="1"/>
            </p:cNvSpPr>
            <p:nvPr/>
          </p:nvSpPr>
          <p:spPr bwMode="auto">
            <a:xfrm>
              <a:off x="1350" y="1789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rPr>
                <a:t>z</a:t>
              </a:r>
            </a:p>
          </p:txBody>
        </p:sp>
      </p:grpSp>
      <p:grpSp>
        <p:nvGrpSpPr>
          <p:cNvPr id="187490" name="Group 98"/>
          <p:cNvGrpSpPr>
            <a:grpSpLocks/>
          </p:cNvGrpSpPr>
          <p:nvPr/>
        </p:nvGrpSpPr>
        <p:grpSpPr bwMode="auto">
          <a:xfrm>
            <a:off x="7664450" y="1147764"/>
            <a:ext cx="2051050" cy="1341437"/>
            <a:chOff x="2572" y="1371"/>
            <a:chExt cx="1292" cy="845"/>
          </a:xfrm>
        </p:grpSpPr>
        <p:grpSp>
          <p:nvGrpSpPr>
            <p:cNvPr id="187446" name="Group 54"/>
            <p:cNvGrpSpPr>
              <a:grpSpLocks/>
            </p:cNvGrpSpPr>
            <p:nvPr/>
          </p:nvGrpSpPr>
          <p:grpSpPr bwMode="auto">
            <a:xfrm>
              <a:off x="2572" y="2028"/>
              <a:ext cx="261" cy="188"/>
              <a:chOff x="2740" y="1292"/>
              <a:chExt cx="1285" cy="820"/>
            </a:xfrm>
          </p:grpSpPr>
          <p:sp>
            <p:nvSpPr>
              <p:cNvPr id="187442" name="Oval 50"/>
              <p:cNvSpPr>
                <a:spLocks noChangeArrowheads="1"/>
              </p:cNvSpPr>
              <p:nvPr/>
            </p:nvSpPr>
            <p:spPr bwMode="auto">
              <a:xfrm>
                <a:off x="2740" y="1831"/>
                <a:ext cx="283" cy="2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43" name="Oval 51"/>
              <p:cNvSpPr>
                <a:spLocks noChangeArrowheads="1"/>
              </p:cNvSpPr>
              <p:nvPr/>
            </p:nvSpPr>
            <p:spPr bwMode="auto">
              <a:xfrm>
                <a:off x="3743" y="1300"/>
                <a:ext cx="282" cy="282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44" name="Line 52"/>
              <p:cNvSpPr>
                <a:spLocks noChangeShapeType="1"/>
              </p:cNvSpPr>
              <p:nvPr/>
            </p:nvSpPr>
            <p:spPr bwMode="auto">
              <a:xfrm flipV="1">
                <a:off x="2802" y="1292"/>
                <a:ext cx="106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45" name="Line 53"/>
              <p:cNvSpPr>
                <a:spLocks noChangeShapeType="1"/>
              </p:cNvSpPr>
              <p:nvPr/>
            </p:nvSpPr>
            <p:spPr bwMode="auto">
              <a:xfrm flipV="1">
                <a:off x="2938" y="1573"/>
                <a:ext cx="994" cy="5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47" name="Group 55"/>
            <p:cNvGrpSpPr>
              <a:grpSpLocks/>
            </p:cNvGrpSpPr>
            <p:nvPr/>
          </p:nvGrpSpPr>
          <p:grpSpPr bwMode="auto">
            <a:xfrm>
              <a:off x="2783" y="1903"/>
              <a:ext cx="261" cy="188"/>
              <a:chOff x="2740" y="1292"/>
              <a:chExt cx="1285" cy="820"/>
            </a:xfrm>
          </p:grpSpPr>
          <p:sp>
            <p:nvSpPr>
              <p:cNvPr id="187448" name="Oval 56"/>
              <p:cNvSpPr>
                <a:spLocks noChangeArrowheads="1"/>
              </p:cNvSpPr>
              <p:nvPr/>
            </p:nvSpPr>
            <p:spPr bwMode="auto">
              <a:xfrm>
                <a:off x="2740" y="1831"/>
                <a:ext cx="283" cy="2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49" name="Oval 57"/>
              <p:cNvSpPr>
                <a:spLocks noChangeArrowheads="1"/>
              </p:cNvSpPr>
              <p:nvPr/>
            </p:nvSpPr>
            <p:spPr bwMode="auto">
              <a:xfrm>
                <a:off x="3743" y="1300"/>
                <a:ext cx="282" cy="282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50" name="Line 58"/>
              <p:cNvSpPr>
                <a:spLocks noChangeShapeType="1"/>
              </p:cNvSpPr>
              <p:nvPr/>
            </p:nvSpPr>
            <p:spPr bwMode="auto">
              <a:xfrm flipV="1">
                <a:off x="2802" y="1292"/>
                <a:ext cx="106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51" name="Line 59"/>
              <p:cNvSpPr>
                <a:spLocks noChangeShapeType="1"/>
              </p:cNvSpPr>
              <p:nvPr/>
            </p:nvSpPr>
            <p:spPr bwMode="auto">
              <a:xfrm flipV="1">
                <a:off x="2938" y="1573"/>
                <a:ext cx="994" cy="5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52" name="Group 60"/>
            <p:cNvGrpSpPr>
              <a:grpSpLocks/>
            </p:cNvGrpSpPr>
            <p:nvPr/>
          </p:nvGrpSpPr>
          <p:grpSpPr bwMode="auto">
            <a:xfrm>
              <a:off x="2986" y="1786"/>
              <a:ext cx="261" cy="188"/>
              <a:chOff x="2740" y="1292"/>
              <a:chExt cx="1285" cy="820"/>
            </a:xfrm>
          </p:grpSpPr>
          <p:sp>
            <p:nvSpPr>
              <p:cNvPr id="187453" name="Oval 61"/>
              <p:cNvSpPr>
                <a:spLocks noChangeArrowheads="1"/>
              </p:cNvSpPr>
              <p:nvPr/>
            </p:nvSpPr>
            <p:spPr bwMode="auto">
              <a:xfrm>
                <a:off x="2740" y="1831"/>
                <a:ext cx="283" cy="2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54" name="Oval 62"/>
              <p:cNvSpPr>
                <a:spLocks noChangeArrowheads="1"/>
              </p:cNvSpPr>
              <p:nvPr/>
            </p:nvSpPr>
            <p:spPr bwMode="auto">
              <a:xfrm>
                <a:off x="3743" y="1300"/>
                <a:ext cx="282" cy="282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55" name="Line 63"/>
              <p:cNvSpPr>
                <a:spLocks noChangeShapeType="1"/>
              </p:cNvSpPr>
              <p:nvPr/>
            </p:nvSpPr>
            <p:spPr bwMode="auto">
              <a:xfrm flipV="1">
                <a:off x="2802" y="1292"/>
                <a:ext cx="106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56" name="Line 64"/>
              <p:cNvSpPr>
                <a:spLocks noChangeShapeType="1"/>
              </p:cNvSpPr>
              <p:nvPr/>
            </p:nvSpPr>
            <p:spPr bwMode="auto">
              <a:xfrm flipV="1">
                <a:off x="2938" y="1573"/>
                <a:ext cx="994" cy="5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57" name="Group 65"/>
            <p:cNvGrpSpPr>
              <a:grpSpLocks/>
            </p:cNvGrpSpPr>
            <p:nvPr/>
          </p:nvGrpSpPr>
          <p:grpSpPr bwMode="auto">
            <a:xfrm>
              <a:off x="3189" y="1661"/>
              <a:ext cx="261" cy="188"/>
              <a:chOff x="2740" y="1292"/>
              <a:chExt cx="1285" cy="820"/>
            </a:xfrm>
          </p:grpSpPr>
          <p:sp>
            <p:nvSpPr>
              <p:cNvPr id="187458" name="Oval 66"/>
              <p:cNvSpPr>
                <a:spLocks noChangeArrowheads="1"/>
              </p:cNvSpPr>
              <p:nvPr/>
            </p:nvSpPr>
            <p:spPr bwMode="auto">
              <a:xfrm>
                <a:off x="2740" y="1831"/>
                <a:ext cx="283" cy="2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59" name="Oval 67"/>
              <p:cNvSpPr>
                <a:spLocks noChangeArrowheads="1"/>
              </p:cNvSpPr>
              <p:nvPr/>
            </p:nvSpPr>
            <p:spPr bwMode="auto">
              <a:xfrm>
                <a:off x="3743" y="1300"/>
                <a:ext cx="282" cy="282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60" name="Line 68"/>
              <p:cNvSpPr>
                <a:spLocks noChangeShapeType="1"/>
              </p:cNvSpPr>
              <p:nvPr/>
            </p:nvSpPr>
            <p:spPr bwMode="auto">
              <a:xfrm flipV="1">
                <a:off x="2802" y="1292"/>
                <a:ext cx="106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61" name="Line 69"/>
              <p:cNvSpPr>
                <a:spLocks noChangeShapeType="1"/>
              </p:cNvSpPr>
              <p:nvPr/>
            </p:nvSpPr>
            <p:spPr bwMode="auto">
              <a:xfrm flipV="1">
                <a:off x="2938" y="1573"/>
                <a:ext cx="994" cy="5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62" name="Group 70"/>
            <p:cNvGrpSpPr>
              <a:grpSpLocks/>
            </p:cNvGrpSpPr>
            <p:nvPr/>
          </p:nvGrpSpPr>
          <p:grpSpPr bwMode="auto">
            <a:xfrm>
              <a:off x="3392" y="1536"/>
              <a:ext cx="261" cy="188"/>
              <a:chOff x="2740" y="1292"/>
              <a:chExt cx="1285" cy="820"/>
            </a:xfrm>
          </p:grpSpPr>
          <p:sp>
            <p:nvSpPr>
              <p:cNvPr id="187463" name="Oval 71"/>
              <p:cNvSpPr>
                <a:spLocks noChangeArrowheads="1"/>
              </p:cNvSpPr>
              <p:nvPr/>
            </p:nvSpPr>
            <p:spPr bwMode="auto">
              <a:xfrm>
                <a:off x="2740" y="1831"/>
                <a:ext cx="283" cy="2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64" name="Oval 72"/>
              <p:cNvSpPr>
                <a:spLocks noChangeArrowheads="1"/>
              </p:cNvSpPr>
              <p:nvPr/>
            </p:nvSpPr>
            <p:spPr bwMode="auto">
              <a:xfrm>
                <a:off x="3743" y="1300"/>
                <a:ext cx="282" cy="282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65" name="Line 73"/>
              <p:cNvSpPr>
                <a:spLocks noChangeShapeType="1"/>
              </p:cNvSpPr>
              <p:nvPr/>
            </p:nvSpPr>
            <p:spPr bwMode="auto">
              <a:xfrm flipV="1">
                <a:off x="2802" y="1292"/>
                <a:ext cx="106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66" name="Line 74"/>
              <p:cNvSpPr>
                <a:spLocks noChangeShapeType="1"/>
              </p:cNvSpPr>
              <p:nvPr/>
            </p:nvSpPr>
            <p:spPr bwMode="auto">
              <a:xfrm flipV="1">
                <a:off x="2938" y="1573"/>
                <a:ext cx="994" cy="5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67" name="Group 75"/>
            <p:cNvGrpSpPr>
              <a:grpSpLocks/>
            </p:cNvGrpSpPr>
            <p:nvPr/>
          </p:nvGrpSpPr>
          <p:grpSpPr bwMode="auto">
            <a:xfrm>
              <a:off x="3603" y="1403"/>
              <a:ext cx="261" cy="188"/>
              <a:chOff x="2740" y="1292"/>
              <a:chExt cx="1285" cy="820"/>
            </a:xfrm>
          </p:grpSpPr>
          <p:sp>
            <p:nvSpPr>
              <p:cNvPr id="187468" name="Oval 76"/>
              <p:cNvSpPr>
                <a:spLocks noChangeArrowheads="1"/>
              </p:cNvSpPr>
              <p:nvPr/>
            </p:nvSpPr>
            <p:spPr bwMode="auto">
              <a:xfrm>
                <a:off x="2740" y="1831"/>
                <a:ext cx="283" cy="2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69" name="Oval 77"/>
              <p:cNvSpPr>
                <a:spLocks noChangeArrowheads="1"/>
              </p:cNvSpPr>
              <p:nvPr/>
            </p:nvSpPr>
            <p:spPr bwMode="auto">
              <a:xfrm>
                <a:off x="3743" y="1300"/>
                <a:ext cx="282" cy="282"/>
              </a:xfrm>
              <a:prstGeom prst="ellips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70" name="Line 78"/>
              <p:cNvSpPr>
                <a:spLocks noChangeShapeType="1"/>
              </p:cNvSpPr>
              <p:nvPr/>
            </p:nvSpPr>
            <p:spPr bwMode="auto">
              <a:xfrm flipV="1">
                <a:off x="2802" y="1292"/>
                <a:ext cx="106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71" name="Line 79"/>
              <p:cNvSpPr>
                <a:spLocks noChangeShapeType="1"/>
              </p:cNvSpPr>
              <p:nvPr/>
            </p:nvSpPr>
            <p:spPr bwMode="auto">
              <a:xfrm flipV="1">
                <a:off x="2938" y="1573"/>
                <a:ext cx="994" cy="5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74" name="Group 82"/>
            <p:cNvGrpSpPr>
              <a:grpSpLocks/>
            </p:cNvGrpSpPr>
            <p:nvPr/>
          </p:nvGrpSpPr>
          <p:grpSpPr bwMode="auto">
            <a:xfrm>
              <a:off x="2680" y="1872"/>
              <a:ext cx="216" cy="256"/>
              <a:chOff x="2696" y="1864"/>
              <a:chExt cx="216" cy="256"/>
            </a:xfrm>
          </p:grpSpPr>
          <p:sp>
            <p:nvSpPr>
              <p:cNvPr id="187472" name="Line 80"/>
              <p:cNvSpPr>
                <a:spLocks noChangeShapeType="1"/>
              </p:cNvSpPr>
              <p:nvPr/>
            </p:nvSpPr>
            <p:spPr bwMode="auto">
              <a:xfrm flipV="1">
                <a:off x="2696" y="1864"/>
                <a:ext cx="0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73" name="Line 81"/>
              <p:cNvSpPr>
                <a:spLocks noChangeShapeType="1"/>
              </p:cNvSpPr>
              <p:nvPr/>
            </p:nvSpPr>
            <p:spPr bwMode="auto">
              <a:xfrm>
                <a:off x="2696" y="2120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75" name="Group 83"/>
            <p:cNvGrpSpPr>
              <a:grpSpLocks/>
            </p:cNvGrpSpPr>
            <p:nvPr/>
          </p:nvGrpSpPr>
          <p:grpSpPr bwMode="auto">
            <a:xfrm rot="2718993">
              <a:off x="2963" y="1859"/>
              <a:ext cx="216" cy="256"/>
              <a:chOff x="2696" y="1864"/>
              <a:chExt cx="216" cy="256"/>
            </a:xfrm>
          </p:grpSpPr>
          <p:sp>
            <p:nvSpPr>
              <p:cNvPr id="187476" name="Line 84"/>
              <p:cNvSpPr>
                <a:spLocks noChangeShapeType="1"/>
              </p:cNvSpPr>
              <p:nvPr/>
            </p:nvSpPr>
            <p:spPr bwMode="auto">
              <a:xfrm flipV="1">
                <a:off x="2696" y="1864"/>
                <a:ext cx="0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77" name="Line 85"/>
              <p:cNvSpPr>
                <a:spLocks noChangeShapeType="1"/>
              </p:cNvSpPr>
              <p:nvPr/>
            </p:nvSpPr>
            <p:spPr bwMode="auto">
              <a:xfrm>
                <a:off x="2696" y="2120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78" name="Group 86"/>
            <p:cNvGrpSpPr>
              <a:grpSpLocks/>
            </p:cNvGrpSpPr>
            <p:nvPr/>
          </p:nvGrpSpPr>
          <p:grpSpPr bwMode="auto">
            <a:xfrm rot="-1387891">
              <a:off x="3054" y="1598"/>
              <a:ext cx="216" cy="256"/>
              <a:chOff x="2696" y="1864"/>
              <a:chExt cx="216" cy="256"/>
            </a:xfrm>
          </p:grpSpPr>
          <p:sp>
            <p:nvSpPr>
              <p:cNvPr id="187479" name="Line 87"/>
              <p:cNvSpPr>
                <a:spLocks noChangeShapeType="1"/>
              </p:cNvSpPr>
              <p:nvPr/>
            </p:nvSpPr>
            <p:spPr bwMode="auto">
              <a:xfrm flipV="1">
                <a:off x="2696" y="1864"/>
                <a:ext cx="0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80" name="Line 88"/>
              <p:cNvSpPr>
                <a:spLocks noChangeShapeType="1"/>
              </p:cNvSpPr>
              <p:nvPr/>
            </p:nvSpPr>
            <p:spPr bwMode="auto">
              <a:xfrm>
                <a:off x="2696" y="2120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81" name="Group 89"/>
            <p:cNvGrpSpPr>
              <a:grpSpLocks/>
            </p:cNvGrpSpPr>
            <p:nvPr/>
          </p:nvGrpSpPr>
          <p:grpSpPr bwMode="auto">
            <a:xfrm rot="7540403">
              <a:off x="3257" y="1793"/>
              <a:ext cx="216" cy="256"/>
              <a:chOff x="2696" y="1864"/>
              <a:chExt cx="216" cy="256"/>
            </a:xfrm>
          </p:grpSpPr>
          <p:sp>
            <p:nvSpPr>
              <p:cNvPr id="187482" name="Line 90"/>
              <p:cNvSpPr>
                <a:spLocks noChangeShapeType="1"/>
              </p:cNvSpPr>
              <p:nvPr/>
            </p:nvSpPr>
            <p:spPr bwMode="auto">
              <a:xfrm flipV="1">
                <a:off x="2696" y="1864"/>
                <a:ext cx="0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83" name="Line 91"/>
              <p:cNvSpPr>
                <a:spLocks noChangeShapeType="1"/>
              </p:cNvSpPr>
              <p:nvPr/>
            </p:nvSpPr>
            <p:spPr bwMode="auto">
              <a:xfrm>
                <a:off x="2696" y="2120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84" name="Group 92"/>
            <p:cNvGrpSpPr>
              <a:grpSpLocks/>
            </p:cNvGrpSpPr>
            <p:nvPr/>
          </p:nvGrpSpPr>
          <p:grpSpPr bwMode="auto">
            <a:xfrm rot="-559597">
              <a:off x="3476" y="1372"/>
              <a:ext cx="216" cy="256"/>
              <a:chOff x="2696" y="1864"/>
              <a:chExt cx="216" cy="256"/>
            </a:xfrm>
          </p:grpSpPr>
          <p:sp>
            <p:nvSpPr>
              <p:cNvPr id="187485" name="Line 93"/>
              <p:cNvSpPr>
                <a:spLocks noChangeShapeType="1"/>
              </p:cNvSpPr>
              <p:nvPr/>
            </p:nvSpPr>
            <p:spPr bwMode="auto">
              <a:xfrm flipV="1">
                <a:off x="2696" y="1864"/>
                <a:ext cx="0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86" name="Line 94"/>
              <p:cNvSpPr>
                <a:spLocks noChangeShapeType="1"/>
              </p:cNvSpPr>
              <p:nvPr/>
            </p:nvSpPr>
            <p:spPr bwMode="auto">
              <a:xfrm>
                <a:off x="2696" y="2120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7487" name="Group 95"/>
            <p:cNvGrpSpPr>
              <a:grpSpLocks/>
            </p:cNvGrpSpPr>
            <p:nvPr/>
          </p:nvGrpSpPr>
          <p:grpSpPr bwMode="auto">
            <a:xfrm rot="14746244">
              <a:off x="3455" y="1351"/>
              <a:ext cx="216" cy="256"/>
              <a:chOff x="2696" y="1864"/>
              <a:chExt cx="216" cy="256"/>
            </a:xfrm>
          </p:grpSpPr>
          <p:sp>
            <p:nvSpPr>
              <p:cNvPr id="187488" name="Line 96"/>
              <p:cNvSpPr>
                <a:spLocks noChangeShapeType="1"/>
              </p:cNvSpPr>
              <p:nvPr/>
            </p:nvSpPr>
            <p:spPr bwMode="auto">
              <a:xfrm flipV="1">
                <a:off x="2696" y="1864"/>
                <a:ext cx="0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89" name="Line 97"/>
              <p:cNvSpPr>
                <a:spLocks noChangeShapeType="1"/>
              </p:cNvSpPr>
              <p:nvPr/>
            </p:nvSpPr>
            <p:spPr bwMode="auto">
              <a:xfrm>
                <a:off x="2696" y="2120"/>
                <a:ext cx="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7492" name="Rectangle 100"/>
          <p:cNvSpPr>
            <a:spLocks noChangeArrowheads="1"/>
          </p:cNvSpPr>
          <p:nvPr/>
        </p:nvSpPr>
        <p:spPr bwMode="auto">
          <a:xfrm>
            <a:off x="1524000" y="3686899"/>
            <a:ext cx="8940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valeur moyenne du retard n'est donc pas suffisante pour le décrire totalement et nous utiliserons donc des données statistiques.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mesure principale est le DGD (Differential Group Delay), retard 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moyen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différentiel entre les 2 composantes correspondant aux états principaux de la propagation.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Elle s’exprime en ps/km</a:t>
            </a:r>
            <a:r>
              <a:rPr kumimoji="0" lang="fr-FR" altLang="fr-FR" sz="1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1/2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 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elle varie comme la racine carrée de la longueur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!</a:t>
            </a:r>
          </a:p>
        </p:txBody>
      </p:sp>
      <p:sp>
        <p:nvSpPr>
          <p:cNvPr id="187495" name="AutoShape 103"/>
          <p:cNvSpPr>
            <a:spLocks noChangeArrowheads="1"/>
          </p:cNvSpPr>
          <p:nvPr/>
        </p:nvSpPr>
        <p:spPr bwMode="auto">
          <a:xfrm>
            <a:off x="6223000" y="1676400"/>
            <a:ext cx="1333500" cy="393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496" name="Rectangle 104"/>
          <p:cNvSpPr>
            <a:spLocks noChangeArrowheads="1"/>
          </p:cNvSpPr>
          <p:nvPr/>
        </p:nvSpPr>
        <p:spPr bwMode="auto">
          <a:xfrm>
            <a:off x="7894639" y="237807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z</a:t>
            </a:r>
          </a:p>
        </p:txBody>
      </p:sp>
      <p:sp>
        <p:nvSpPr>
          <p:cNvPr id="187497" name="Line 105"/>
          <p:cNvSpPr>
            <a:spLocks noChangeShapeType="1"/>
          </p:cNvSpPr>
          <p:nvPr/>
        </p:nvSpPr>
        <p:spPr bwMode="auto">
          <a:xfrm flipH="1">
            <a:off x="7861300" y="2400300"/>
            <a:ext cx="2794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499" name="Rectangle 107"/>
          <p:cNvSpPr>
            <a:spLocks noChangeArrowheads="1"/>
          </p:cNvSpPr>
          <p:nvPr/>
        </p:nvSpPr>
        <p:spPr bwMode="auto">
          <a:xfrm>
            <a:off x="1727201" y="5663298"/>
            <a:ext cx="7897813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 tolérable : 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15ps à 10Gb/s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moins de 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4ps à 40Gb/s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 actuellement pour dépasser 300 à 500km à 40Gb/s. 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La dispersion de polarisation(2)</a:t>
            </a:r>
            <a:endParaRPr lang="fr-FR" dirty="0"/>
          </a:p>
        </p:txBody>
      </p:sp>
      <p:sp>
        <p:nvSpPr>
          <p:cNvPr id="92" name="Espace réservé de la date 2">
            <a:extLst>
              <a:ext uri="{FF2B5EF4-FFF2-40B4-BE49-F238E27FC236}">
                <a16:creationId xmlns:a16="http://schemas.microsoft.com/office/drawing/2014/main" id="{0415967E-CF31-4F5B-B746-4DEF2069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Espace réservé du numéro de diapositive 4">
            <a:extLst>
              <a:ext uri="{FF2B5EF4-FFF2-40B4-BE49-F238E27FC236}">
                <a16:creationId xmlns:a16="http://schemas.microsoft.com/office/drawing/2014/main" id="{09D116AA-F38D-4173-AE82-33A4B33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Espace réservé du pied de page 4">
            <a:extLst>
              <a:ext uri="{FF2B5EF4-FFF2-40B4-BE49-F238E27FC236}">
                <a16:creationId xmlns:a16="http://schemas.microsoft.com/office/drawing/2014/main" id="{288555C0-834C-4450-9A73-DF3A46875E95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8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8" grpId="0"/>
      <p:bldP spid="187492" grpId="0"/>
      <p:bldP spid="187495" grpId="0" animBg="1"/>
      <p:bldP spid="187496" grpId="0"/>
      <p:bldP spid="187497" grpId="0" animBg="1"/>
      <p:bldP spid="1874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647826" y="1001713"/>
            <a:ext cx="993457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Deux effets linéaires limitent la capacité de transmission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Atténuation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une partie de l’intensité lumineuse est perdue pendant la propagation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Dispersion chromatique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 de polarisation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le signal se déforme au cours de la propagation</a:t>
            </a:r>
          </a:p>
        </p:txBody>
      </p:sp>
      <p:grpSp>
        <p:nvGrpSpPr>
          <p:cNvPr id="174096" name="Group 16"/>
          <p:cNvGrpSpPr>
            <a:grpSpLocks/>
          </p:cNvGrpSpPr>
          <p:nvPr/>
        </p:nvGrpSpPr>
        <p:grpSpPr bwMode="auto">
          <a:xfrm>
            <a:off x="3187701" y="2640013"/>
            <a:ext cx="1179513" cy="614362"/>
            <a:chOff x="1152" y="3327"/>
            <a:chExt cx="743" cy="387"/>
          </a:xfrm>
        </p:grpSpPr>
        <p:sp>
          <p:nvSpPr>
            <p:cNvPr id="174085" name="Line 5"/>
            <p:cNvSpPr>
              <a:spLocks noChangeShapeType="1"/>
            </p:cNvSpPr>
            <p:nvPr/>
          </p:nvSpPr>
          <p:spPr bwMode="auto">
            <a:xfrm flipV="1">
              <a:off x="1152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86" name="Line 6"/>
            <p:cNvSpPr>
              <a:spLocks noChangeShapeType="1"/>
            </p:cNvSpPr>
            <p:nvPr/>
          </p:nvSpPr>
          <p:spPr bwMode="auto">
            <a:xfrm flipV="1">
              <a:off x="1300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 flipV="1">
              <a:off x="1449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 flipV="1">
              <a:off x="1597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 flipV="1">
              <a:off x="1746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 flipV="1">
              <a:off x="1895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>
              <a:off x="1152" y="3329"/>
              <a:ext cx="149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>
              <a:off x="1299" y="3714"/>
              <a:ext cx="1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93" name="Line 13"/>
            <p:cNvSpPr>
              <a:spLocks noChangeShapeType="1"/>
            </p:cNvSpPr>
            <p:nvPr/>
          </p:nvSpPr>
          <p:spPr bwMode="auto">
            <a:xfrm>
              <a:off x="1448" y="3329"/>
              <a:ext cx="1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94" name="Line 14"/>
            <p:cNvSpPr>
              <a:spLocks noChangeShapeType="1"/>
            </p:cNvSpPr>
            <p:nvPr/>
          </p:nvSpPr>
          <p:spPr bwMode="auto">
            <a:xfrm>
              <a:off x="1596" y="3714"/>
              <a:ext cx="149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95" name="Line 15"/>
            <p:cNvSpPr>
              <a:spLocks noChangeShapeType="1"/>
            </p:cNvSpPr>
            <p:nvPr/>
          </p:nvSpPr>
          <p:spPr bwMode="auto">
            <a:xfrm>
              <a:off x="1745" y="3327"/>
              <a:ext cx="1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4097" name="Group 17"/>
          <p:cNvGrpSpPr>
            <a:grpSpLocks/>
          </p:cNvGrpSpPr>
          <p:nvPr/>
        </p:nvGrpSpPr>
        <p:grpSpPr bwMode="auto">
          <a:xfrm>
            <a:off x="6684963" y="3013076"/>
            <a:ext cx="1179512" cy="246063"/>
            <a:chOff x="1152" y="3327"/>
            <a:chExt cx="743" cy="387"/>
          </a:xfrm>
        </p:grpSpPr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 flipV="1">
              <a:off x="1152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 flipV="1">
              <a:off x="1300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 flipV="1">
              <a:off x="1449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 flipV="1">
              <a:off x="1597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 flipV="1">
              <a:off x="1746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 flipV="1">
              <a:off x="1895" y="3328"/>
              <a:ext cx="0" cy="3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4" name="Line 24"/>
            <p:cNvSpPr>
              <a:spLocks noChangeShapeType="1"/>
            </p:cNvSpPr>
            <p:nvPr/>
          </p:nvSpPr>
          <p:spPr bwMode="auto">
            <a:xfrm>
              <a:off x="1152" y="3329"/>
              <a:ext cx="149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>
              <a:off x="1299" y="3714"/>
              <a:ext cx="1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>
              <a:off x="1448" y="3329"/>
              <a:ext cx="1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>
              <a:off x="1596" y="3714"/>
              <a:ext cx="149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>
              <a:off x="1745" y="3327"/>
              <a:ext cx="15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4109" name="Line 29"/>
          <p:cNvSpPr>
            <a:spLocks noChangeShapeType="1"/>
          </p:cNvSpPr>
          <p:nvPr/>
        </p:nvSpPr>
        <p:spPr bwMode="auto">
          <a:xfrm>
            <a:off x="4851400" y="3086100"/>
            <a:ext cx="15367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4797425" y="2640013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Atténuation</a:t>
            </a:r>
          </a:p>
        </p:txBody>
      </p:sp>
      <p:sp>
        <p:nvSpPr>
          <p:cNvPr id="174111" name="Text Box 31"/>
          <p:cNvSpPr txBox="1">
            <a:spLocks noChangeArrowheads="1"/>
          </p:cNvSpPr>
          <p:nvPr/>
        </p:nvSpPr>
        <p:spPr bwMode="auto">
          <a:xfrm>
            <a:off x="3540125" y="3236913"/>
            <a:ext cx="3659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signal qui se propage s’affaiblit</a:t>
            </a:r>
          </a:p>
        </p:txBody>
      </p:sp>
      <p:sp>
        <p:nvSpPr>
          <p:cNvPr id="174112" name="Line 32"/>
          <p:cNvSpPr>
            <a:spLocks noChangeShapeType="1"/>
          </p:cNvSpPr>
          <p:nvPr/>
        </p:nvSpPr>
        <p:spPr bwMode="auto">
          <a:xfrm flipV="1">
            <a:off x="3378200" y="4483100"/>
            <a:ext cx="0" cy="7493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13" name="Line 33"/>
          <p:cNvSpPr>
            <a:spLocks noChangeShapeType="1"/>
          </p:cNvSpPr>
          <p:nvPr/>
        </p:nvSpPr>
        <p:spPr bwMode="auto">
          <a:xfrm>
            <a:off x="3378200" y="4498975"/>
            <a:ext cx="6223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14" name="Line 34"/>
          <p:cNvSpPr>
            <a:spLocks noChangeShapeType="1"/>
          </p:cNvSpPr>
          <p:nvPr/>
        </p:nvSpPr>
        <p:spPr bwMode="auto">
          <a:xfrm flipV="1">
            <a:off x="4005263" y="4487863"/>
            <a:ext cx="0" cy="7493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15" name="Line 35"/>
          <p:cNvSpPr>
            <a:spLocks noChangeShapeType="1"/>
          </p:cNvSpPr>
          <p:nvPr/>
        </p:nvSpPr>
        <p:spPr bwMode="auto">
          <a:xfrm>
            <a:off x="3378200" y="52070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16" name="Line 36"/>
          <p:cNvSpPr>
            <a:spLocks noChangeShapeType="1"/>
          </p:cNvSpPr>
          <p:nvPr/>
        </p:nvSpPr>
        <p:spPr bwMode="auto">
          <a:xfrm>
            <a:off x="4005263" y="519747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17" name="Line 37"/>
          <p:cNvSpPr>
            <a:spLocks noChangeShapeType="1"/>
          </p:cNvSpPr>
          <p:nvPr/>
        </p:nvSpPr>
        <p:spPr bwMode="auto">
          <a:xfrm>
            <a:off x="3378200" y="546100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18" name="Text Box 38"/>
          <p:cNvSpPr txBox="1">
            <a:spLocks noChangeArrowheads="1"/>
          </p:cNvSpPr>
          <p:nvPr/>
        </p:nvSpPr>
        <p:spPr bwMode="auto">
          <a:xfrm>
            <a:off x="3540125" y="5065713"/>
            <a:ext cx="331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alt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19" name="Line 39"/>
          <p:cNvSpPr>
            <a:spLocks noChangeShapeType="1"/>
          </p:cNvSpPr>
          <p:nvPr/>
        </p:nvSpPr>
        <p:spPr bwMode="auto">
          <a:xfrm>
            <a:off x="4767263" y="4881563"/>
            <a:ext cx="15367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20" name="Arc 40"/>
          <p:cNvSpPr>
            <a:spLocks/>
          </p:cNvSpPr>
          <p:nvPr/>
        </p:nvSpPr>
        <p:spPr bwMode="auto">
          <a:xfrm flipV="1">
            <a:off x="6680200" y="5016500"/>
            <a:ext cx="368300" cy="393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21" name="Arc 41"/>
          <p:cNvSpPr>
            <a:spLocks/>
          </p:cNvSpPr>
          <p:nvPr/>
        </p:nvSpPr>
        <p:spPr bwMode="auto">
          <a:xfrm flipH="1" flipV="1">
            <a:off x="7612063" y="5021263"/>
            <a:ext cx="368300" cy="393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22" name="Arc 42"/>
          <p:cNvSpPr>
            <a:spLocks/>
          </p:cNvSpPr>
          <p:nvPr/>
        </p:nvSpPr>
        <p:spPr bwMode="auto">
          <a:xfrm>
            <a:off x="7048500" y="4672013"/>
            <a:ext cx="565150" cy="368300"/>
          </a:xfrm>
          <a:custGeom>
            <a:avLst/>
            <a:gdLst>
              <a:gd name="G0" fmla="+- 21558 0 0"/>
              <a:gd name="G1" fmla="+- 21600 0 0"/>
              <a:gd name="G2" fmla="+- 21600 0 0"/>
              <a:gd name="T0" fmla="*/ 0 w 43138"/>
              <a:gd name="T1" fmla="*/ 20259 h 21600"/>
              <a:gd name="T2" fmla="*/ 43138 w 43138"/>
              <a:gd name="T3" fmla="*/ 20670 h 21600"/>
              <a:gd name="T4" fmla="*/ 21558 w 431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38" h="21600" fill="none" extrusionOk="0">
                <a:moveTo>
                  <a:pt x="-1" y="20258"/>
                </a:moveTo>
                <a:cubicBezTo>
                  <a:pt x="707" y="8872"/>
                  <a:pt x="10149" y="-1"/>
                  <a:pt x="21558" y="0"/>
                </a:cubicBezTo>
                <a:cubicBezTo>
                  <a:pt x="33125" y="0"/>
                  <a:pt x="42639" y="9113"/>
                  <a:pt x="43137" y="20670"/>
                </a:cubicBezTo>
              </a:path>
              <a:path w="43138" h="21600" stroke="0" extrusionOk="0">
                <a:moveTo>
                  <a:pt x="-1" y="20258"/>
                </a:moveTo>
                <a:cubicBezTo>
                  <a:pt x="707" y="8872"/>
                  <a:pt x="10149" y="-1"/>
                  <a:pt x="21558" y="0"/>
                </a:cubicBezTo>
                <a:cubicBezTo>
                  <a:pt x="33125" y="0"/>
                  <a:pt x="42639" y="9113"/>
                  <a:pt x="43137" y="20670"/>
                </a:cubicBezTo>
                <a:lnTo>
                  <a:pt x="21558" y="21600"/>
                </a:lnTo>
                <a:close/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23" name="Text Box 43"/>
          <p:cNvSpPr txBox="1">
            <a:spLocks noChangeArrowheads="1"/>
          </p:cNvSpPr>
          <p:nvPr/>
        </p:nvSpPr>
        <p:spPr bwMode="auto">
          <a:xfrm>
            <a:off x="4687888" y="4460875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Dispersion</a:t>
            </a:r>
          </a:p>
        </p:txBody>
      </p:sp>
      <p:sp>
        <p:nvSpPr>
          <p:cNvPr id="174124" name="Text Box 44"/>
          <p:cNvSpPr txBox="1">
            <a:spLocks noChangeArrowheads="1"/>
          </p:cNvSpPr>
          <p:nvPr/>
        </p:nvSpPr>
        <p:spPr bwMode="auto">
          <a:xfrm>
            <a:off x="3595689" y="5584825"/>
            <a:ext cx="3916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signal qui se propage se déforme</a:t>
            </a:r>
          </a:p>
        </p:txBody>
      </p:sp>
      <p:sp>
        <p:nvSpPr>
          <p:cNvPr id="174125" name="Line 45"/>
          <p:cNvSpPr>
            <a:spLocks noChangeShapeType="1"/>
          </p:cNvSpPr>
          <p:nvPr/>
        </p:nvSpPr>
        <p:spPr bwMode="auto">
          <a:xfrm>
            <a:off x="7599363" y="507047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26" name="Line 46"/>
          <p:cNvSpPr>
            <a:spLocks noChangeShapeType="1"/>
          </p:cNvSpPr>
          <p:nvPr/>
        </p:nvSpPr>
        <p:spPr bwMode="auto">
          <a:xfrm>
            <a:off x="7048500" y="50546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28" name="Line 48"/>
          <p:cNvSpPr>
            <a:spLocks noChangeShapeType="1"/>
          </p:cNvSpPr>
          <p:nvPr/>
        </p:nvSpPr>
        <p:spPr bwMode="auto">
          <a:xfrm>
            <a:off x="7048500" y="5473700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29" name="Text Box 49"/>
          <p:cNvSpPr txBox="1">
            <a:spLocks noChangeArrowheads="1"/>
          </p:cNvSpPr>
          <p:nvPr/>
        </p:nvSpPr>
        <p:spPr bwMode="auto">
          <a:xfrm>
            <a:off x="7164389" y="5057776"/>
            <a:ext cx="331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fr-FR" alt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2"/>
          <p:cNvSpPr txBox="1">
            <a:spLocks noChangeArrowheads="1"/>
          </p:cNvSpPr>
          <p:nvPr/>
        </p:nvSpPr>
        <p:spPr>
          <a:xfrm>
            <a:off x="2047635" y="200830"/>
            <a:ext cx="7772400" cy="558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Atténuation et dispersion</a:t>
            </a:r>
          </a:p>
        </p:txBody>
      </p:sp>
      <p:sp>
        <p:nvSpPr>
          <p:cNvPr id="51" name="Espace réservé de la date 2">
            <a:extLst>
              <a:ext uri="{FF2B5EF4-FFF2-40B4-BE49-F238E27FC236}">
                <a16:creationId xmlns:a16="http://schemas.microsoft.com/office/drawing/2014/main" id="{09940562-D434-4EF2-B293-5584A7E7F98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0781" y="6398106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Espace réservé du numéro de diapositive 4">
            <a:extLst>
              <a:ext uri="{FF2B5EF4-FFF2-40B4-BE49-F238E27FC236}">
                <a16:creationId xmlns:a16="http://schemas.microsoft.com/office/drawing/2014/main" id="{701E46C8-DAD8-48C4-BA50-AA66C04CDE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8106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Espace réservé du pied de page 4">
            <a:extLst>
              <a:ext uri="{FF2B5EF4-FFF2-40B4-BE49-F238E27FC236}">
                <a16:creationId xmlns:a16="http://schemas.microsoft.com/office/drawing/2014/main" id="{23E6524C-D630-40EE-BCDC-BC6E58257376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609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65289"/>
            <a:ext cx="17907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175000"/>
            <a:ext cx="14732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58115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1524000" y="763338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existe différents types de fibres à maintien de polarisation. Il s’agit de fibres à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forte biréfringence linéaire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: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5376864" y="2055813"/>
            <a:ext cx="3108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Fibre Panda (la plus utilisée)</a:t>
            </a: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5376863" y="3584575"/>
            <a:ext cx="35958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Fibre « Bow tie » (nœud papillon)</a:t>
            </a:r>
          </a:p>
        </p:txBody>
      </p:sp>
      <p:grpSp>
        <p:nvGrpSpPr>
          <p:cNvPr id="203794" name="Group 18"/>
          <p:cNvGrpSpPr>
            <a:grpSpLocks/>
          </p:cNvGrpSpPr>
          <p:nvPr/>
        </p:nvGrpSpPr>
        <p:grpSpPr bwMode="auto">
          <a:xfrm>
            <a:off x="2806700" y="4743450"/>
            <a:ext cx="1498600" cy="1466850"/>
            <a:chOff x="648" y="3136"/>
            <a:chExt cx="1104" cy="1088"/>
          </a:xfrm>
        </p:grpSpPr>
        <p:sp>
          <p:nvSpPr>
            <p:cNvPr id="203791" name="Rectangle 15"/>
            <p:cNvSpPr>
              <a:spLocks noChangeArrowheads="1"/>
            </p:cNvSpPr>
            <p:nvPr/>
          </p:nvSpPr>
          <p:spPr bwMode="auto">
            <a:xfrm>
              <a:off x="648" y="3136"/>
              <a:ext cx="1104" cy="108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792" name="Oval 16"/>
            <p:cNvSpPr>
              <a:spLocks noChangeArrowheads="1"/>
            </p:cNvSpPr>
            <p:nvPr/>
          </p:nvSpPr>
          <p:spPr bwMode="auto">
            <a:xfrm>
              <a:off x="692" y="3172"/>
              <a:ext cx="1016" cy="1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793" name="Oval 17"/>
            <p:cNvSpPr>
              <a:spLocks noChangeArrowheads="1"/>
            </p:cNvSpPr>
            <p:nvPr/>
          </p:nvSpPr>
          <p:spPr bwMode="auto">
            <a:xfrm>
              <a:off x="1164" y="3596"/>
              <a:ext cx="72" cy="168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5376863" y="5095875"/>
            <a:ext cx="2480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Fibre à cœur elliptique</a:t>
            </a:r>
          </a:p>
        </p:txBody>
      </p:sp>
      <p:sp>
        <p:nvSpPr>
          <p:cNvPr id="203796" name="Line 20"/>
          <p:cNvSpPr>
            <a:spLocks noChangeShapeType="1"/>
          </p:cNvSpPr>
          <p:nvPr/>
        </p:nvSpPr>
        <p:spPr bwMode="auto">
          <a:xfrm>
            <a:off x="2235200" y="3568700"/>
            <a:ext cx="12192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 flipV="1">
            <a:off x="2247900" y="2628900"/>
            <a:ext cx="17399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798" name="Line 22"/>
          <p:cNvSpPr>
            <a:spLocks noChangeShapeType="1"/>
          </p:cNvSpPr>
          <p:nvPr/>
        </p:nvSpPr>
        <p:spPr bwMode="auto">
          <a:xfrm flipV="1">
            <a:off x="2247900" y="2463800"/>
            <a:ext cx="7620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1597026" y="3643313"/>
            <a:ext cx="11017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Zones de contrainte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mécanique</a:t>
            </a:r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 flipV="1">
            <a:off x="3543300" y="3263900"/>
            <a:ext cx="54610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>
            <a:off x="3543300" y="3924300"/>
            <a:ext cx="5969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 flipV="1">
            <a:off x="3556000" y="48006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>
            <a:off x="3556000" y="546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804" name="Line 28"/>
          <p:cNvSpPr>
            <a:spLocks noChangeShapeType="1"/>
          </p:cNvSpPr>
          <p:nvPr/>
        </p:nvSpPr>
        <p:spPr bwMode="auto">
          <a:xfrm flipV="1">
            <a:off x="4241800" y="1752600"/>
            <a:ext cx="5461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805" name="Line 29"/>
          <p:cNvSpPr>
            <a:spLocks noChangeShapeType="1"/>
          </p:cNvSpPr>
          <p:nvPr/>
        </p:nvSpPr>
        <p:spPr bwMode="auto">
          <a:xfrm>
            <a:off x="4241800" y="2336800"/>
            <a:ext cx="5334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 rot="2727948">
            <a:off x="4123532" y="2624932"/>
            <a:ext cx="892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axe rapide</a:t>
            </a:r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 rot="-2392851">
            <a:off x="4010026" y="1708150"/>
            <a:ext cx="715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axe lent</a:t>
            </a:r>
          </a:p>
        </p:txBody>
      </p:sp>
      <p:sp>
        <p:nvSpPr>
          <p:cNvPr id="203808" name="Text Box 32"/>
          <p:cNvSpPr txBox="1">
            <a:spLocks noChangeArrowheads="1"/>
          </p:cNvSpPr>
          <p:nvPr/>
        </p:nvSpPr>
        <p:spPr bwMode="auto">
          <a:xfrm>
            <a:off x="9124950" y="6032500"/>
            <a:ext cx="154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 Fibercore</a:t>
            </a:r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4708525" y="5610226"/>
            <a:ext cx="4660250" cy="64633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Remarque :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retard est ici une fonction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linéaire de la distance 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Fibre à maintien de polarisation</a:t>
            </a:r>
            <a:endParaRPr lang="fr-FR" dirty="0"/>
          </a:p>
        </p:txBody>
      </p:sp>
      <p:sp>
        <p:nvSpPr>
          <p:cNvPr id="32" name="Espace réservé de la date 2">
            <a:extLst>
              <a:ext uri="{FF2B5EF4-FFF2-40B4-BE49-F238E27FC236}">
                <a16:creationId xmlns:a16="http://schemas.microsoft.com/office/drawing/2014/main" id="{2F2AA0B9-93FD-43B2-9694-2D858AE9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DC3AA496-CD15-405B-9F37-0D163CE4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id="{03DAF0B6-E47D-42D8-A16C-3563F8C37082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152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518957" y="1435100"/>
            <a:ext cx="7109639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5400" b="1" dirty="0">
                <a:solidFill>
                  <a:prstClr val="black"/>
                </a:solidFill>
                <a:latin typeface="Arial"/>
              </a:rPr>
              <a:t>2.2</a:t>
            </a:r>
            <a:endParaRPr kumimoji="0" lang="fr-FR" altLang="fr-F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Effets Non-linéaires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Effet Raman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3200" b="1" dirty="0">
                <a:solidFill>
                  <a:prstClr val="black"/>
                </a:solidFill>
                <a:latin typeface="Arial"/>
              </a:rPr>
              <a:t>Effet Brillouin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Effet </a:t>
            </a:r>
            <a:r>
              <a:rPr kumimoji="0" lang="fr-FR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Kerr</a:t>
            </a:r>
            <a:r>
              <a:rPr kumimoji="0" lang="fr-FR" alt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SPM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, XPM</a:t>
            </a: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3058E47-8F00-4E4E-AF1E-84A6AA09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D7BC40D3-D8C8-47F1-8E44-6274D534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4A47D53-525D-4ED5-918D-8C3FEDFF06C2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79899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796A5-88D0-4EBD-A185-F3BCB794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Origine des effets non-linéaires dans une fibre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E0F45D-F472-4A2A-9172-FC8E7C4B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05/03/2025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60D508-DF8A-4731-9423-21761C33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TELECOM203  Propagation dans les fibres    (R. Gabet)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3CE1B1-BD86-4CC2-93A7-6E9365B6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9D030C-B220-489F-828B-698613DA2115}"/>
              </a:ext>
            </a:extLst>
          </p:cNvPr>
          <p:cNvSpPr txBox="1"/>
          <p:nvPr/>
        </p:nvSpPr>
        <p:spPr>
          <a:xfrm>
            <a:off x="1683143" y="1715512"/>
            <a:ext cx="46666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Susceptibilité du troisième ordre </a:t>
            </a:r>
            <a:r>
              <a:rPr lang="fr-FR" dirty="0">
                <a:sym typeface="Symbol" panose="05050102010706020507" pitchFamily="18" charset="2"/>
              </a:rPr>
              <a:t></a:t>
            </a:r>
            <a:r>
              <a:rPr lang="fr-FR" baseline="30000" dirty="0">
                <a:sym typeface="Symbol" panose="05050102010706020507" pitchFamily="18" charset="2"/>
              </a:rPr>
              <a:t>(3)</a:t>
            </a:r>
            <a:endParaRPr lang="fr-FR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Partie réelle : Effet Kerr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SPM : Self Phase Modulation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XPM : Cross Phase Modulation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FWM : Four Waves </a:t>
            </a:r>
            <a:r>
              <a:rPr lang="fr-FR" dirty="0" err="1"/>
              <a:t>Mixing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Partie imaginaire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SBS : </a:t>
            </a:r>
            <a:r>
              <a:rPr lang="fr-FR" dirty="0" err="1"/>
              <a:t>Stimulated</a:t>
            </a:r>
            <a:r>
              <a:rPr lang="fr-FR" dirty="0"/>
              <a:t> Brillouin </a:t>
            </a:r>
            <a:r>
              <a:rPr lang="fr-FR" dirty="0" err="1"/>
              <a:t>Scattering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SRS : </a:t>
            </a:r>
            <a:r>
              <a:rPr lang="fr-FR" dirty="0" err="1"/>
              <a:t>Stimulated</a:t>
            </a:r>
            <a:r>
              <a:rPr lang="fr-FR" dirty="0"/>
              <a:t> Raman </a:t>
            </a:r>
            <a:r>
              <a:rPr lang="fr-FR" dirty="0" err="1"/>
              <a:t>Scattering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425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19" y="1167576"/>
            <a:ext cx="806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Dakin. J.P. et al. 1985. 3rd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Intern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.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Conf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. On Optical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Fiber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Sensors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, San Diego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18" y="2004219"/>
            <a:ext cx="7216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Effet Raman : Interaction entre un photon incident et les vibrations moléculaires du milieu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La vibration moléculaire provoque une fluctuation de la polarisation du milieu à la fréquence vibrationnelle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Dépend du milieu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Diffusion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inélastique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 (variation de la fréquence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rétro-diffusée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37561" y="296037"/>
            <a:ext cx="2130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Effet Raman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115659" y="2409301"/>
            <a:ext cx="10058726" cy="2524264"/>
            <a:chOff x="115659" y="2409301"/>
            <a:chExt cx="10058726" cy="2524264"/>
          </a:xfrm>
        </p:grpSpPr>
        <p:grpSp>
          <p:nvGrpSpPr>
            <p:cNvPr id="43" name="Groupe 42"/>
            <p:cNvGrpSpPr/>
            <p:nvPr/>
          </p:nvGrpSpPr>
          <p:grpSpPr>
            <a:xfrm>
              <a:off x="7138415" y="2409301"/>
              <a:ext cx="3035970" cy="2522946"/>
              <a:chOff x="7138415" y="2409301"/>
              <a:chExt cx="3035970" cy="2522946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7693572" y="4258660"/>
                <a:ext cx="13243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7693572" y="4784228"/>
                <a:ext cx="13243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7693572" y="3049771"/>
                <a:ext cx="13243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7693572" y="2563542"/>
                <a:ext cx="13243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7138415" y="3438657"/>
                <a:ext cx="753619" cy="294436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8177406" y="3464963"/>
                <a:ext cx="1324306" cy="248826"/>
              </a:xfrm>
              <a:prstGeom prst="rect">
                <a:avLst/>
              </a:prstGeom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8668845" y="2611340"/>
                <a:ext cx="1505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Etats virtuels</a:t>
                </a:r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 flipV="1">
                <a:off x="7841234" y="3049771"/>
                <a:ext cx="0" cy="173445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7333669" y="4593693"/>
                <a:ext cx="396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E</a:t>
                </a:r>
                <a:r>
                  <a:rPr kumimoji="0" lang="fr-FR" sz="16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7326415" y="4092953"/>
                <a:ext cx="396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E</a:t>
                </a:r>
                <a:r>
                  <a:rPr kumimoji="0" lang="fr-FR" sz="16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7333675" y="2881011"/>
                <a:ext cx="396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E</a:t>
                </a:r>
                <a:r>
                  <a:rPr kumimoji="0" lang="fr-FR" sz="16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7326418" y="2409301"/>
                <a:ext cx="396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E</a:t>
                </a:r>
                <a:r>
                  <a:rPr kumimoji="0" lang="fr-FR" sz="16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1A171B"/>
                    </a:solidFill>
                    <a:effectLst/>
                    <a:uLnTx/>
                    <a:uFillTx/>
                    <a:latin typeface="Arial" pitchFamily="4" charset="0"/>
                    <a:ea typeface="+mn-ea"/>
                    <a:cs typeface="+mn-cs"/>
                  </a:rPr>
                  <a:t>4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7171353" y="3630669"/>
                    <a:ext cx="6799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ℏ</m:t>
                          </m:r>
                          <m:sSub>
                            <m:sSubPr>
                              <m:ctrlP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kumimoji="0" lang="fr-F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itchFamily="4" charset="0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0" name="ZoneTexte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1353" y="3630669"/>
                    <a:ext cx="67993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8468285" y="3630669"/>
                    <a:ext cx="67512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ℏ</m:t>
                          </m:r>
                          <m:sSub>
                            <m:sSubPr>
                              <m:ctrlP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𝑺</m:t>
                              </m:r>
                            </m:sub>
                          </m:sSub>
                        </m:oMath>
                      </m:oMathPara>
                    </a14:m>
                    <a:endParaRPr kumimoji="0" lang="fr-F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4" charset="0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1" name="ZoneTexte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8285" y="3630669"/>
                    <a:ext cx="67512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8092917" y="4424367"/>
                    <a:ext cx="139788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Δ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=ℏ(</m:t>
                          </m:r>
                          <m:sSub>
                            <m:sSubPr>
                              <m:ctrlP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fr-F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A171B"/>
                      </a:solidFill>
                      <a:effectLst/>
                      <a:uLnTx/>
                      <a:uFillTx/>
                      <a:latin typeface="Arial" pitchFamily="4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4" name="ZoneTexte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2917" y="4424367"/>
                    <a:ext cx="1397882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83" r="-3493" b="-3428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Connecteur droit avec flèche 34"/>
              <p:cNvCxnSpPr/>
              <p:nvPr/>
            </p:nvCxnSpPr>
            <p:spPr>
              <a:xfrm flipV="1">
                <a:off x="8370237" y="3049771"/>
                <a:ext cx="0" cy="120888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8026400" y="4258660"/>
                <a:ext cx="0" cy="5255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115659" y="3733236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4" charset="0"/>
                  <a:ea typeface="+mn-ea"/>
                  <a:cs typeface="+mn-cs"/>
                  <a:sym typeface="Wingdings" panose="05000000000000000000" pitchFamily="2" charset="2"/>
                </a:rPr>
                <a:t>Raman Stokes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171B"/>
                  </a:solidFill>
                  <a:effectLst/>
                  <a:uLnTx/>
                  <a:uFillTx/>
                  <a:latin typeface="Arial" pitchFamily="4" charset="0"/>
                  <a:ea typeface="+mn-ea"/>
                  <a:cs typeface="+mn-cs"/>
                </a:rPr>
                <a:t>Le photon excite la molécule et perd de l’énergie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171B"/>
                  </a:solidFill>
                  <a:effectLst/>
                  <a:uLnTx/>
                  <a:uFillTx/>
                  <a:latin typeface="Arial" pitchFamily="4" charset="0"/>
                  <a:ea typeface="+mn-ea"/>
                  <a:cs typeface="+mn-cs"/>
                </a:rPr>
                <a:t>Le photon diffusé perd de l’énergie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171B"/>
                  </a:solidFill>
                  <a:effectLst/>
                  <a:uLnTx/>
                  <a:uFillTx/>
                  <a:latin typeface="Arial" pitchFamily="4" charset="0"/>
                  <a:ea typeface="+mn-ea"/>
                  <a:cs typeface="+mn-cs"/>
                </a:rPr>
                <a:t>Sa fréquence diminue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253844" y="2546597"/>
            <a:ext cx="11981512" cy="3400748"/>
            <a:chOff x="103195" y="2524203"/>
            <a:chExt cx="11981512" cy="3400748"/>
          </a:xfrm>
        </p:grpSpPr>
        <p:grpSp>
          <p:nvGrpSpPr>
            <p:cNvPr id="44" name="Groupe 43"/>
            <p:cNvGrpSpPr/>
            <p:nvPr/>
          </p:nvGrpSpPr>
          <p:grpSpPr>
            <a:xfrm>
              <a:off x="9409976" y="2524203"/>
              <a:ext cx="2674731" cy="2260025"/>
              <a:chOff x="9409976" y="2524203"/>
              <a:chExt cx="2674731" cy="2260025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9990082" y="4258660"/>
                <a:ext cx="13243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9990082" y="4784228"/>
                <a:ext cx="13243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9990082" y="3049771"/>
                <a:ext cx="13243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9990082" y="2563542"/>
                <a:ext cx="13243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9409976" y="3434150"/>
                <a:ext cx="753619" cy="294436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10498462" y="3430018"/>
                <a:ext cx="537761" cy="298567"/>
              </a:xfrm>
              <a:prstGeom prst="rect">
                <a:avLst/>
              </a:prstGeom>
            </p:spPr>
          </p:pic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10174385" y="2524203"/>
                <a:ext cx="0" cy="173445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9517413" y="3626545"/>
                    <a:ext cx="6799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ℏ</m:t>
                          </m:r>
                          <m:sSub>
                            <m:sSubPr>
                              <m:ctrlP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kumimoji="0" lang="fr-F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itchFamily="4" charset="0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2" name="ZoneText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7413" y="3626545"/>
                    <a:ext cx="67993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10478606" y="3627965"/>
                    <a:ext cx="7873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ℏ</m:t>
                          </m:r>
                          <m:sSub>
                            <m:sSubPr>
                              <m:ctrlP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𝑨𝑺</m:t>
                              </m:r>
                            </m:sub>
                          </m:sSub>
                        </m:oMath>
                      </m:oMathPara>
                    </a14:m>
                    <a:endParaRPr kumimoji="0" lang="fr-F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Arial" pitchFamily="4" charset="0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3" name="ZoneTexte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78606" y="3627965"/>
                    <a:ext cx="78733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Connecteur droit avec flèche 36"/>
              <p:cNvCxnSpPr/>
              <p:nvPr/>
            </p:nvCxnSpPr>
            <p:spPr>
              <a:xfrm flipH="1" flipV="1">
                <a:off x="10408785" y="2563543"/>
                <a:ext cx="0" cy="219942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>
                <a:off x="10559147" y="4237402"/>
                <a:ext cx="0" cy="5255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10559161" y="4418771"/>
                    <a:ext cx="152554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Δ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=ℏ(</m:t>
                          </m:r>
                          <m:sSub>
                            <m:sSubPr>
                              <m:ctrlP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fr-F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𝐴𝑆</m:t>
                              </m:r>
                            </m:sub>
                          </m:sSub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fr-F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fr-F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A171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A17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fr-FR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A171B"/>
                      </a:solidFill>
                      <a:effectLst/>
                      <a:uLnTx/>
                      <a:uFillTx/>
                      <a:latin typeface="Arial" pitchFamily="4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2" name="ZoneTexte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9161" y="4418771"/>
                    <a:ext cx="1525546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00" r="-2000" b="-3428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Rectangle 45"/>
            <p:cNvSpPr/>
            <p:nvPr/>
          </p:nvSpPr>
          <p:spPr>
            <a:xfrm>
              <a:off x="103195" y="5001621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4" charset="0"/>
                  <a:ea typeface="+mn-ea"/>
                  <a:cs typeface="+mn-cs"/>
                </a:rPr>
                <a:t>Raman Anti-Stokes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171B"/>
                  </a:solidFill>
                  <a:effectLst/>
                  <a:uLnTx/>
                  <a:uFillTx/>
                  <a:latin typeface="Arial" pitchFamily="4" charset="0"/>
                  <a:ea typeface="+mn-ea"/>
                  <a:cs typeface="+mn-cs"/>
                </a:rPr>
                <a:t>Cette fois c’est l’énergie vibrationnelle des molécules qui est transférée au photon diffusé</a:t>
              </a:r>
            </a:p>
          </p:txBody>
        </p:sp>
      </p:grpSp>
      <p:sp>
        <p:nvSpPr>
          <p:cNvPr id="52" name="Espace réservé de la date 2">
            <a:extLst>
              <a:ext uri="{FF2B5EF4-FFF2-40B4-BE49-F238E27FC236}">
                <a16:creationId xmlns:a16="http://schemas.microsoft.com/office/drawing/2014/main" id="{B34DE9B0-C02C-409F-A2E7-A94B712264B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Espace réservé du numéro de diapositive 4">
            <a:extLst>
              <a:ext uri="{FF2B5EF4-FFF2-40B4-BE49-F238E27FC236}">
                <a16:creationId xmlns:a16="http://schemas.microsoft.com/office/drawing/2014/main" id="{73854AF0-208C-4D1B-8BEE-55904BB44B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Espace réservé du pied de page 4">
            <a:extLst>
              <a:ext uri="{FF2B5EF4-FFF2-40B4-BE49-F238E27FC236}">
                <a16:creationId xmlns:a16="http://schemas.microsoft.com/office/drawing/2014/main" id="{D979EEAF-FB5E-4C80-BBF9-79F73D2BAD90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9CE82AB-97AB-4D12-A9EF-E418561A680D}"/>
              </a:ext>
            </a:extLst>
          </p:cNvPr>
          <p:cNvSpPr txBox="1"/>
          <p:nvPr/>
        </p:nvSpPr>
        <p:spPr>
          <a:xfrm>
            <a:off x="2327492" y="747723"/>
            <a:ext cx="324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2"/>
                </a:solidFill>
              </a:rPr>
              <a:t>Principe de </a:t>
            </a:r>
            <a:r>
              <a:rPr lang="en-US" sz="2000" b="1" dirty="0" err="1">
                <a:solidFill>
                  <a:schemeClr val="tx2"/>
                </a:solidFill>
              </a:rPr>
              <a:t>l’effet</a:t>
            </a:r>
            <a:r>
              <a:rPr lang="en-US" sz="2000" b="1" dirty="0">
                <a:solidFill>
                  <a:schemeClr val="tx2"/>
                </a:solidFill>
              </a:rPr>
              <a:t> Raman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6A91C0-D49E-46BA-8289-366472103C91}"/>
              </a:ext>
            </a:extLst>
          </p:cNvPr>
          <p:cNvSpPr/>
          <p:nvPr/>
        </p:nvSpPr>
        <p:spPr>
          <a:xfrm>
            <a:off x="82718" y="59249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Effet très large bande &gt;40THz</a:t>
            </a:r>
          </a:p>
        </p:txBody>
      </p:sp>
    </p:spTree>
    <p:extLst>
      <p:ext uri="{BB962C8B-B14F-4D97-AF65-F5344CB8AC3E}">
        <p14:creationId xmlns:p14="http://schemas.microsoft.com/office/powerpoint/2010/main" val="38146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1D1D96CB-11C1-4934-A631-A72B914C66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D9645584-D7D2-43B2-9034-570FB82CCE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D14B5E2-2EE5-4F96-BDE7-9D045F34A063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71F224-55DC-448B-93FE-247FD5659921}"/>
              </a:ext>
            </a:extLst>
          </p:cNvPr>
          <p:cNvSpPr txBox="1"/>
          <p:nvPr/>
        </p:nvSpPr>
        <p:spPr>
          <a:xfrm>
            <a:off x="1937561" y="264507"/>
            <a:ext cx="2130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Effet Raman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00BE27-370E-4E5C-9FE9-7D16EE4CE99B}"/>
              </a:ext>
            </a:extLst>
          </p:cNvPr>
          <p:cNvSpPr txBox="1"/>
          <p:nvPr/>
        </p:nvSpPr>
        <p:spPr>
          <a:xfrm>
            <a:off x="2327492" y="747723"/>
            <a:ext cx="571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Conséquences</a:t>
            </a:r>
            <a:r>
              <a:rPr lang="en-US" sz="2000" b="1" dirty="0">
                <a:solidFill>
                  <a:schemeClr val="tx2"/>
                </a:solidFill>
              </a:rPr>
              <a:t> sur </a:t>
            </a:r>
            <a:r>
              <a:rPr lang="en-US" sz="2000" b="1" dirty="0" err="1">
                <a:solidFill>
                  <a:schemeClr val="tx2"/>
                </a:solidFill>
              </a:rPr>
              <a:t>une</a:t>
            </a:r>
            <a:r>
              <a:rPr lang="en-US" sz="2000" b="1" dirty="0">
                <a:solidFill>
                  <a:schemeClr val="tx2"/>
                </a:solidFill>
              </a:rPr>
              <a:t> transmission </a:t>
            </a:r>
            <a:r>
              <a:rPr lang="en-US" sz="2000" b="1" dirty="0" err="1">
                <a:solidFill>
                  <a:schemeClr val="tx2"/>
                </a:solidFill>
              </a:rPr>
              <a:t>télécom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67BC07-472E-4716-8059-5949B4AEF4A7}"/>
              </a:ext>
            </a:extLst>
          </p:cNvPr>
          <p:cNvSpPr txBox="1"/>
          <p:nvPr/>
        </p:nvSpPr>
        <p:spPr>
          <a:xfrm>
            <a:off x="366506" y="2173236"/>
            <a:ext cx="9668096" cy="2949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Stimulée par une puissance pompe: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Transfert de puissance </a:t>
            </a:r>
            <a:r>
              <a:rPr lang="fr-FR" dirty="0"/>
              <a:t>des courtes longueurs d’onde vers les grandes longueurs d’onde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Utile comme méthode d’amplification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La diffusion Raman spontanée (SRS) nécessite de forte puissance &gt;1W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Dans les </a:t>
            </a:r>
            <a:r>
              <a:rPr lang="fr-FR" dirty="0" err="1"/>
              <a:t>systemes</a:t>
            </a:r>
            <a:r>
              <a:rPr lang="fr-FR" dirty="0"/>
              <a:t> WDM, la diffusion Raman Stimulée provoque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Transfert de puissance d’un canal à l’autre (</a:t>
            </a:r>
            <a:r>
              <a:rPr lang="fr-FR" dirty="0" err="1"/>
              <a:t>Crosstalk</a:t>
            </a:r>
            <a:r>
              <a:rPr lang="fr-FR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Gênant dans les transmissions très larges bandes (S+C+L)</a:t>
            </a:r>
          </a:p>
        </p:txBody>
      </p:sp>
    </p:spTree>
    <p:extLst>
      <p:ext uri="{BB962C8B-B14F-4D97-AF65-F5344CB8AC3E}">
        <p14:creationId xmlns:p14="http://schemas.microsoft.com/office/powerpoint/2010/main" val="1940200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6478" r="10958" b="5346"/>
          <a:stretch/>
        </p:blipFill>
        <p:spPr>
          <a:xfrm>
            <a:off x="7930505" y="1239514"/>
            <a:ext cx="3985724" cy="25835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59440" y="231807"/>
            <a:ext cx="23519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Raman-OTDR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23070" y="675542"/>
            <a:ext cx="6800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2"/>
                </a:solidFill>
              </a:rPr>
              <a:t>Principe de </a:t>
            </a:r>
            <a:r>
              <a:rPr lang="en-US" sz="2000" b="1" dirty="0" err="1">
                <a:solidFill>
                  <a:schemeClr val="tx2"/>
                </a:solidFill>
              </a:rPr>
              <a:t>l’effet</a:t>
            </a:r>
            <a:r>
              <a:rPr lang="en-US" sz="2000" b="1" dirty="0">
                <a:solidFill>
                  <a:schemeClr val="tx2"/>
                </a:solidFill>
              </a:rPr>
              <a:t> Raman : </a:t>
            </a:r>
            <a:r>
              <a:rPr lang="en-US" sz="2000" b="1" dirty="0" err="1">
                <a:solidFill>
                  <a:schemeClr val="tx2"/>
                </a:solidFill>
              </a:rPr>
              <a:t>Sensibilité</a:t>
            </a:r>
            <a:r>
              <a:rPr lang="en-US" sz="2000" b="1" dirty="0">
                <a:solidFill>
                  <a:schemeClr val="tx2"/>
                </a:solidFill>
              </a:rPr>
              <a:t> à la </a:t>
            </a:r>
            <a:r>
              <a:rPr lang="en-US" sz="2000" b="1" dirty="0" err="1">
                <a:solidFill>
                  <a:schemeClr val="tx2"/>
                </a:solidFill>
              </a:rPr>
              <a:t>température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2229" y="4352852"/>
            <a:ext cx="1121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Seule la puissance portée par l’onde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Anti-Stokes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 rétrodiffusée est fortement dépendante de la Température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Capteur :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mesure du rapport de puissance Stokes/Anti-stokes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4" charset="0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2229" y="1205337"/>
            <a:ext cx="6120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température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 fait varier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La fréquence Raman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La largeurs des pics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L’amplitude des pics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En pratique ce sont les variations d’amplitude des pics qui sont utilisées pour mesurer T°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fr-FR" b="1" dirty="0">
                <a:solidFill>
                  <a:srgbClr val="1A171B"/>
                </a:solidFill>
                <a:latin typeface="Arial" pitchFamily="4" charset="0"/>
                <a:sym typeface="Wingdings" panose="05000000000000000000" pitchFamily="2" charset="2"/>
              </a:rPr>
              <a:t>Nécessité de régime Raman spontané pour que les le remplissage des niveaux d’énergie dépendent de T° (Statistique de Bose-Einstein)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A171B"/>
              </a:solidFill>
              <a:effectLst/>
              <a:uLnTx/>
              <a:uFillTx/>
              <a:latin typeface="Arial" pitchFamily="4" charset="0"/>
              <a:ea typeface="+mn-ea"/>
              <a:cs typeface="+mn-cs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6717854" y="2302709"/>
            <a:ext cx="847477" cy="30167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A17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2229" y="3860284"/>
            <a:ext cx="1070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Effet faible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 Besoin de fortes puissances &lt; Seuils Brillouin et Raman stimulés 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Fibres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  <a:sym typeface="Wingdings" panose="05000000000000000000" pitchFamily="2" charset="2"/>
              </a:rPr>
              <a:t> multimodes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939" y="5662394"/>
            <a:ext cx="116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Remarque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71B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 : Le Raman Stimulé ne peut être utilisé pour mesurer la température car il ne répond pas à la statistique de Bose-Einstein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ED70FF3A-0D60-4CC3-96E1-0715D8E366A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C028A296-71EE-4BFB-8BFB-DDD87FE707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01AD34B1-137F-4DCC-8356-AB6979667AA2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7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10000" t="51577" r="9631"/>
          <a:stretch/>
        </p:blipFill>
        <p:spPr>
          <a:xfrm>
            <a:off x="4503144" y="2435089"/>
            <a:ext cx="4275899" cy="6510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2890">
            <a:off x="1998412" y="1984611"/>
            <a:ext cx="1506286" cy="1506286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503144" y="2411024"/>
            <a:ext cx="42758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499128" y="3068764"/>
            <a:ext cx="42758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400923" y="2395003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Bruit</a:t>
            </a:r>
          </a:p>
          <a:p>
            <a:pPr algn="ctr"/>
            <a:r>
              <a:rPr lang="fr-FR" dirty="0"/>
              <a:t>ambiant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779043" y="2422434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Onde acoustique</a:t>
            </a:r>
          </a:p>
          <a:p>
            <a:pPr algn="ctr"/>
            <a:r>
              <a:rPr lang="fr-FR" dirty="0" err="1"/>
              <a:t>propagative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13" idx="3"/>
          </p:cNvCxnSpPr>
          <p:nvPr/>
        </p:nvCxnSpPr>
        <p:spPr>
          <a:xfrm flipV="1">
            <a:off x="8779043" y="2760598"/>
            <a:ext cx="61361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732844" y="205372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Fibre optique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3928336" y="2390882"/>
            <a:ext cx="5515253" cy="1415906"/>
            <a:chOff x="2772146" y="3727613"/>
            <a:chExt cx="5515253" cy="1415906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4"/>
            <a:srcRect t="21841" b="22601"/>
            <a:stretch/>
          </p:blipFill>
          <p:spPr>
            <a:xfrm>
              <a:off x="2772146" y="3727613"/>
              <a:ext cx="5515253" cy="6978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</p:pic>
        <p:sp>
          <p:nvSpPr>
            <p:cNvPr id="23" name="ZoneTexte 22"/>
            <p:cNvSpPr txBox="1"/>
            <p:nvPr/>
          </p:nvSpPr>
          <p:spPr>
            <a:xfrm>
              <a:off x="2953939" y="4497188"/>
              <a:ext cx="48468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</a:rPr>
                <a:t>Apparition d’un </a:t>
              </a:r>
              <a:r>
                <a:rPr lang="fr-FR" b="1" dirty="0">
                  <a:solidFill>
                    <a:srgbClr val="FF0000"/>
                  </a:solidFill>
                </a:rPr>
                <a:t>réseau d’indice mobile!</a:t>
              </a:r>
            </a:p>
            <a:p>
              <a:pPr algn="ctr"/>
              <a:r>
                <a:rPr lang="fr-FR" dirty="0"/>
                <a:t>Effet </a:t>
              </a:r>
              <a:r>
                <a:rPr lang="fr-FR" dirty="0" err="1"/>
                <a:t>Elasto</a:t>
              </a:r>
              <a:r>
                <a:rPr lang="fr-FR" dirty="0"/>
                <a:t>-Optique   :   </a:t>
              </a:r>
              <a:r>
                <a:rPr lang="fr-FR" b="1" i="1" dirty="0" err="1"/>
                <a:t>n</a:t>
              </a:r>
              <a:r>
                <a:rPr lang="fr-FR" b="1" i="1" baseline="-25000" dirty="0" err="1"/>
                <a:t>indice</a:t>
              </a:r>
              <a:r>
                <a:rPr lang="fr-FR" b="1" dirty="0"/>
                <a:t> = </a:t>
              </a:r>
              <a:r>
                <a:rPr lang="fr-FR" b="1" i="1" dirty="0"/>
                <a:t>f </a:t>
              </a:r>
              <a:r>
                <a:rPr lang="fr-FR" b="1" dirty="0"/>
                <a:t>(</a:t>
              </a:r>
              <a:r>
                <a:rPr lang="fr-FR" b="1" i="1" dirty="0" err="1"/>
                <a:t>E</a:t>
              </a:r>
              <a:r>
                <a:rPr lang="fr-FR" b="1" i="1" baseline="-25000" dirty="0" err="1"/>
                <a:t>Contraintes</a:t>
              </a:r>
              <a:r>
                <a:rPr lang="fr-FR" b="1" dirty="0"/>
                <a:t>)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3477750" y="5406999"/>
            <a:ext cx="6111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Diffusion</a:t>
            </a:r>
            <a:r>
              <a:rPr lang="fr-FR" dirty="0">
                <a:solidFill>
                  <a:srgbClr val="FF0000"/>
                </a:solidFill>
              </a:rPr>
              <a:t> sur le réseau d’indice </a:t>
            </a:r>
            <a:r>
              <a:rPr lang="fr-FR" b="1" dirty="0">
                <a:solidFill>
                  <a:srgbClr val="FF0000"/>
                </a:solidFill>
              </a:rPr>
              <a:t>mobile</a:t>
            </a:r>
            <a:r>
              <a:rPr lang="fr-FR" dirty="0">
                <a:solidFill>
                  <a:srgbClr val="FF0000"/>
                </a:solidFill>
              </a:rPr>
              <a:t>!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Effet Doppler : Onde réfléchie et décalée en fréquence!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Phénomène de diffusion inélastique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41389" y="171998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Effet Brillouin :</a:t>
            </a:r>
          </a:p>
        </p:txBody>
      </p:sp>
      <p:sp>
        <p:nvSpPr>
          <p:cNvPr id="39" name="Demi-tour 38"/>
          <p:cNvSpPr/>
          <p:nvPr/>
        </p:nvSpPr>
        <p:spPr>
          <a:xfrm rot="5400000">
            <a:off x="5946971" y="4623092"/>
            <a:ext cx="360360" cy="812791"/>
          </a:xfrm>
          <a:prstGeom prst="uturnArrow">
            <a:avLst>
              <a:gd name="adj1" fmla="val 2317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1685398" y="4283631"/>
            <a:ext cx="7682103" cy="1634382"/>
            <a:chOff x="161397" y="4283631"/>
            <a:chExt cx="7682103" cy="1634382"/>
          </a:xfrm>
        </p:grpSpPr>
        <p:grpSp>
          <p:nvGrpSpPr>
            <p:cNvPr id="42" name="Groupe 41"/>
            <p:cNvGrpSpPr/>
            <p:nvPr/>
          </p:nvGrpSpPr>
          <p:grpSpPr>
            <a:xfrm>
              <a:off x="161397" y="4283631"/>
              <a:ext cx="7682103" cy="1436459"/>
              <a:chOff x="161397" y="4283631"/>
              <a:chExt cx="7682103" cy="1436459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2366762" y="4313002"/>
                <a:ext cx="5476738" cy="1053185"/>
                <a:chOff x="2366762" y="4313002"/>
                <a:chExt cx="5476738" cy="1053185"/>
              </a:xfrm>
            </p:grpSpPr>
            <p:cxnSp>
              <p:nvCxnSpPr>
                <p:cNvPr id="28" name="Connecteur droit 27"/>
                <p:cNvCxnSpPr/>
                <p:nvPr/>
              </p:nvCxnSpPr>
              <p:spPr>
                <a:xfrm>
                  <a:off x="2983148" y="4677722"/>
                  <a:ext cx="427589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30" name="ZoneTexte 29"/>
                <p:cNvSpPr txBox="1"/>
                <p:nvPr/>
              </p:nvSpPr>
              <p:spPr>
                <a:xfrm>
                  <a:off x="4208844" y="4313002"/>
                  <a:ext cx="15311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Fibre optique</a:t>
                  </a:r>
                </a:p>
              </p:txBody>
            </p:sp>
            <p:pic>
              <p:nvPicPr>
                <p:cNvPr id="32" name="Image 3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21841" b="22601"/>
                <a:stretch/>
              </p:blipFill>
              <p:spPr>
                <a:xfrm>
                  <a:off x="2366762" y="4668355"/>
                  <a:ext cx="5476738" cy="697832"/>
                </a:xfrm>
                <a:prstGeom prst="rect">
                  <a:avLst/>
                </a:prstGeom>
                <a:solidFill>
                  <a:srgbClr val="FFFFFF">
                    <a:alpha val="30196"/>
                  </a:srgbClr>
                </a:solidFill>
              </p:spPr>
            </p:pic>
            <p:cxnSp>
              <p:nvCxnSpPr>
                <p:cNvPr id="29" name="Connecteur droit 28"/>
                <p:cNvCxnSpPr/>
                <p:nvPr/>
              </p:nvCxnSpPr>
              <p:spPr>
                <a:xfrm>
                  <a:off x="2983148" y="5362791"/>
                  <a:ext cx="427589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e 39"/>
              <p:cNvGrpSpPr/>
              <p:nvPr/>
            </p:nvGrpSpPr>
            <p:grpSpPr>
              <a:xfrm>
                <a:off x="161397" y="4283631"/>
                <a:ext cx="2533677" cy="1436459"/>
                <a:chOff x="161397" y="4283631"/>
                <a:chExt cx="2533677" cy="1436459"/>
              </a:xfrm>
            </p:grpSpPr>
            <p:cxnSp>
              <p:nvCxnSpPr>
                <p:cNvPr id="34" name="Connecteur droit avec flèche 33"/>
                <p:cNvCxnSpPr/>
                <p:nvPr/>
              </p:nvCxnSpPr>
              <p:spPr>
                <a:xfrm>
                  <a:off x="757988" y="5342025"/>
                  <a:ext cx="121518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35" name="Triangle isocèle 34"/>
                <p:cNvSpPr/>
                <p:nvPr/>
              </p:nvSpPr>
              <p:spPr>
                <a:xfrm>
                  <a:off x="1106904" y="4680985"/>
                  <a:ext cx="257843" cy="66104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>
                <a:xfrm>
                  <a:off x="1804729" y="5350758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t</a:t>
                  </a:r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161397" y="4283631"/>
                  <a:ext cx="2246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i="1" dirty="0">
                      <a:sym typeface="Symbol" panose="05050102010706020507" pitchFamily="18" charset="2"/>
                    </a:rPr>
                    <a:t>t = </a:t>
                  </a:r>
                  <a:r>
                    <a:rPr lang="fr-FR" i="1" dirty="0"/>
                    <a:t>10ns </a:t>
                  </a:r>
                  <a:r>
                    <a:rPr lang="fr-FR" i="1" dirty="0">
                      <a:sym typeface="Symbol" panose="05050102010706020507" pitchFamily="18" charset="2"/>
                    </a:rPr>
                    <a:t> L=2m</a:t>
                  </a:r>
                  <a:endParaRPr lang="fr-FR" i="1" dirty="0"/>
                </a:p>
              </p:txBody>
            </p:sp>
            <p:sp>
              <p:nvSpPr>
                <p:cNvPr id="38" name="Flèche droite 37"/>
                <p:cNvSpPr/>
                <p:nvPr/>
              </p:nvSpPr>
              <p:spPr>
                <a:xfrm>
                  <a:off x="1897063" y="4891186"/>
                  <a:ext cx="798011" cy="234263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43" name="ZoneTexte 42"/>
            <p:cNvSpPr txBox="1"/>
            <p:nvPr/>
          </p:nvSpPr>
          <p:spPr>
            <a:xfrm>
              <a:off x="374050" y="5610236"/>
              <a:ext cx="1723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i="1" dirty="0"/>
                <a:t>Impulsion optique</a:t>
              </a: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1945347" y="229294"/>
            <a:ext cx="7547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>
                <a:solidFill>
                  <a:schemeClr val="tx2"/>
                </a:solidFill>
              </a:rPr>
              <a:t>La diffusion Brillouin et ses différents régimes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751180" y="656022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La diffusion Brillouin spontanée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832" y="1168786"/>
            <a:ext cx="601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Horigushi</a:t>
            </a:r>
            <a:r>
              <a:rPr lang="fr-FR" i="1" dirty="0"/>
              <a:t>, T., and M. </a:t>
            </a:r>
            <a:r>
              <a:rPr lang="fr-FR" i="1" dirty="0" err="1"/>
              <a:t>Tateda</a:t>
            </a:r>
            <a:r>
              <a:rPr lang="fr-FR" i="1" dirty="0"/>
              <a:t>, 1989, J.L.T. 7:8: 1170-1176 </a:t>
            </a:r>
          </a:p>
        </p:txBody>
      </p:sp>
      <p:sp>
        <p:nvSpPr>
          <p:cNvPr id="48" name="Espace réservé de la date 2">
            <a:extLst>
              <a:ext uri="{FF2B5EF4-FFF2-40B4-BE49-F238E27FC236}">
                <a16:creationId xmlns:a16="http://schemas.microsoft.com/office/drawing/2014/main" id="{E74DCCC8-2384-488B-917E-A6BE721506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Espace réservé du numéro de diapositive 4">
            <a:extLst>
              <a:ext uri="{FF2B5EF4-FFF2-40B4-BE49-F238E27FC236}">
                <a16:creationId xmlns:a16="http://schemas.microsoft.com/office/drawing/2014/main" id="{55F88E5E-B16E-4641-961A-63F2809219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Espace réservé du pied de page 4">
            <a:extLst>
              <a:ext uri="{FF2B5EF4-FFF2-40B4-BE49-F238E27FC236}">
                <a16:creationId xmlns:a16="http://schemas.microsoft.com/office/drawing/2014/main" id="{25B57780-5FB3-4843-956C-A416B54BAB17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5781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524001" y="1116160"/>
            <a:ext cx="8999621" cy="5201904"/>
            <a:chOff x="65516" y="1562359"/>
            <a:chExt cx="8999621" cy="5201904"/>
          </a:xfrm>
          <a:solidFill>
            <a:schemeClr val="bg1"/>
          </a:solidFill>
        </p:grpSpPr>
        <p:grpSp>
          <p:nvGrpSpPr>
            <p:cNvPr id="7" name="Groupe 6"/>
            <p:cNvGrpSpPr/>
            <p:nvPr/>
          </p:nvGrpSpPr>
          <p:grpSpPr>
            <a:xfrm>
              <a:off x="65516" y="1562359"/>
              <a:ext cx="8999621" cy="5201904"/>
              <a:chOff x="0" y="1251284"/>
              <a:chExt cx="8999621" cy="5201904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0" y="1251284"/>
                <a:ext cx="8999621" cy="520190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108285" y="1357143"/>
                <a:ext cx="8819148" cy="4998997"/>
                <a:chOff x="-1" y="1255774"/>
                <a:chExt cx="8998244" cy="5100515"/>
              </a:xfrm>
              <a:grpFill/>
            </p:grpSpPr>
            <p:grpSp>
              <p:nvGrpSpPr>
                <p:cNvPr id="11" name="Groupe 10"/>
                <p:cNvGrpSpPr/>
                <p:nvPr/>
              </p:nvGrpSpPr>
              <p:grpSpPr>
                <a:xfrm>
                  <a:off x="-1" y="1255774"/>
                  <a:ext cx="8998244" cy="4802953"/>
                  <a:chOff x="-1" y="1255774"/>
                  <a:chExt cx="8998244" cy="4802953"/>
                </a:xfrm>
                <a:grpFill/>
              </p:grpSpPr>
              <p:pic>
                <p:nvPicPr>
                  <p:cNvPr id="14" name="Image 1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283448" y="1255774"/>
                    <a:ext cx="4635220" cy="264295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5" name="Image 1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1" y="3898727"/>
                    <a:ext cx="2945100" cy="216000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6" name="Image 15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141168" y="3898727"/>
                    <a:ext cx="2919780" cy="216000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7" name="Image 16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049123" y="3898727"/>
                    <a:ext cx="2949120" cy="2160000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12" name="ZoneTexte 11"/>
                <p:cNvSpPr txBox="1"/>
                <p:nvPr/>
              </p:nvSpPr>
              <p:spPr>
                <a:xfrm>
                  <a:off x="5195975" y="5979457"/>
                  <a:ext cx="1547628" cy="376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>
                      <a:sym typeface="Symbol" panose="05050102010706020507" pitchFamily="18" charset="2"/>
                    </a:rPr>
                    <a:t></a:t>
                  </a:r>
                  <a:r>
                    <a:rPr lang="fr-FR" b="1" baseline="-25000" dirty="0">
                      <a:sym typeface="Symbol" panose="05050102010706020507" pitchFamily="18" charset="2"/>
                    </a:rPr>
                    <a:t>B</a:t>
                  </a:r>
                  <a:r>
                    <a:rPr lang="fr-FR" b="1" dirty="0">
                      <a:sym typeface="Symbol" panose="05050102010706020507" pitchFamily="18" charset="2"/>
                    </a:rPr>
                    <a:t>  11GHz</a:t>
                  </a:r>
                  <a:endParaRPr lang="fr-FR" b="1" dirty="0"/>
                </a:p>
              </p:txBody>
            </p:sp>
            <p:sp>
              <p:nvSpPr>
                <p:cNvPr id="13" name="ZoneTexte 12"/>
                <p:cNvSpPr txBox="1"/>
                <p:nvPr/>
              </p:nvSpPr>
              <p:spPr>
                <a:xfrm>
                  <a:off x="576263" y="5979457"/>
                  <a:ext cx="1940098" cy="3768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>
                      <a:sym typeface="Symbol" panose="05050102010706020507" pitchFamily="18" charset="2"/>
                    </a:rPr>
                    <a:t></a:t>
                  </a:r>
                  <a:r>
                    <a:rPr lang="fr-FR" b="1" baseline="-25000" dirty="0">
                      <a:sym typeface="Symbol" panose="05050102010706020507" pitchFamily="18" charset="2"/>
                    </a:rPr>
                    <a:t>R</a:t>
                  </a:r>
                  <a:r>
                    <a:rPr lang="fr-FR" b="1" dirty="0">
                      <a:sym typeface="Symbol" panose="05050102010706020507" pitchFamily="18" charset="2"/>
                    </a:rPr>
                    <a:t>  </a:t>
                  </a:r>
                  <a:r>
                    <a:rPr lang="fr-FR" b="1" dirty="0" err="1">
                      <a:sym typeface="Symbol" panose="05050102010706020507" pitchFamily="18" charset="2"/>
                    </a:rPr>
                    <a:t>qq</a:t>
                  </a:r>
                  <a:r>
                    <a:rPr lang="fr-FR" b="1" dirty="0">
                      <a:sym typeface="Symbol" panose="05050102010706020507" pitchFamily="18" charset="2"/>
                    </a:rPr>
                    <a:t> 10 </a:t>
                  </a:r>
                  <a:r>
                    <a:rPr lang="fr-FR" b="1" dirty="0" err="1">
                      <a:sym typeface="Symbol" panose="05050102010706020507" pitchFamily="18" charset="2"/>
                    </a:rPr>
                    <a:t>THz</a:t>
                  </a:r>
                  <a:endParaRPr lang="fr-FR" b="1" dirty="0"/>
                </a:p>
              </p:txBody>
            </p:sp>
          </p:grpSp>
        </p:grpSp>
        <p:sp>
          <p:nvSpPr>
            <p:cNvPr id="8" name="ZoneTexte 7"/>
            <p:cNvSpPr txBox="1"/>
            <p:nvPr/>
          </p:nvSpPr>
          <p:spPr>
            <a:xfrm>
              <a:off x="116839" y="1588356"/>
              <a:ext cx="235192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Analyse spectrale !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0B3AB1F-3CF3-4C82-AEEA-6F10441E1170}"/>
              </a:ext>
            </a:extLst>
          </p:cNvPr>
          <p:cNvSpPr txBox="1"/>
          <p:nvPr/>
        </p:nvSpPr>
        <p:spPr>
          <a:xfrm>
            <a:off x="1945347" y="229294"/>
            <a:ext cx="7547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>
                <a:solidFill>
                  <a:schemeClr val="tx2"/>
                </a:solidFill>
              </a:rPr>
              <a:t>La diffusion Brillouin et ses différents régimes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AD99A2-444E-4C9A-B99D-D794BEB6FFDD}"/>
              </a:ext>
            </a:extLst>
          </p:cNvPr>
          <p:cNvSpPr txBox="1"/>
          <p:nvPr/>
        </p:nvSpPr>
        <p:spPr>
          <a:xfrm>
            <a:off x="2751180" y="656022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La diffusion Brillouin spontanée</a:t>
            </a:r>
          </a:p>
        </p:txBody>
      </p:sp>
      <p:sp>
        <p:nvSpPr>
          <p:cNvPr id="25" name="Espace réservé de la date 2">
            <a:extLst>
              <a:ext uri="{FF2B5EF4-FFF2-40B4-BE49-F238E27FC236}">
                <a16:creationId xmlns:a16="http://schemas.microsoft.com/office/drawing/2014/main" id="{A02DFC00-A298-45F9-A3B8-8C9349D4791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space réservé du numéro de diapositive 4">
            <a:extLst>
              <a:ext uri="{FF2B5EF4-FFF2-40B4-BE49-F238E27FC236}">
                <a16:creationId xmlns:a16="http://schemas.microsoft.com/office/drawing/2014/main" id="{0D302FA8-2DA2-429D-9D0A-3F2142D9D4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F4D535BC-A054-463B-99B4-17DCBBBB69FF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83140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e 104"/>
          <p:cNvGrpSpPr/>
          <p:nvPr/>
        </p:nvGrpSpPr>
        <p:grpSpPr>
          <a:xfrm>
            <a:off x="-11776" y="1166727"/>
            <a:ext cx="4464424" cy="1845589"/>
            <a:chOff x="7039125" y="131584"/>
            <a:chExt cx="4464424" cy="1845589"/>
          </a:xfrm>
        </p:grpSpPr>
        <p:sp>
          <p:nvSpPr>
            <p:cNvPr id="95" name="Rectangle à coins arrondis 94"/>
            <p:cNvSpPr/>
            <p:nvPr/>
          </p:nvSpPr>
          <p:spPr>
            <a:xfrm>
              <a:off x="7039125" y="131584"/>
              <a:ext cx="4464424" cy="184558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7344017" y="203785"/>
              <a:ext cx="1169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A T &gt; 0 K</a:t>
              </a:r>
            </a:p>
          </p:txBody>
        </p:sp>
        <p:sp>
          <p:nvSpPr>
            <p:cNvPr id="97" name="Flèche droite 96"/>
            <p:cNvSpPr/>
            <p:nvPr/>
          </p:nvSpPr>
          <p:spPr>
            <a:xfrm>
              <a:off x="8700164" y="243015"/>
              <a:ext cx="330536" cy="3630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9115528" y="213449"/>
              <a:ext cx="2245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Agitation Thermique</a:t>
              </a:r>
            </a:p>
          </p:txBody>
        </p:sp>
        <p:sp>
          <p:nvSpPr>
            <p:cNvPr id="99" name="Flèche droite 98"/>
            <p:cNvSpPr/>
            <p:nvPr/>
          </p:nvSpPr>
          <p:spPr>
            <a:xfrm>
              <a:off x="7216749" y="705938"/>
              <a:ext cx="330536" cy="3630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ZoneTexte 99"/>
                <p:cNvSpPr txBox="1"/>
                <p:nvPr/>
              </p:nvSpPr>
              <p:spPr>
                <a:xfrm>
                  <a:off x="7605357" y="675268"/>
                  <a:ext cx="3525068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Onde acoustique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fr-FR" dirty="0"/>
                    <a:t>  (</a:t>
                  </a:r>
                  <a:r>
                    <a:rPr lang="fr-FR" dirty="0">
                      <a:sym typeface="Symbol" panose="05050102010706020507" pitchFamily="18" charset="2"/>
                    </a:rPr>
                    <a:t>phonons)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00" name="ZoneTexte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357" y="675268"/>
                  <a:ext cx="3525068" cy="410305"/>
                </a:xfrm>
                <a:prstGeom prst="rect">
                  <a:avLst/>
                </a:prstGeom>
                <a:blipFill>
                  <a:blip r:embed="rId2"/>
                  <a:stretch>
                    <a:fillRect l="-1557" r="-1038" b="-2388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Flèche droite 100"/>
            <p:cNvSpPr/>
            <p:nvPr/>
          </p:nvSpPr>
          <p:spPr>
            <a:xfrm>
              <a:off x="7192125" y="1370720"/>
              <a:ext cx="330536" cy="3630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ZoneTexte 102"/>
                <p:cNvSpPr txBox="1"/>
                <p:nvPr/>
              </p:nvSpPr>
              <p:spPr>
                <a:xfrm>
                  <a:off x="7775055" y="1183558"/>
                  <a:ext cx="2409570" cy="6764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3" name="ZoneTexte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5055" y="1183558"/>
                  <a:ext cx="2409570" cy="6764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/>
            <p:cNvSpPr/>
            <p:nvPr/>
          </p:nvSpPr>
          <p:spPr>
            <a:xfrm>
              <a:off x="10321784" y="1304826"/>
              <a:ext cx="11817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/>
                <a:t>(Stat. de </a:t>
              </a:r>
            </a:p>
            <a:p>
              <a:r>
                <a:rPr lang="fr-FR" sz="1200" dirty="0"/>
                <a:t>Bose-Einstein)</a:t>
              </a: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1185488" y="3089582"/>
            <a:ext cx="2085396" cy="871848"/>
            <a:chOff x="1185487" y="3089581"/>
            <a:chExt cx="2428885" cy="1024417"/>
          </a:xfrm>
        </p:grpSpPr>
        <p:sp>
          <p:nvSpPr>
            <p:cNvPr id="91" name="Rectangle à coins arrondis 90"/>
            <p:cNvSpPr/>
            <p:nvPr/>
          </p:nvSpPr>
          <p:spPr>
            <a:xfrm>
              <a:off x="1185487" y="3089581"/>
              <a:ext cx="2428885" cy="102441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1339150" y="3143369"/>
              <a:ext cx="2148940" cy="913804"/>
              <a:chOff x="7399931" y="1174391"/>
              <a:chExt cx="2148940" cy="913804"/>
            </a:xfrm>
          </p:grpSpPr>
          <p:cxnSp>
            <p:nvCxnSpPr>
              <p:cNvPr id="20" name="Connecteur droit avec flèche 19"/>
              <p:cNvCxnSpPr/>
              <p:nvPr/>
            </p:nvCxnSpPr>
            <p:spPr>
              <a:xfrm>
                <a:off x="7399931" y="1773238"/>
                <a:ext cx="214894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 flipV="1">
                <a:off x="7408897" y="1220326"/>
                <a:ext cx="1098257" cy="552912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>
                <a:off x="8501252" y="1227560"/>
                <a:ext cx="1047619" cy="544123"/>
              </a:xfrm>
              <a:prstGeom prst="straightConnector1">
                <a:avLst/>
              </a:prstGeom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7603835" y="1211327"/>
                    <a:ext cx="290015" cy="3179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fr-FR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ZoneTexte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3835" y="1211327"/>
                    <a:ext cx="290015" cy="31797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68" r="-1219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8424047" y="1742459"/>
                    <a:ext cx="308161" cy="34573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fr-F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047" y="1742459"/>
                    <a:ext cx="308161" cy="34573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7273" r="-15909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9025061" y="1174391"/>
                    <a:ext cx="302712" cy="3179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fr-FR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ZoneText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5061" y="1174391"/>
                    <a:ext cx="302712" cy="3179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7907" r="-16279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ZoneTexte 27"/>
              <p:cNvSpPr txBox="1"/>
              <p:nvPr/>
            </p:nvSpPr>
            <p:spPr>
              <a:xfrm>
                <a:off x="7784961" y="1399069"/>
                <a:ext cx="30489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i="1" dirty="0">
                    <a:sym typeface="Symbol" panose="05050102010706020507" pitchFamily="18" charset="2"/>
                  </a:rPr>
                  <a:t></a:t>
                </a:r>
                <a:endParaRPr lang="fr-FR" i="1" dirty="0"/>
              </a:p>
            </p:txBody>
          </p:sp>
        </p:grpSp>
      </p:grpSp>
      <p:grpSp>
        <p:nvGrpSpPr>
          <p:cNvPr id="122" name="Groupe 121"/>
          <p:cNvGrpSpPr/>
          <p:nvPr/>
        </p:nvGrpSpPr>
        <p:grpSpPr>
          <a:xfrm>
            <a:off x="4617916" y="1190204"/>
            <a:ext cx="7517183" cy="1358336"/>
            <a:chOff x="4617916" y="1190204"/>
            <a:chExt cx="7517183" cy="1358336"/>
          </a:xfrm>
        </p:grpSpPr>
        <p:sp>
          <p:nvSpPr>
            <p:cNvPr id="30" name="ZoneTexte 29"/>
            <p:cNvSpPr txBox="1"/>
            <p:nvPr/>
          </p:nvSpPr>
          <p:spPr>
            <a:xfrm>
              <a:off x="4948452" y="1190204"/>
              <a:ext cx="718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Loi de conservation de la quantité de </a:t>
              </a:r>
              <a:r>
                <a:rPr lang="fr-FR" dirty="0" err="1"/>
                <a:t>mvt</a:t>
              </a:r>
              <a:r>
                <a:rPr lang="fr-FR" dirty="0"/>
                <a:t> (Cas Onde </a:t>
              </a:r>
              <a:r>
                <a:rPr lang="fr-FR" dirty="0" err="1"/>
                <a:t>Ac</a:t>
              </a:r>
              <a:r>
                <a:rPr lang="fr-FR" dirty="0"/>
                <a:t>. Co-</a:t>
              </a:r>
              <a:r>
                <a:rPr lang="fr-FR" dirty="0" err="1"/>
                <a:t>propag</a:t>
              </a:r>
              <a:r>
                <a:rPr lang="fr-FR" dirty="0"/>
                <a:t>):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8846374" y="1614109"/>
                  <a:ext cx="15281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6374" y="1614109"/>
                  <a:ext cx="1528111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Flèche droite 39"/>
            <p:cNvSpPr/>
            <p:nvPr/>
          </p:nvSpPr>
          <p:spPr>
            <a:xfrm>
              <a:off x="4617916" y="1211711"/>
              <a:ext cx="330536" cy="3630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5639881" y="1579740"/>
                  <a:ext cx="1349728" cy="3457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881" y="1579740"/>
                  <a:ext cx="1349728" cy="345736"/>
                </a:xfrm>
                <a:prstGeom prst="rect">
                  <a:avLst/>
                </a:prstGeom>
                <a:blipFill>
                  <a:blip r:embed="rId8"/>
                  <a:stretch>
                    <a:fillRect l="-3604" r="-901" b="-157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ZoneTexte 71"/>
            <p:cNvSpPr txBox="1"/>
            <p:nvPr/>
          </p:nvSpPr>
          <p:spPr>
            <a:xfrm>
              <a:off x="7804150" y="156794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ZoneTexte 72"/>
                <p:cNvSpPr txBox="1"/>
                <p:nvPr/>
              </p:nvSpPr>
              <p:spPr>
                <a:xfrm>
                  <a:off x="6762269" y="2083797"/>
                  <a:ext cx="1452513" cy="464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fr-F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fr-FR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ZoneTexte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2269" y="2083797"/>
                  <a:ext cx="1452513" cy="464743"/>
                </a:xfrm>
                <a:prstGeom prst="rect">
                  <a:avLst/>
                </a:prstGeom>
                <a:blipFill>
                  <a:blip r:embed="rId9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ZoneTexte 73"/>
                <p:cNvSpPr txBox="1"/>
                <p:nvPr/>
              </p:nvSpPr>
              <p:spPr>
                <a:xfrm>
                  <a:off x="8646259" y="2080185"/>
                  <a:ext cx="1482585" cy="4413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fr-FR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fr-FR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ZoneTexte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259" y="2080185"/>
                  <a:ext cx="1482585" cy="441339"/>
                </a:xfrm>
                <a:prstGeom prst="rect">
                  <a:avLst/>
                </a:prstGeom>
                <a:blipFill>
                  <a:blip r:embed="rId10"/>
                  <a:stretch>
                    <a:fillRect b="-821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ZoneTexte 74"/>
                <p:cNvSpPr txBox="1"/>
                <p:nvPr/>
              </p:nvSpPr>
              <p:spPr>
                <a:xfrm>
                  <a:off x="10719990" y="2108611"/>
                  <a:ext cx="1390124" cy="4399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fr-FR" sz="1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fr-FR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lang="fr-FR" sz="1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endParaRPr lang="fr-FR" sz="1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ZoneText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9990" y="2108611"/>
                  <a:ext cx="1390124" cy="439929"/>
                </a:xfrm>
                <a:prstGeom prst="rect">
                  <a:avLst/>
                </a:prstGeom>
                <a:blipFill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ZoneTexte 75"/>
            <p:cNvSpPr txBox="1"/>
            <p:nvPr/>
          </p:nvSpPr>
          <p:spPr>
            <a:xfrm>
              <a:off x="5996358" y="2184834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avec</a:t>
              </a:r>
            </a:p>
          </p:txBody>
        </p:sp>
      </p:grpSp>
      <p:grpSp>
        <p:nvGrpSpPr>
          <p:cNvPr id="123" name="Groupe 122"/>
          <p:cNvGrpSpPr/>
          <p:nvPr/>
        </p:nvGrpSpPr>
        <p:grpSpPr>
          <a:xfrm>
            <a:off x="4352495" y="2654026"/>
            <a:ext cx="7828490" cy="1432890"/>
            <a:chOff x="4352495" y="2654026"/>
            <a:chExt cx="7828490" cy="14328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ZoneTexte 76"/>
                <p:cNvSpPr txBox="1"/>
                <p:nvPr/>
              </p:nvSpPr>
              <p:spPr>
                <a:xfrm>
                  <a:off x="4948452" y="2654026"/>
                  <a:ext cx="6148414" cy="432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Pour un angle de diffusion </a:t>
                  </a:r>
                  <a:r>
                    <a:rPr lang="fr-FR" i="1" dirty="0">
                      <a:sym typeface="Symbol" panose="05050102010706020507" pitchFamily="18" charset="2"/>
                    </a:rPr>
                    <a:t> </a:t>
                  </a:r>
                  <a:r>
                    <a:rPr lang="fr-FR" dirty="0">
                      <a:sym typeface="Symbol" panose="05050102010706020507" pitchFamily="18" charset="2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fr-FR" dirty="0">
                      <a:sym typeface="Symbol" panose="05050102010706020507" pitchFamily="18" charset="2"/>
                    </a:rPr>
                    <a:t> s’écrit (loi des cosinus) :</a:t>
                  </a:r>
                  <a:endParaRPr lang="fr-FR" i="1" dirty="0"/>
                </a:p>
              </p:txBody>
            </p:sp>
          </mc:Choice>
          <mc:Fallback xmlns="">
            <p:sp>
              <p:nvSpPr>
                <p:cNvPr id="77" name="ZoneTexte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452" y="2654026"/>
                  <a:ext cx="6148414" cy="432554"/>
                </a:xfrm>
                <a:prstGeom prst="rect">
                  <a:avLst/>
                </a:prstGeom>
                <a:blipFill>
                  <a:blip r:embed="rId12"/>
                  <a:stretch>
                    <a:fillRect l="-893" b="-1690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Rectangle 77"/>
                <p:cNvSpPr/>
                <p:nvPr/>
              </p:nvSpPr>
              <p:spPr>
                <a:xfrm>
                  <a:off x="4352495" y="3022320"/>
                  <a:ext cx="7828490" cy="613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fr-F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p>
                          <m:sSupPr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fr-FR" b="1" dirty="0"/>
                </a:p>
              </p:txBody>
            </p:sp>
          </mc:Choice>
          <mc:Fallback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495" y="3022320"/>
                  <a:ext cx="7828490" cy="61324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ZoneTexte 78"/>
            <p:cNvSpPr txBox="1"/>
            <p:nvPr/>
          </p:nvSpPr>
          <p:spPr>
            <a:xfrm>
              <a:off x="6466203" y="3752433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car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7056439" y="3725727"/>
                  <a:ext cx="2905154" cy="3611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fr-FR" sz="1400" dirty="0"/>
                    <a:t> et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fr-FR" sz="1400" dirty="0"/>
                    <a:t>   </a:t>
                  </a:r>
                  <a:r>
                    <a:rPr lang="fr-FR" sz="1400" dirty="0">
                      <a:sym typeface="Wingdings" panose="05000000000000000000" pitchFamily="2" charset="2"/>
                    </a:rPr>
                    <a:t>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fr-FR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fr-FR" sz="1400" dirty="0">
                      <a:sym typeface="Wingdings" panose="05000000000000000000" pitchFamily="2" charset="2"/>
                    </a:rPr>
                    <a:t> </a:t>
                  </a:r>
                  <a:endParaRPr lang="fr-FR" sz="14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6439" y="3725727"/>
                  <a:ext cx="2905154" cy="361189"/>
                </a:xfrm>
                <a:prstGeom prst="rect">
                  <a:avLst/>
                </a:prstGeom>
                <a:blipFill>
                  <a:blip r:embed="rId14"/>
                  <a:stretch>
                    <a:fillRect b="-1355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Flèche droite 80"/>
            <p:cNvSpPr/>
            <p:nvPr/>
          </p:nvSpPr>
          <p:spPr>
            <a:xfrm>
              <a:off x="4617916" y="2660288"/>
              <a:ext cx="330536" cy="3630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Groupe 124"/>
          <p:cNvGrpSpPr/>
          <p:nvPr/>
        </p:nvGrpSpPr>
        <p:grpSpPr>
          <a:xfrm>
            <a:off x="-14672" y="1147844"/>
            <a:ext cx="4464424" cy="1963723"/>
            <a:chOff x="-14672" y="1134397"/>
            <a:chExt cx="4464424" cy="1963723"/>
          </a:xfrm>
        </p:grpSpPr>
        <p:grpSp>
          <p:nvGrpSpPr>
            <p:cNvPr id="106" name="Groupe 105"/>
            <p:cNvGrpSpPr/>
            <p:nvPr/>
          </p:nvGrpSpPr>
          <p:grpSpPr>
            <a:xfrm>
              <a:off x="-14672" y="1134397"/>
              <a:ext cx="4464424" cy="1963723"/>
              <a:chOff x="2892368" y="2547481"/>
              <a:chExt cx="4464424" cy="1963723"/>
            </a:xfrm>
          </p:grpSpPr>
          <p:sp>
            <p:nvSpPr>
              <p:cNvPr id="107" name="Rectangle à coins arrondis 106"/>
              <p:cNvSpPr/>
              <p:nvPr/>
            </p:nvSpPr>
            <p:spPr>
              <a:xfrm>
                <a:off x="2892368" y="2559130"/>
                <a:ext cx="4464424" cy="190591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8" name="Image 107"/>
              <p:cNvPicPr>
                <a:picLocks noChangeAspect="1"/>
              </p:cNvPicPr>
              <p:nvPr/>
            </p:nvPicPr>
            <p:blipFill rotWithShape="1">
              <a:blip r:embed="rId15"/>
              <a:srcRect l="54543" t="1890" r="2940" b="39841"/>
              <a:stretch/>
            </p:blipFill>
            <p:spPr>
              <a:xfrm>
                <a:off x="4586719" y="2997382"/>
                <a:ext cx="1433419" cy="682826"/>
              </a:xfrm>
              <a:prstGeom prst="rect">
                <a:avLst/>
              </a:prstGeom>
            </p:spPr>
          </p:pic>
          <p:cxnSp>
            <p:nvCxnSpPr>
              <p:cNvPr id="109" name="Connecteur droit avec flèche 108"/>
              <p:cNvCxnSpPr>
                <a:stCxn id="108" idx="1"/>
              </p:cNvCxnSpPr>
              <p:nvPr/>
            </p:nvCxnSpPr>
            <p:spPr>
              <a:xfrm>
                <a:off x="4586719" y="3338795"/>
                <a:ext cx="1920021" cy="4322"/>
              </a:xfrm>
              <a:prstGeom prst="straightConnector1">
                <a:avLst/>
              </a:prstGeom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ZoneTexte 109"/>
                  <p:cNvSpPr txBox="1"/>
                  <p:nvPr/>
                </p:nvSpPr>
                <p:spPr>
                  <a:xfrm>
                    <a:off x="6020138" y="3420085"/>
                    <a:ext cx="1323311" cy="2718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𝑨𝒄𝒐𝒖𝒔𝒕𝒊𝒒𝒖𝒆</m:t>
                              </m:r>
                            </m:sub>
                          </m:sSub>
                          <m:r>
                            <a:rPr lang="fr-FR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fr-FR" sz="1400" b="1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" name="ZoneTexte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138" y="3420085"/>
                    <a:ext cx="1323311" cy="27180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765" r="-461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ZoneTexte 110"/>
              <p:cNvSpPr txBox="1"/>
              <p:nvPr/>
            </p:nvSpPr>
            <p:spPr>
              <a:xfrm>
                <a:off x="3950784" y="3864873"/>
                <a:ext cx="27052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i="1" dirty="0">
                    <a:solidFill>
                      <a:srgbClr val="FF0000"/>
                    </a:solidFill>
                  </a:rPr>
                  <a:t>Cas d’une onde acoustique</a:t>
                </a:r>
              </a:p>
              <a:p>
                <a:pPr algn="ctr"/>
                <a:r>
                  <a:rPr lang="fr-FR" sz="1200" b="1" i="1" dirty="0">
                    <a:solidFill>
                      <a:srgbClr val="FF0000"/>
                    </a:solidFill>
                  </a:rPr>
                  <a:t> </a:t>
                </a:r>
                <a:r>
                  <a:rPr lang="fr-FR" sz="1200" b="1" i="1" dirty="0" err="1">
                    <a:solidFill>
                      <a:srgbClr val="FF0000"/>
                    </a:solidFill>
                  </a:rPr>
                  <a:t>co-propagative</a:t>
                </a:r>
                <a:r>
                  <a:rPr lang="fr-FR" sz="1200" b="1" i="1" dirty="0">
                    <a:solidFill>
                      <a:srgbClr val="FF0000"/>
                    </a:solidFill>
                  </a:rPr>
                  <a:t> = STOKES</a:t>
                </a:r>
              </a:p>
              <a:p>
                <a:pPr algn="ctr"/>
                <a:r>
                  <a:rPr lang="fr-FR" sz="1200" b="1" i="1" dirty="0">
                    <a:solidFill>
                      <a:srgbClr val="FF0000"/>
                    </a:solidFill>
                  </a:rPr>
                  <a:t>(contra-</a:t>
                </a:r>
                <a:r>
                  <a:rPr lang="fr-FR" sz="1200" b="1" i="1" dirty="0" err="1">
                    <a:solidFill>
                      <a:srgbClr val="FF0000"/>
                    </a:solidFill>
                  </a:rPr>
                  <a:t>propagative</a:t>
                </a:r>
                <a:r>
                  <a:rPr lang="fr-FR" sz="1200" b="1" i="1" dirty="0">
                    <a:solidFill>
                      <a:srgbClr val="FF0000"/>
                    </a:solidFill>
                  </a:rPr>
                  <a:t> = Anti-Stokes)</a:t>
                </a:r>
              </a:p>
            </p:txBody>
          </p:sp>
          <p:cxnSp>
            <p:nvCxnSpPr>
              <p:cNvPr id="112" name="Connecteur droit avec flèche 111"/>
              <p:cNvCxnSpPr/>
              <p:nvPr/>
            </p:nvCxnSpPr>
            <p:spPr>
              <a:xfrm>
                <a:off x="4598614" y="3798365"/>
                <a:ext cx="1269156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ZoneTexte 112"/>
                  <p:cNvSpPr txBox="1"/>
                  <p:nvPr/>
                </p:nvSpPr>
                <p:spPr>
                  <a:xfrm>
                    <a:off x="5263488" y="2547481"/>
                    <a:ext cx="5069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13" name="ZoneTexte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3488" y="2547481"/>
                    <a:ext cx="506934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4" name="Connecteur droit avec flèche 113"/>
              <p:cNvCxnSpPr/>
              <p:nvPr/>
            </p:nvCxnSpPr>
            <p:spPr>
              <a:xfrm flipV="1">
                <a:off x="5346296" y="2901568"/>
                <a:ext cx="273408" cy="1"/>
              </a:xfrm>
              <a:prstGeom prst="straightConnector1">
                <a:avLst/>
              </a:prstGeom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ZoneTexte 123"/>
            <p:cNvSpPr txBox="1"/>
            <p:nvPr/>
          </p:nvSpPr>
          <p:spPr>
            <a:xfrm>
              <a:off x="141224" y="1203283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Ds une fibre :</a:t>
              </a: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-68468" y="1237997"/>
            <a:ext cx="1740273" cy="1283214"/>
            <a:chOff x="-60594" y="1209088"/>
            <a:chExt cx="1740273" cy="1283214"/>
          </a:xfrm>
        </p:grpSpPr>
        <p:cxnSp>
          <p:nvCxnSpPr>
            <p:cNvPr id="116" name="Connecteur droit avec flèche 115"/>
            <p:cNvCxnSpPr>
              <a:endCxn id="108" idx="1"/>
            </p:cNvCxnSpPr>
            <p:nvPr/>
          </p:nvCxnSpPr>
          <p:spPr>
            <a:xfrm flipV="1">
              <a:off x="837798" y="1939158"/>
              <a:ext cx="841881" cy="3797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>
              <a:stCxn id="108" idx="1"/>
            </p:cNvCxnSpPr>
            <p:nvPr/>
          </p:nvCxnSpPr>
          <p:spPr>
            <a:xfrm flipH="1" flipV="1">
              <a:off x="810903" y="1504395"/>
              <a:ext cx="868776" cy="43476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ZoneTexte 117"/>
            <p:cNvSpPr txBox="1"/>
            <p:nvPr/>
          </p:nvSpPr>
          <p:spPr>
            <a:xfrm>
              <a:off x="-60594" y="1528963"/>
              <a:ext cx="1137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Onde diffusée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-60594" y="1968934"/>
              <a:ext cx="1215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Onde incidente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ZoneTexte 119"/>
                <p:cNvSpPr txBox="1"/>
                <p:nvPr/>
              </p:nvSpPr>
              <p:spPr>
                <a:xfrm>
                  <a:off x="97477" y="2220561"/>
                  <a:ext cx="1385828" cy="2717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𝒐𝒑𝒕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𝒊𝒏𝒄𝒊𝒅𝒆𝒏𝒕</m:t>
                            </m:r>
                          </m:sub>
                        </m:s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ZoneTexte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7" y="2220561"/>
                  <a:ext cx="1385828" cy="271741"/>
                </a:xfrm>
                <a:prstGeom prst="rect">
                  <a:avLst/>
                </a:prstGeom>
                <a:blipFill>
                  <a:blip r:embed="rId18"/>
                  <a:stretch>
                    <a:fillRect l="-2643" r="-441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ZoneTexte 120"/>
                <p:cNvSpPr txBox="1"/>
                <p:nvPr/>
              </p:nvSpPr>
              <p:spPr>
                <a:xfrm>
                  <a:off x="98303" y="1209088"/>
                  <a:ext cx="1565364" cy="27283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𝒐𝒑𝒕</m:t>
                            </m:r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𝒅𝒊𝒇𝒇</m:t>
                            </m:r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𝑺𝒕𝒐𝒌𝒆𝒔</m:t>
                            </m:r>
                          </m:sub>
                        </m:s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oMath>
                    </m:oMathPara>
                  </a14:m>
                  <a:endParaRPr lang="fr-FR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ZoneTexte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03" y="1209088"/>
                  <a:ext cx="1565364" cy="272832"/>
                </a:xfrm>
                <a:prstGeom prst="rect">
                  <a:avLst/>
                </a:prstGeom>
                <a:blipFill>
                  <a:blip r:embed="rId19"/>
                  <a:stretch>
                    <a:fillRect l="-2335"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e 130"/>
          <p:cNvGrpSpPr/>
          <p:nvPr/>
        </p:nvGrpSpPr>
        <p:grpSpPr>
          <a:xfrm>
            <a:off x="391495" y="4063880"/>
            <a:ext cx="11169105" cy="613245"/>
            <a:chOff x="391495" y="4063880"/>
            <a:chExt cx="11169105" cy="613245"/>
          </a:xfrm>
        </p:grpSpPr>
        <p:grpSp>
          <p:nvGrpSpPr>
            <p:cNvPr id="126" name="Groupe 125"/>
            <p:cNvGrpSpPr/>
            <p:nvPr/>
          </p:nvGrpSpPr>
          <p:grpSpPr>
            <a:xfrm>
              <a:off x="391495" y="4063880"/>
              <a:ext cx="11169105" cy="613245"/>
              <a:chOff x="391495" y="4216285"/>
              <a:chExt cx="11169105" cy="613245"/>
            </a:xfrm>
          </p:grpSpPr>
          <p:sp>
            <p:nvSpPr>
              <p:cNvPr id="82" name="Flèche droite 81"/>
              <p:cNvSpPr/>
              <p:nvPr/>
            </p:nvSpPr>
            <p:spPr>
              <a:xfrm>
                <a:off x="391495" y="4341372"/>
                <a:ext cx="330536" cy="363070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3" name="ZoneTexte 82"/>
                  <p:cNvSpPr txBox="1"/>
                  <p:nvPr/>
                </p:nvSpPr>
                <p:spPr>
                  <a:xfrm>
                    <a:off x="781486" y="4306630"/>
                    <a:ext cx="7485254" cy="432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Or, pas définition,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r>
                      <a:rPr lang="fr-FR" dirty="0"/>
                      <a:t> où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r>
                      <a:rPr lang="fr-FR" dirty="0"/>
                      <a:t> est la vitesse de l’onde acoustique </a:t>
                    </a:r>
                  </a:p>
                </p:txBody>
              </p:sp>
            </mc:Choice>
            <mc:Fallback>
              <p:sp>
                <p:nvSpPr>
                  <p:cNvPr id="83" name="ZoneTexte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486" y="4306630"/>
                    <a:ext cx="7485254" cy="43255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651" r="-326" b="-2253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8576193" y="4216285"/>
                    <a:ext cx="2984407" cy="6132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𝐬𝐢𝐧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6193" y="4216285"/>
                    <a:ext cx="2984407" cy="61324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7" name="Flèche droite 126"/>
            <p:cNvSpPr/>
            <p:nvPr/>
          </p:nvSpPr>
          <p:spPr>
            <a:xfrm>
              <a:off x="8236613" y="4188967"/>
              <a:ext cx="330536" cy="363070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oupe 139"/>
          <p:cNvGrpSpPr/>
          <p:nvPr/>
        </p:nvGrpSpPr>
        <p:grpSpPr>
          <a:xfrm>
            <a:off x="373471" y="4760203"/>
            <a:ext cx="4350762" cy="692780"/>
            <a:chOff x="373471" y="4760203"/>
            <a:chExt cx="4350762" cy="692780"/>
          </a:xfrm>
        </p:grpSpPr>
        <p:sp>
          <p:nvSpPr>
            <p:cNvPr id="35" name="ZoneTexte 34"/>
            <p:cNvSpPr txBox="1"/>
            <p:nvPr/>
          </p:nvSpPr>
          <p:spPr>
            <a:xfrm>
              <a:off x="785334" y="4760203"/>
              <a:ext cx="3938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Dans une fibre optique : </a:t>
              </a:r>
              <a:r>
                <a:rPr lang="fr-FR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 = 0 ou 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Flèche droite 86"/>
            <p:cNvSpPr/>
            <p:nvPr/>
          </p:nvSpPr>
          <p:spPr>
            <a:xfrm>
              <a:off x="373471" y="4771048"/>
              <a:ext cx="330536" cy="363070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76622" y="5083651"/>
              <a:ext cx="3112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Si </a:t>
              </a:r>
              <a:r>
                <a:rPr lang="fr-FR" dirty="0">
                  <a:sym typeface="Symbol" panose="05050102010706020507" pitchFamily="18" charset="2"/>
                </a:rPr>
                <a:t>=0 </a:t>
              </a:r>
              <a:r>
                <a:rPr lang="fr-FR" dirty="0">
                  <a:sym typeface="Wingdings" panose="05000000000000000000" pitchFamily="2" charset="2"/>
                </a:rPr>
                <a:t> pas de diffusion</a:t>
              </a:r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165848" y="5379306"/>
            <a:ext cx="12149112" cy="948944"/>
            <a:chOff x="191000" y="5661202"/>
            <a:chExt cx="12149112" cy="948944"/>
          </a:xfrm>
        </p:grpSpPr>
        <p:sp>
          <p:nvSpPr>
            <p:cNvPr id="36" name="ZoneTexte 35"/>
            <p:cNvSpPr txBox="1"/>
            <p:nvPr/>
          </p:nvSpPr>
          <p:spPr>
            <a:xfrm>
              <a:off x="787869" y="5661202"/>
              <a:ext cx="3110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Si </a:t>
              </a:r>
              <a:r>
                <a:rPr lang="fr-FR" dirty="0">
                  <a:sym typeface="Symbol" panose="05050102010706020507" pitchFamily="18" charset="2"/>
                </a:rPr>
                <a:t>= </a:t>
              </a:r>
              <a:r>
                <a:rPr lang="fr-FR" dirty="0">
                  <a:sym typeface="Wingdings" panose="05000000000000000000" pitchFamily="2" charset="2"/>
                </a:rPr>
                <a:t> Rétrodiffusion ! </a:t>
              </a:r>
            </a:p>
          </p:txBody>
        </p:sp>
        <p:grpSp>
          <p:nvGrpSpPr>
            <p:cNvPr id="141" name="Groupe 140"/>
            <p:cNvGrpSpPr/>
            <p:nvPr/>
          </p:nvGrpSpPr>
          <p:grpSpPr>
            <a:xfrm>
              <a:off x="191000" y="5952081"/>
              <a:ext cx="12149112" cy="658065"/>
              <a:chOff x="191000" y="5952081"/>
              <a:chExt cx="12149112" cy="658065"/>
            </a:xfrm>
          </p:grpSpPr>
          <p:sp>
            <p:nvSpPr>
              <p:cNvPr id="128" name="Rectangle à coins arrondis 127"/>
              <p:cNvSpPr/>
              <p:nvPr/>
            </p:nvSpPr>
            <p:spPr>
              <a:xfrm>
                <a:off x="191000" y="5952081"/>
                <a:ext cx="11919114" cy="65806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ZoneTexte 129"/>
              <p:cNvSpPr txBox="1"/>
              <p:nvPr/>
            </p:nvSpPr>
            <p:spPr>
              <a:xfrm>
                <a:off x="196563" y="6096447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Cas Stokes 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ZoneTexte 84"/>
                  <p:cNvSpPr txBox="1"/>
                  <p:nvPr/>
                </p:nvSpPr>
                <p:spPr>
                  <a:xfrm>
                    <a:off x="1648256" y="6116768"/>
                    <a:ext cx="13880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85" name="ZoneTexte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8256" y="6116768"/>
                    <a:ext cx="1388008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754" r="-1316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7935316" y="6039792"/>
                    <a:ext cx="4404796" cy="5610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dirty="0"/>
                      <a:t>avec  </a:t>
                    </a:r>
                    <a:r>
                      <a:rPr lang="fr-FR" b="1" dirty="0">
                        <a:solidFill>
                          <a:srgbClr val="00B0F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𝒆𝒇𝒇</m:t>
                                </m:r>
                              </m:sub>
                            </m:sSub>
                            <m: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den>
                        </m:f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𝑮𝑯𝒛</m:t>
                        </m:r>
                      </m:oMath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5316" y="6039792"/>
                    <a:ext cx="4404796" cy="56105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24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3" name="ZoneTexte 132"/>
              <p:cNvSpPr txBox="1"/>
              <p:nvPr/>
            </p:nvSpPr>
            <p:spPr>
              <a:xfrm>
                <a:off x="3668229" y="6096447"/>
                <a:ext cx="2086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Cas Anti-Stokes 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ZoneTexte 133"/>
                  <p:cNvSpPr txBox="1"/>
                  <p:nvPr/>
                </p:nvSpPr>
                <p:spPr>
                  <a:xfrm>
                    <a:off x="5844563" y="6116768"/>
                    <a:ext cx="15002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134" name="ZoneTexte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563" y="6116768"/>
                    <a:ext cx="1500219" cy="27699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626" r="-1220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3" name="Groupe 142"/>
          <p:cNvGrpSpPr/>
          <p:nvPr/>
        </p:nvGrpSpPr>
        <p:grpSpPr>
          <a:xfrm>
            <a:off x="8867980" y="4561441"/>
            <a:ext cx="2091801" cy="1024149"/>
            <a:chOff x="8460978" y="4480759"/>
            <a:chExt cx="2498804" cy="1525518"/>
          </a:xfrm>
        </p:grpSpPr>
        <p:pic>
          <p:nvPicPr>
            <p:cNvPr id="135" name="Image 13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460978" y="4480759"/>
              <a:ext cx="2498804" cy="1424791"/>
            </a:xfrm>
            <a:prstGeom prst="rect">
              <a:avLst/>
            </a:prstGeom>
            <a:solidFill>
              <a:schemeClr val="tx2"/>
            </a:solidFill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9096685" y="5632471"/>
                  <a:ext cx="4605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6685" y="5632471"/>
                  <a:ext cx="460575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 136"/>
                <p:cNvSpPr/>
                <p:nvPr/>
              </p:nvSpPr>
              <p:spPr>
                <a:xfrm>
                  <a:off x="9790564" y="5636945"/>
                  <a:ext cx="56784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7" name="Rectangle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0564" y="5636945"/>
                  <a:ext cx="567848" cy="369332"/>
                </a:xfrm>
                <a:prstGeom prst="rect">
                  <a:avLst/>
                </a:prstGeom>
                <a:blipFill>
                  <a:blip r:embed="rId2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8" name="ZoneTexte 137"/>
          <p:cNvSpPr txBox="1"/>
          <p:nvPr/>
        </p:nvSpPr>
        <p:spPr>
          <a:xfrm>
            <a:off x="2064627" y="209902"/>
            <a:ext cx="7547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>
                <a:solidFill>
                  <a:schemeClr val="tx2"/>
                </a:solidFill>
              </a:rPr>
              <a:t>La diffusion Brillouin et ses différents régimes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2461288" y="618836"/>
            <a:ext cx="5253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La diffusion Brillouin spontanée : Théorie</a:t>
            </a:r>
          </a:p>
        </p:txBody>
      </p:sp>
      <p:sp>
        <p:nvSpPr>
          <p:cNvPr id="93" name="Espace réservé de la date 2">
            <a:extLst>
              <a:ext uri="{FF2B5EF4-FFF2-40B4-BE49-F238E27FC236}">
                <a16:creationId xmlns:a16="http://schemas.microsoft.com/office/drawing/2014/main" id="{C18FB8FA-7872-4CFA-A644-13802D1F610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Espace réservé du numéro de diapositive 4">
            <a:extLst>
              <a:ext uri="{FF2B5EF4-FFF2-40B4-BE49-F238E27FC236}">
                <a16:creationId xmlns:a16="http://schemas.microsoft.com/office/drawing/2014/main" id="{6189BB8F-51F7-4BF0-B358-1EF8D35523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Espace réservé du pied de page 4">
            <a:extLst>
              <a:ext uri="{FF2B5EF4-FFF2-40B4-BE49-F238E27FC236}">
                <a16:creationId xmlns:a16="http://schemas.microsoft.com/office/drawing/2014/main" id="{3C64ED99-1EA2-4474-86D1-F3EB4E149639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186483-B31B-45DE-B8B2-787F191F8B48}"/>
              </a:ext>
            </a:extLst>
          </p:cNvPr>
          <p:cNvSpPr txBox="1"/>
          <p:nvPr/>
        </p:nvSpPr>
        <p:spPr>
          <a:xfrm>
            <a:off x="9610429" y="269335"/>
            <a:ext cx="2523213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Loi des cosinus:</a:t>
            </a:r>
          </a:p>
          <a:p>
            <a:r>
              <a:rPr lang="fr-FR" sz="1200" dirty="0"/>
              <a:t>Relie la longueur des cotés d’un triangle aux cosinus de ses angles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51EB23-9777-4ED9-951C-68273ADB4439}"/>
              </a:ext>
            </a:extLst>
          </p:cNvPr>
          <p:cNvGrpSpPr/>
          <p:nvPr/>
        </p:nvGrpSpPr>
        <p:grpSpPr>
          <a:xfrm>
            <a:off x="293116" y="6068607"/>
            <a:ext cx="6106829" cy="294355"/>
            <a:chOff x="293116" y="6068607"/>
            <a:chExt cx="6106829" cy="294355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00683F3-3882-4569-B643-9C793FEC2F61}"/>
                </a:ext>
              </a:extLst>
            </p:cNvPr>
            <p:cNvSpPr txBox="1"/>
            <p:nvPr/>
          </p:nvSpPr>
          <p:spPr>
            <a:xfrm>
              <a:off x="293116" y="6085963"/>
              <a:ext cx="2400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/>
                <a:t>Onde acoustique </a:t>
              </a:r>
              <a:r>
                <a:rPr lang="fr-FR" sz="1200" i="1" dirty="0" err="1"/>
                <a:t>co-propagative</a:t>
              </a:r>
              <a:endParaRPr lang="fr-FR" sz="1200" i="1" dirty="0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1B8A78DA-5A8C-4E90-84B2-E7EBDC9B72F7}"/>
                </a:ext>
              </a:extLst>
            </p:cNvPr>
            <p:cNvSpPr txBox="1"/>
            <p:nvPr/>
          </p:nvSpPr>
          <p:spPr>
            <a:xfrm>
              <a:off x="3735433" y="6068607"/>
              <a:ext cx="2664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/>
                <a:t>Onde acoustique contra-</a:t>
              </a:r>
              <a:r>
                <a:rPr lang="fr-FR" sz="1200" i="1" dirty="0" err="1"/>
                <a:t>propagative</a:t>
              </a:r>
              <a:endParaRPr lang="fr-FR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2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8219744" y="3114665"/>
            <a:ext cx="3967564" cy="1398000"/>
            <a:chOff x="8219744" y="3114665"/>
            <a:chExt cx="3967564" cy="1398000"/>
          </a:xfrm>
        </p:grpSpPr>
        <p:sp>
          <p:nvSpPr>
            <p:cNvPr id="19" name="Flèche en arc 18"/>
            <p:cNvSpPr/>
            <p:nvPr/>
          </p:nvSpPr>
          <p:spPr>
            <a:xfrm rot="5400000">
              <a:off x="8465202" y="2869207"/>
              <a:ext cx="1284358" cy="1775273"/>
            </a:xfrm>
            <a:prstGeom prst="circular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995018" y="3185732"/>
              <a:ext cx="21699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Electrostriction = Déformation du matériau au passage d’une onde EM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78232" y="3961976"/>
              <a:ext cx="1609076" cy="550689"/>
            </a:xfrm>
            <a:prstGeom prst="rect">
              <a:avLst/>
            </a:prstGeom>
          </p:spPr>
        </p:pic>
      </p:grpSp>
      <p:grpSp>
        <p:nvGrpSpPr>
          <p:cNvPr id="32" name="Groupe 31"/>
          <p:cNvGrpSpPr/>
          <p:nvPr/>
        </p:nvGrpSpPr>
        <p:grpSpPr>
          <a:xfrm>
            <a:off x="3509145" y="2764226"/>
            <a:ext cx="5233352" cy="841226"/>
            <a:chOff x="3509145" y="2764226"/>
            <a:chExt cx="5233352" cy="84122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/>
            <a:srcRect l="58397" t="44298" b="35471"/>
            <a:stretch/>
          </p:blipFill>
          <p:spPr>
            <a:xfrm>
              <a:off x="3509145" y="2764226"/>
              <a:ext cx="5125164" cy="700877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7620788" y="2866788"/>
              <a:ext cx="1121709" cy="7386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Création d’un battement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509145" y="3510252"/>
            <a:ext cx="5233352" cy="1261615"/>
            <a:chOff x="3509145" y="3510252"/>
            <a:chExt cx="5233352" cy="1261615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/>
            <a:srcRect l="58397" t="63583"/>
            <a:stretch/>
          </p:blipFill>
          <p:spPr>
            <a:xfrm>
              <a:off x="3509145" y="3510252"/>
              <a:ext cx="5125164" cy="1261615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7620788" y="3761043"/>
              <a:ext cx="1121709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Renforce l’onde acoustique initiale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31629" y="1149832"/>
            <a:ext cx="8548778" cy="1660327"/>
            <a:chOff x="131629" y="1149832"/>
            <a:chExt cx="8548778" cy="1660327"/>
          </a:xfrm>
        </p:grpSpPr>
        <p:grpSp>
          <p:nvGrpSpPr>
            <p:cNvPr id="29" name="Groupe 28"/>
            <p:cNvGrpSpPr/>
            <p:nvPr/>
          </p:nvGrpSpPr>
          <p:grpSpPr>
            <a:xfrm>
              <a:off x="131629" y="1149832"/>
              <a:ext cx="2059122" cy="1660327"/>
              <a:chOff x="131629" y="1149832"/>
              <a:chExt cx="2059122" cy="1660327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3"/>
              <a:srcRect l="81088" t="7207" r="7610" b="81246"/>
              <a:stretch/>
            </p:blipFill>
            <p:spPr>
              <a:xfrm>
                <a:off x="465003" y="1384365"/>
                <a:ext cx="1392373" cy="400051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 rotWithShape="1">
              <a:blip r:embed="rId3"/>
              <a:srcRect l="75127" t="76986" r="8158" b="7087"/>
              <a:stretch/>
            </p:blipFill>
            <p:spPr>
              <a:xfrm>
                <a:off x="131629" y="1962842"/>
                <a:ext cx="2059122" cy="551758"/>
              </a:xfrm>
              <a:prstGeom prst="rect">
                <a:avLst/>
              </a:prstGeom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434975" y="1149832"/>
                <a:ext cx="1239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Onde Pompe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301625" y="2502382"/>
                <a:ext cx="15485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Onde Acoustique</a:t>
                </a:r>
              </a:p>
            </p:txBody>
          </p:sp>
        </p:grpSp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l="64241" t="25886" b="56114"/>
            <a:stretch/>
          </p:blipFill>
          <p:spPr>
            <a:xfrm>
              <a:off x="4229099" y="1333499"/>
              <a:ext cx="4405209" cy="623577"/>
            </a:xfrm>
            <a:prstGeom prst="rect">
              <a:avLst/>
            </a:prstGeom>
          </p:spPr>
        </p:pic>
        <p:sp>
          <p:nvSpPr>
            <p:cNvPr id="27" name="Accolade fermante 26"/>
            <p:cNvSpPr/>
            <p:nvPr/>
          </p:nvSpPr>
          <p:spPr>
            <a:xfrm>
              <a:off x="2085970" y="1303720"/>
              <a:ext cx="501489" cy="1303836"/>
            </a:xfrm>
            <a:prstGeom prst="rightBrace">
              <a:avLst>
                <a:gd name="adj1" fmla="val 8333"/>
                <a:gd name="adj2" fmla="val 25853"/>
              </a:avLst>
            </a:prstGeom>
            <a:ln w="5715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2784449" y="1263065"/>
              <a:ext cx="1201928" cy="73427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Diffusion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558698" y="1380052"/>
              <a:ext cx="1121709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Onde Stokes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438650" y="1358153"/>
            <a:ext cx="7467600" cy="1775013"/>
            <a:chOff x="4438650" y="1358153"/>
            <a:chExt cx="7467600" cy="177501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65942" t="4061" r="7305" b="79442"/>
            <a:stretch/>
          </p:blipFill>
          <p:spPr>
            <a:xfrm>
              <a:off x="4438650" y="2019300"/>
              <a:ext cx="3295650" cy="571500"/>
            </a:xfrm>
            <a:prstGeom prst="rect">
              <a:avLst/>
            </a:prstGeom>
          </p:spPr>
        </p:pic>
        <p:sp>
          <p:nvSpPr>
            <p:cNvPr id="3" name="Flèche en arc 2"/>
            <p:cNvSpPr/>
            <p:nvPr/>
          </p:nvSpPr>
          <p:spPr>
            <a:xfrm rot="5400000">
              <a:off x="8465202" y="1603350"/>
              <a:ext cx="1284358" cy="1775273"/>
            </a:xfrm>
            <a:prstGeom prst="circular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151671" y="2299778"/>
              <a:ext cx="1754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Si </a:t>
              </a:r>
              <a:r>
                <a:rPr lang="fr-FR" sz="1400" dirty="0" err="1"/>
                <a:t>P</a:t>
              </a:r>
              <a:r>
                <a:rPr lang="fr-FR" sz="1400" baseline="-25000" dirty="0" err="1"/>
                <a:t>opt</a:t>
              </a:r>
              <a:r>
                <a:rPr lang="fr-FR" sz="1400" dirty="0"/>
                <a:t> augmente</a:t>
              </a:r>
            </a:p>
          </p:txBody>
        </p:sp>
        <p:sp>
          <p:nvSpPr>
            <p:cNvPr id="2" name="Accolade fermante 1"/>
            <p:cNvSpPr/>
            <p:nvPr/>
          </p:nvSpPr>
          <p:spPr>
            <a:xfrm>
              <a:off x="8604997" y="1358153"/>
              <a:ext cx="416859" cy="1360924"/>
            </a:xfrm>
            <a:prstGeom prst="rightBrace">
              <a:avLst/>
            </a:prstGeom>
            <a:ln w="5715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558698" y="2027441"/>
              <a:ext cx="1121709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Onde pompe</a:t>
              </a: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2405942" y="1303720"/>
            <a:ext cx="2417331" cy="3001244"/>
            <a:chOff x="2405942" y="1303720"/>
            <a:chExt cx="2417331" cy="3001244"/>
          </a:xfrm>
        </p:grpSpPr>
        <p:sp>
          <p:nvSpPr>
            <p:cNvPr id="39" name="Flèche en arc 38"/>
            <p:cNvSpPr/>
            <p:nvPr/>
          </p:nvSpPr>
          <p:spPr>
            <a:xfrm rot="16200000">
              <a:off x="2435015" y="1916705"/>
              <a:ext cx="3001244" cy="1775273"/>
            </a:xfrm>
            <a:prstGeom prst="circular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405942" y="2550917"/>
              <a:ext cx="1954382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Renforce la création </a:t>
              </a:r>
            </a:p>
            <a:p>
              <a:pPr algn="ctr"/>
              <a:r>
                <a:rPr lang="fr-FR" sz="1400" b="1" dirty="0"/>
                <a:t>de l’onde Stokes</a:t>
              </a:r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4"/>
          <a:srcRect t="2646" r="66958" b="13785"/>
          <a:stretch/>
        </p:blipFill>
        <p:spPr>
          <a:xfrm>
            <a:off x="162947" y="3724764"/>
            <a:ext cx="3035558" cy="2478643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1945347" y="206205"/>
            <a:ext cx="7547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>
                <a:solidFill>
                  <a:schemeClr val="tx2"/>
                </a:solidFill>
              </a:rPr>
              <a:t>La diffusion Brillouin et ses différents régimes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361172" y="617132"/>
            <a:ext cx="509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La diffusion Brillouin </a:t>
            </a:r>
            <a:r>
              <a:rPr lang="fr-FR" sz="2000" b="1" dirty="0" err="1">
                <a:solidFill>
                  <a:schemeClr val="tx2"/>
                </a:solidFill>
              </a:rPr>
              <a:t>stimulee</a:t>
            </a:r>
            <a:r>
              <a:rPr lang="fr-FR" sz="2000" b="1" dirty="0">
                <a:solidFill>
                  <a:schemeClr val="tx2"/>
                </a:solidFill>
              </a:rPr>
              <a:t> : Principe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229099" y="5393670"/>
            <a:ext cx="5945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Transfert de l’énergie de la pompe vers l’onde Stokes</a:t>
            </a:r>
          </a:p>
          <a:p>
            <a:r>
              <a:rPr lang="fr-FR" dirty="0"/>
              <a:t>	Diffusion Brillouin Stimulée</a:t>
            </a:r>
          </a:p>
          <a:p>
            <a:r>
              <a:rPr lang="fr-FR" dirty="0">
                <a:sym typeface="Wingdings" panose="05000000000000000000" pitchFamily="2" charset="2"/>
              </a:rPr>
              <a:t> Devient stimulée à partir de 1 à 5mW</a:t>
            </a:r>
            <a:endParaRPr lang="fr-FR" dirty="0"/>
          </a:p>
        </p:txBody>
      </p:sp>
      <p:sp>
        <p:nvSpPr>
          <p:cNvPr id="49" name="Espace réservé de la date 2">
            <a:extLst>
              <a:ext uri="{FF2B5EF4-FFF2-40B4-BE49-F238E27FC236}">
                <a16:creationId xmlns:a16="http://schemas.microsoft.com/office/drawing/2014/main" id="{BD40E048-2870-45C1-9677-F5479652B8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Espace réservé du numéro de diapositive 4">
            <a:extLst>
              <a:ext uri="{FF2B5EF4-FFF2-40B4-BE49-F238E27FC236}">
                <a16:creationId xmlns:a16="http://schemas.microsoft.com/office/drawing/2014/main" id="{D00084F7-7674-4214-8D0D-B7EB465B19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75" name="Group 251"/>
          <p:cNvGrpSpPr>
            <a:grpSpLocks/>
          </p:cNvGrpSpPr>
          <p:nvPr/>
        </p:nvGrpSpPr>
        <p:grpSpPr bwMode="auto">
          <a:xfrm>
            <a:off x="5376864" y="488950"/>
            <a:ext cx="4548187" cy="3836988"/>
            <a:chOff x="2427" y="372"/>
            <a:chExt cx="2865" cy="2417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427" y="372"/>
              <a:ext cx="2865" cy="24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631" name="Group 7"/>
            <p:cNvGrpSpPr>
              <a:grpSpLocks/>
            </p:cNvGrpSpPr>
            <p:nvPr/>
          </p:nvGrpSpPr>
          <p:grpSpPr bwMode="auto">
            <a:xfrm>
              <a:off x="3350" y="1365"/>
              <a:ext cx="270" cy="234"/>
              <a:chOff x="3350" y="1365"/>
              <a:chExt cx="270" cy="234"/>
            </a:xfrm>
          </p:grpSpPr>
          <p:sp>
            <p:nvSpPr>
              <p:cNvPr id="26632" name="AutoShape 8"/>
              <p:cNvSpPr>
                <a:spLocks noChangeArrowheads="1"/>
              </p:cNvSpPr>
              <p:nvPr/>
            </p:nvSpPr>
            <p:spPr bwMode="auto">
              <a:xfrm rot="20640000">
                <a:off x="3350" y="1365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 flipV="1">
                <a:off x="3391" y="1508"/>
                <a:ext cx="94" cy="9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 flipH="1" flipV="1">
                <a:off x="3492" y="1503"/>
                <a:ext cx="128" cy="2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>
                <a:off x="3457" y="1375"/>
                <a:ext cx="36" cy="1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36" name="Group 12"/>
            <p:cNvGrpSpPr>
              <a:grpSpLocks/>
            </p:cNvGrpSpPr>
            <p:nvPr/>
          </p:nvGrpSpPr>
          <p:grpSpPr bwMode="auto">
            <a:xfrm>
              <a:off x="4858" y="1920"/>
              <a:ext cx="254" cy="282"/>
              <a:chOff x="4858" y="1920"/>
              <a:chExt cx="254" cy="282"/>
            </a:xfrm>
          </p:grpSpPr>
          <p:sp>
            <p:nvSpPr>
              <p:cNvPr id="26637" name="AutoShape 13"/>
              <p:cNvSpPr>
                <a:spLocks noChangeArrowheads="1"/>
              </p:cNvSpPr>
              <p:nvPr/>
            </p:nvSpPr>
            <p:spPr bwMode="auto">
              <a:xfrm rot="7440000">
                <a:off x="4877" y="1968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 flipH="1">
                <a:off x="4979" y="1920"/>
                <a:ext cx="10" cy="1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 flipV="1">
                <a:off x="4858" y="2055"/>
                <a:ext cx="115" cy="6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 flipH="1" flipV="1">
                <a:off x="4973" y="2057"/>
                <a:ext cx="112" cy="7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41" name="Group 17"/>
            <p:cNvGrpSpPr>
              <a:grpSpLocks/>
            </p:cNvGrpSpPr>
            <p:nvPr/>
          </p:nvGrpSpPr>
          <p:grpSpPr bwMode="auto">
            <a:xfrm>
              <a:off x="4373" y="1853"/>
              <a:ext cx="282" cy="254"/>
              <a:chOff x="4373" y="1853"/>
              <a:chExt cx="282" cy="254"/>
            </a:xfrm>
          </p:grpSpPr>
          <p:sp>
            <p:nvSpPr>
              <p:cNvPr id="26642" name="AutoShape 18"/>
              <p:cNvSpPr>
                <a:spLocks noChangeArrowheads="1"/>
              </p:cNvSpPr>
              <p:nvPr/>
            </p:nvSpPr>
            <p:spPr bwMode="auto">
              <a:xfrm rot="8820000">
                <a:off x="4398" y="1895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 flipH="1">
                <a:off x="4509" y="1853"/>
                <a:ext cx="63" cy="11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 flipV="1">
                <a:off x="4373" y="1971"/>
                <a:ext cx="129" cy="1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 flipH="1" flipV="1">
                <a:off x="4503" y="1973"/>
                <a:ext cx="74" cy="11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46" name="Group 22"/>
            <p:cNvGrpSpPr>
              <a:grpSpLocks/>
            </p:cNvGrpSpPr>
            <p:nvPr/>
          </p:nvGrpSpPr>
          <p:grpSpPr bwMode="auto">
            <a:xfrm>
              <a:off x="4575" y="2105"/>
              <a:ext cx="258" cy="218"/>
              <a:chOff x="4575" y="2105"/>
              <a:chExt cx="258" cy="218"/>
            </a:xfrm>
          </p:grpSpPr>
          <p:sp>
            <p:nvSpPr>
              <p:cNvPr id="26647" name="AutoShape 23"/>
              <p:cNvSpPr>
                <a:spLocks noChangeArrowheads="1"/>
              </p:cNvSpPr>
              <p:nvPr/>
            </p:nvSpPr>
            <p:spPr bwMode="auto">
              <a:xfrm rot="11220000">
                <a:off x="4575" y="2111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 flipH="1">
                <a:off x="4711" y="2131"/>
                <a:ext cx="122" cy="4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>
                <a:off x="4595" y="2105"/>
                <a:ext cx="108" cy="7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 flipV="1">
                <a:off x="4689" y="2181"/>
                <a:ext cx="14" cy="13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51" name="Group 27"/>
            <p:cNvGrpSpPr>
              <a:grpSpLocks/>
            </p:cNvGrpSpPr>
            <p:nvPr/>
          </p:nvGrpSpPr>
          <p:grpSpPr bwMode="auto">
            <a:xfrm>
              <a:off x="4497" y="1607"/>
              <a:ext cx="290" cy="246"/>
              <a:chOff x="4497" y="1607"/>
              <a:chExt cx="290" cy="246"/>
            </a:xfrm>
          </p:grpSpPr>
          <p:sp>
            <p:nvSpPr>
              <p:cNvPr id="26652" name="AutoShape 28"/>
              <p:cNvSpPr>
                <a:spLocks noChangeArrowheads="1"/>
              </p:cNvSpPr>
              <p:nvPr/>
            </p:nvSpPr>
            <p:spPr bwMode="auto">
              <a:xfrm rot="12720000">
                <a:off x="4497" y="1652"/>
                <a:ext cx="271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 flipH="1" flipV="1">
                <a:off x="4653" y="1723"/>
                <a:ext cx="134" cy="1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4575" y="1607"/>
                <a:ext cx="72" cy="11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 flipV="1">
                <a:off x="4581" y="1721"/>
                <a:ext cx="67" cy="10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56" name="Group 32"/>
            <p:cNvGrpSpPr>
              <a:grpSpLocks/>
            </p:cNvGrpSpPr>
            <p:nvPr/>
          </p:nvGrpSpPr>
          <p:grpSpPr bwMode="auto">
            <a:xfrm>
              <a:off x="4819" y="1660"/>
              <a:ext cx="276" cy="243"/>
              <a:chOff x="4819" y="1660"/>
              <a:chExt cx="276" cy="243"/>
            </a:xfrm>
          </p:grpSpPr>
          <p:sp>
            <p:nvSpPr>
              <p:cNvPr id="26657" name="AutoShape 33"/>
              <p:cNvSpPr>
                <a:spLocks noChangeArrowheads="1"/>
              </p:cNvSpPr>
              <p:nvPr/>
            </p:nvSpPr>
            <p:spPr bwMode="auto">
              <a:xfrm rot="9480000">
                <a:off x="4838" y="1691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 flipH="1">
                <a:off x="4956" y="1660"/>
                <a:ext cx="84" cy="10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>
                <a:off x="4819" y="1749"/>
                <a:ext cx="130" cy="1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 flipH="1" flipV="1">
                <a:off x="4949" y="1765"/>
                <a:ext cx="50" cy="12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61" name="Group 37"/>
            <p:cNvGrpSpPr>
              <a:grpSpLocks/>
            </p:cNvGrpSpPr>
            <p:nvPr/>
          </p:nvGrpSpPr>
          <p:grpSpPr bwMode="auto">
            <a:xfrm>
              <a:off x="4103" y="1520"/>
              <a:ext cx="235" cy="288"/>
              <a:chOff x="4103" y="1520"/>
              <a:chExt cx="235" cy="288"/>
            </a:xfrm>
          </p:grpSpPr>
          <p:sp>
            <p:nvSpPr>
              <p:cNvPr id="26662" name="AutoShape 38"/>
              <p:cNvSpPr>
                <a:spLocks noChangeArrowheads="1"/>
              </p:cNvSpPr>
              <p:nvPr/>
            </p:nvSpPr>
            <p:spPr bwMode="auto">
              <a:xfrm rot="3960000">
                <a:off x="4102" y="1555"/>
                <a:ext cx="271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63" name="Line 39"/>
              <p:cNvSpPr>
                <a:spLocks noChangeShapeType="1"/>
              </p:cNvSpPr>
              <p:nvPr/>
            </p:nvSpPr>
            <p:spPr bwMode="auto">
              <a:xfrm>
                <a:off x="4103" y="1580"/>
                <a:ext cx="101" cy="8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 flipV="1">
                <a:off x="4203" y="1673"/>
                <a:ext cx="4" cy="13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65" name="Line 41"/>
              <p:cNvSpPr>
                <a:spLocks noChangeShapeType="1"/>
              </p:cNvSpPr>
              <p:nvPr/>
            </p:nvSpPr>
            <p:spPr bwMode="auto">
              <a:xfrm flipH="1">
                <a:off x="4209" y="1622"/>
                <a:ext cx="117" cy="5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66" name="Group 42"/>
            <p:cNvGrpSpPr>
              <a:grpSpLocks/>
            </p:cNvGrpSpPr>
            <p:nvPr/>
          </p:nvGrpSpPr>
          <p:grpSpPr bwMode="auto">
            <a:xfrm>
              <a:off x="4091" y="1817"/>
              <a:ext cx="268" cy="231"/>
              <a:chOff x="4091" y="1817"/>
              <a:chExt cx="268" cy="231"/>
            </a:xfrm>
          </p:grpSpPr>
          <p:sp>
            <p:nvSpPr>
              <p:cNvPr id="26667" name="AutoShape 43"/>
              <p:cNvSpPr>
                <a:spLocks noChangeArrowheads="1"/>
              </p:cNvSpPr>
              <p:nvPr/>
            </p:nvSpPr>
            <p:spPr bwMode="auto">
              <a:xfrm rot="20760000">
                <a:off x="4091" y="1817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68" name="Line 44"/>
              <p:cNvSpPr>
                <a:spLocks noChangeShapeType="1"/>
              </p:cNvSpPr>
              <p:nvPr/>
            </p:nvSpPr>
            <p:spPr bwMode="auto">
              <a:xfrm flipV="1">
                <a:off x="4128" y="1961"/>
                <a:ext cx="96" cy="8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69" name="Line 45"/>
              <p:cNvSpPr>
                <a:spLocks noChangeShapeType="1"/>
              </p:cNvSpPr>
              <p:nvPr/>
            </p:nvSpPr>
            <p:spPr bwMode="auto">
              <a:xfrm flipH="1" flipV="1">
                <a:off x="4234" y="1956"/>
                <a:ext cx="125" cy="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70" name="Line 46"/>
              <p:cNvSpPr>
                <a:spLocks noChangeShapeType="1"/>
              </p:cNvSpPr>
              <p:nvPr/>
            </p:nvSpPr>
            <p:spPr bwMode="auto">
              <a:xfrm>
                <a:off x="4201" y="1825"/>
                <a:ext cx="32" cy="1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71" name="Group 47"/>
            <p:cNvGrpSpPr>
              <a:grpSpLocks/>
            </p:cNvGrpSpPr>
            <p:nvPr/>
          </p:nvGrpSpPr>
          <p:grpSpPr bwMode="auto">
            <a:xfrm>
              <a:off x="3912" y="2034"/>
              <a:ext cx="281" cy="251"/>
              <a:chOff x="3912" y="2034"/>
              <a:chExt cx="281" cy="251"/>
            </a:xfrm>
          </p:grpSpPr>
          <p:sp>
            <p:nvSpPr>
              <p:cNvPr id="26672" name="AutoShape 48"/>
              <p:cNvSpPr>
                <a:spLocks noChangeArrowheads="1"/>
              </p:cNvSpPr>
              <p:nvPr/>
            </p:nvSpPr>
            <p:spPr bwMode="auto">
              <a:xfrm rot="1920000">
                <a:off x="3936" y="2034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73" name="Line 49"/>
              <p:cNvSpPr>
                <a:spLocks noChangeShapeType="1"/>
              </p:cNvSpPr>
              <p:nvPr/>
            </p:nvSpPr>
            <p:spPr bwMode="auto">
              <a:xfrm>
                <a:off x="3912" y="2163"/>
                <a:ext cx="130" cy="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74" name="Line 50"/>
              <p:cNvSpPr>
                <a:spLocks noChangeShapeType="1"/>
              </p:cNvSpPr>
              <p:nvPr/>
            </p:nvSpPr>
            <p:spPr bwMode="auto">
              <a:xfrm flipH="1" flipV="1">
                <a:off x="4049" y="2173"/>
                <a:ext cx="65" cy="11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75" name="Line 51"/>
              <p:cNvSpPr>
                <a:spLocks noChangeShapeType="1"/>
              </p:cNvSpPr>
              <p:nvPr/>
            </p:nvSpPr>
            <p:spPr bwMode="auto">
              <a:xfrm flipH="1">
                <a:off x="4050" y="2058"/>
                <a:ext cx="72" cy="11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76" name="Group 52"/>
            <p:cNvGrpSpPr>
              <a:grpSpLocks/>
            </p:cNvGrpSpPr>
            <p:nvPr/>
          </p:nvGrpSpPr>
          <p:grpSpPr bwMode="auto">
            <a:xfrm>
              <a:off x="3624" y="2002"/>
              <a:ext cx="275" cy="239"/>
              <a:chOff x="3624" y="2002"/>
              <a:chExt cx="275" cy="239"/>
            </a:xfrm>
          </p:grpSpPr>
          <p:sp>
            <p:nvSpPr>
              <p:cNvPr id="26677" name="AutoShape 53"/>
              <p:cNvSpPr>
                <a:spLocks noChangeArrowheads="1"/>
              </p:cNvSpPr>
              <p:nvPr/>
            </p:nvSpPr>
            <p:spPr bwMode="auto">
              <a:xfrm rot="20400000">
                <a:off x="3624" y="2002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78" name="Line 54"/>
              <p:cNvSpPr>
                <a:spLocks noChangeShapeType="1"/>
              </p:cNvSpPr>
              <p:nvPr/>
            </p:nvSpPr>
            <p:spPr bwMode="auto">
              <a:xfrm flipV="1">
                <a:off x="3676" y="2144"/>
                <a:ext cx="87" cy="9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79" name="Line 55"/>
              <p:cNvSpPr>
                <a:spLocks noChangeShapeType="1"/>
              </p:cNvSpPr>
              <p:nvPr/>
            </p:nvSpPr>
            <p:spPr bwMode="auto">
              <a:xfrm flipH="1" flipV="1">
                <a:off x="3770" y="2140"/>
                <a:ext cx="129" cy="1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80" name="Line 56"/>
              <p:cNvSpPr>
                <a:spLocks noChangeShapeType="1"/>
              </p:cNvSpPr>
              <p:nvPr/>
            </p:nvSpPr>
            <p:spPr bwMode="auto">
              <a:xfrm>
                <a:off x="3724" y="2013"/>
                <a:ext cx="46" cy="12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81" name="Group 57"/>
            <p:cNvGrpSpPr>
              <a:grpSpLocks/>
            </p:cNvGrpSpPr>
            <p:nvPr/>
          </p:nvGrpSpPr>
          <p:grpSpPr bwMode="auto">
            <a:xfrm>
              <a:off x="3500" y="1777"/>
              <a:ext cx="271" cy="234"/>
              <a:chOff x="3500" y="1777"/>
              <a:chExt cx="271" cy="234"/>
            </a:xfrm>
          </p:grpSpPr>
          <p:sp>
            <p:nvSpPr>
              <p:cNvPr id="26682" name="AutoShape 58"/>
              <p:cNvSpPr>
                <a:spLocks noChangeArrowheads="1"/>
              </p:cNvSpPr>
              <p:nvPr/>
            </p:nvSpPr>
            <p:spPr bwMode="auto">
              <a:xfrm rot="1020000">
                <a:off x="3514" y="1777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83" name="Line 59"/>
              <p:cNvSpPr>
                <a:spLocks noChangeShapeType="1"/>
              </p:cNvSpPr>
              <p:nvPr/>
            </p:nvSpPr>
            <p:spPr bwMode="auto">
              <a:xfrm flipV="1">
                <a:off x="3500" y="1917"/>
                <a:ext cx="126" cy="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84" name="Line 60"/>
              <p:cNvSpPr>
                <a:spLocks noChangeShapeType="1"/>
              </p:cNvSpPr>
              <p:nvPr/>
            </p:nvSpPr>
            <p:spPr bwMode="auto">
              <a:xfrm flipH="1" flipV="1">
                <a:off x="3635" y="1919"/>
                <a:ext cx="92" cy="9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85" name="Line 61"/>
              <p:cNvSpPr>
                <a:spLocks noChangeShapeType="1"/>
              </p:cNvSpPr>
              <p:nvPr/>
            </p:nvSpPr>
            <p:spPr bwMode="auto">
              <a:xfrm flipH="1">
                <a:off x="3638" y="1789"/>
                <a:ext cx="38" cy="1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86" name="Group 62"/>
            <p:cNvGrpSpPr>
              <a:grpSpLocks/>
            </p:cNvGrpSpPr>
            <p:nvPr/>
          </p:nvGrpSpPr>
          <p:grpSpPr bwMode="auto">
            <a:xfrm>
              <a:off x="3627" y="1499"/>
              <a:ext cx="222" cy="278"/>
              <a:chOff x="3627" y="1499"/>
              <a:chExt cx="222" cy="278"/>
            </a:xfrm>
          </p:grpSpPr>
          <p:sp>
            <p:nvSpPr>
              <p:cNvPr id="26687" name="AutoShape 63"/>
              <p:cNvSpPr>
                <a:spLocks noChangeArrowheads="1"/>
              </p:cNvSpPr>
              <p:nvPr/>
            </p:nvSpPr>
            <p:spPr bwMode="auto">
              <a:xfrm rot="4560000">
                <a:off x="3612" y="1534"/>
                <a:ext cx="271" cy="20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88" name="Line 64"/>
              <p:cNvSpPr>
                <a:spLocks noChangeShapeType="1"/>
              </p:cNvSpPr>
              <p:nvPr/>
            </p:nvSpPr>
            <p:spPr bwMode="auto">
              <a:xfrm>
                <a:off x="3627" y="1536"/>
                <a:ext cx="86" cy="10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89" name="Line 65"/>
              <p:cNvSpPr>
                <a:spLocks noChangeShapeType="1"/>
              </p:cNvSpPr>
              <p:nvPr/>
            </p:nvSpPr>
            <p:spPr bwMode="auto">
              <a:xfrm flipV="1">
                <a:off x="3686" y="1647"/>
                <a:ext cx="28" cy="1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90" name="Line 66"/>
              <p:cNvSpPr>
                <a:spLocks noChangeShapeType="1"/>
              </p:cNvSpPr>
              <p:nvPr/>
            </p:nvSpPr>
            <p:spPr bwMode="auto">
              <a:xfrm flipH="1">
                <a:off x="3716" y="1616"/>
                <a:ext cx="125" cy="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91" name="Group 67"/>
            <p:cNvGrpSpPr>
              <a:grpSpLocks/>
            </p:cNvGrpSpPr>
            <p:nvPr/>
          </p:nvGrpSpPr>
          <p:grpSpPr bwMode="auto">
            <a:xfrm>
              <a:off x="3832" y="1390"/>
              <a:ext cx="259" cy="221"/>
              <a:chOff x="3832" y="1390"/>
              <a:chExt cx="259" cy="221"/>
            </a:xfrm>
          </p:grpSpPr>
          <p:sp>
            <p:nvSpPr>
              <p:cNvPr id="26692" name="AutoShape 68"/>
              <p:cNvSpPr>
                <a:spLocks noChangeArrowheads="1"/>
              </p:cNvSpPr>
              <p:nvPr/>
            </p:nvSpPr>
            <p:spPr bwMode="auto">
              <a:xfrm rot="21120000">
                <a:off x="3832" y="1390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93" name="Line 69"/>
              <p:cNvSpPr>
                <a:spLocks noChangeShapeType="1"/>
              </p:cNvSpPr>
              <p:nvPr/>
            </p:nvSpPr>
            <p:spPr bwMode="auto">
              <a:xfrm flipV="1">
                <a:off x="3856" y="1534"/>
                <a:ext cx="106" cy="7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94" name="Line 70"/>
              <p:cNvSpPr>
                <a:spLocks noChangeShapeType="1"/>
              </p:cNvSpPr>
              <p:nvPr/>
            </p:nvSpPr>
            <p:spPr bwMode="auto">
              <a:xfrm flipH="1" flipV="1">
                <a:off x="3971" y="1530"/>
                <a:ext cx="120" cy="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95" name="Line 71"/>
              <p:cNvSpPr>
                <a:spLocks noChangeShapeType="1"/>
              </p:cNvSpPr>
              <p:nvPr/>
            </p:nvSpPr>
            <p:spPr bwMode="auto">
              <a:xfrm>
                <a:off x="3952" y="1397"/>
                <a:ext cx="18" cy="13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96" name="Group 72"/>
            <p:cNvGrpSpPr>
              <a:grpSpLocks/>
            </p:cNvGrpSpPr>
            <p:nvPr/>
          </p:nvGrpSpPr>
          <p:grpSpPr bwMode="auto">
            <a:xfrm>
              <a:off x="3142" y="1540"/>
              <a:ext cx="239" cy="287"/>
              <a:chOff x="3142" y="1540"/>
              <a:chExt cx="239" cy="287"/>
            </a:xfrm>
          </p:grpSpPr>
          <p:sp>
            <p:nvSpPr>
              <p:cNvPr id="26697" name="AutoShape 73"/>
              <p:cNvSpPr>
                <a:spLocks noChangeArrowheads="1"/>
              </p:cNvSpPr>
              <p:nvPr/>
            </p:nvSpPr>
            <p:spPr bwMode="auto">
              <a:xfrm rot="17700000">
                <a:off x="3107" y="1575"/>
                <a:ext cx="271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98" name="Line 74"/>
              <p:cNvSpPr>
                <a:spLocks noChangeShapeType="1"/>
              </p:cNvSpPr>
              <p:nvPr/>
            </p:nvSpPr>
            <p:spPr bwMode="auto">
              <a:xfrm flipH="1" flipV="1">
                <a:off x="3274" y="1693"/>
                <a:ext cx="1" cy="13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99" name="Line 75"/>
              <p:cNvSpPr>
                <a:spLocks noChangeShapeType="1"/>
              </p:cNvSpPr>
              <p:nvPr/>
            </p:nvSpPr>
            <p:spPr bwMode="auto">
              <a:xfrm flipH="1">
                <a:off x="3277" y="1601"/>
                <a:ext cx="104" cy="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00" name="Line 76"/>
              <p:cNvSpPr>
                <a:spLocks noChangeShapeType="1"/>
              </p:cNvSpPr>
              <p:nvPr/>
            </p:nvSpPr>
            <p:spPr bwMode="auto">
              <a:xfrm>
                <a:off x="3160" y="1633"/>
                <a:ext cx="117" cy="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01" name="Group 77"/>
            <p:cNvGrpSpPr>
              <a:grpSpLocks/>
            </p:cNvGrpSpPr>
            <p:nvPr/>
          </p:nvGrpSpPr>
          <p:grpSpPr bwMode="auto">
            <a:xfrm>
              <a:off x="2860" y="1544"/>
              <a:ext cx="291" cy="255"/>
              <a:chOff x="2860" y="1544"/>
              <a:chExt cx="291" cy="255"/>
            </a:xfrm>
          </p:grpSpPr>
          <p:sp>
            <p:nvSpPr>
              <p:cNvPr id="26702" name="AutoShape 78"/>
              <p:cNvSpPr>
                <a:spLocks noChangeArrowheads="1"/>
              </p:cNvSpPr>
              <p:nvPr/>
            </p:nvSpPr>
            <p:spPr bwMode="auto">
              <a:xfrm rot="18900000">
                <a:off x="2860" y="1544"/>
                <a:ext cx="271" cy="20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03" name="Line 79"/>
              <p:cNvSpPr>
                <a:spLocks noChangeShapeType="1"/>
              </p:cNvSpPr>
              <p:nvPr/>
            </p:nvSpPr>
            <p:spPr bwMode="auto">
              <a:xfrm flipV="1">
                <a:off x="2975" y="1672"/>
                <a:ext cx="43" cy="1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04" name="Line 80"/>
              <p:cNvSpPr>
                <a:spLocks noChangeShapeType="1"/>
              </p:cNvSpPr>
              <p:nvPr/>
            </p:nvSpPr>
            <p:spPr bwMode="auto">
              <a:xfrm flipH="1">
                <a:off x="3024" y="1623"/>
                <a:ext cx="127" cy="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05" name="Line 81"/>
              <p:cNvSpPr>
                <a:spLocks noChangeShapeType="1"/>
              </p:cNvSpPr>
              <p:nvPr/>
            </p:nvSpPr>
            <p:spPr bwMode="auto">
              <a:xfrm>
                <a:off x="2933" y="1575"/>
                <a:ext cx="91" cy="9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06" name="Group 82"/>
            <p:cNvGrpSpPr>
              <a:grpSpLocks/>
            </p:cNvGrpSpPr>
            <p:nvPr/>
          </p:nvGrpSpPr>
          <p:grpSpPr bwMode="auto">
            <a:xfrm>
              <a:off x="3198" y="1814"/>
              <a:ext cx="283" cy="254"/>
              <a:chOff x="3198" y="1814"/>
              <a:chExt cx="283" cy="254"/>
            </a:xfrm>
          </p:grpSpPr>
          <p:sp>
            <p:nvSpPr>
              <p:cNvPr id="26707" name="AutoShape 83"/>
              <p:cNvSpPr>
                <a:spLocks noChangeArrowheads="1"/>
              </p:cNvSpPr>
              <p:nvPr/>
            </p:nvSpPr>
            <p:spPr bwMode="auto">
              <a:xfrm rot="19560000">
                <a:off x="3198" y="1814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08" name="Line 84"/>
              <p:cNvSpPr>
                <a:spLocks noChangeShapeType="1"/>
              </p:cNvSpPr>
              <p:nvPr/>
            </p:nvSpPr>
            <p:spPr bwMode="auto">
              <a:xfrm flipV="1">
                <a:off x="3283" y="1952"/>
                <a:ext cx="60" cy="11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09" name="Line 85"/>
              <p:cNvSpPr>
                <a:spLocks noChangeShapeType="1"/>
              </p:cNvSpPr>
              <p:nvPr/>
            </p:nvSpPr>
            <p:spPr bwMode="auto">
              <a:xfrm flipH="1">
                <a:off x="3352" y="1936"/>
                <a:ext cx="129" cy="1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10" name="Line 86"/>
              <p:cNvSpPr>
                <a:spLocks noChangeShapeType="1"/>
              </p:cNvSpPr>
              <p:nvPr/>
            </p:nvSpPr>
            <p:spPr bwMode="auto">
              <a:xfrm>
                <a:off x="3275" y="1836"/>
                <a:ext cx="76" cy="11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11" name="Group 87"/>
            <p:cNvGrpSpPr>
              <a:grpSpLocks/>
            </p:cNvGrpSpPr>
            <p:nvPr/>
          </p:nvGrpSpPr>
          <p:grpSpPr bwMode="auto">
            <a:xfrm>
              <a:off x="3059" y="2086"/>
              <a:ext cx="279" cy="247"/>
              <a:chOff x="3059" y="2086"/>
              <a:chExt cx="279" cy="247"/>
            </a:xfrm>
          </p:grpSpPr>
          <p:sp>
            <p:nvSpPr>
              <p:cNvPr id="26712" name="AutoShape 88"/>
              <p:cNvSpPr>
                <a:spLocks noChangeArrowheads="1"/>
              </p:cNvSpPr>
              <p:nvPr/>
            </p:nvSpPr>
            <p:spPr bwMode="auto">
              <a:xfrm rot="9240000">
                <a:off x="3082" y="2121"/>
                <a:ext cx="256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13" name="Line 89"/>
              <p:cNvSpPr>
                <a:spLocks noChangeShapeType="1"/>
              </p:cNvSpPr>
              <p:nvPr/>
            </p:nvSpPr>
            <p:spPr bwMode="auto">
              <a:xfrm flipH="1">
                <a:off x="3196" y="2086"/>
                <a:ext cx="76" cy="10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14" name="Line 90"/>
              <p:cNvSpPr>
                <a:spLocks noChangeShapeType="1"/>
              </p:cNvSpPr>
              <p:nvPr/>
            </p:nvSpPr>
            <p:spPr bwMode="auto">
              <a:xfrm>
                <a:off x="3059" y="2189"/>
                <a:ext cx="130" cy="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15" name="Line 91"/>
              <p:cNvSpPr>
                <a:spLocks noChangeShapeType="1"/>
              </p:cNvSpPr>
              <p:nvPr/>
            </p:nvSpPr>
            <p:spPr bwMode="auto">
              <a:xfrm flipH="1" flipV="1">
                <a:off x="3191" y="2196"/>
                <a:ext cx="58" cy="12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16" name="Group 92"/>
            <p:cNvGrpSpPr>
              <a:grpSpLocks/>
            </p:cNvGrpSpPr>
            <p:nvPr/>
          </p:nvGrpSpPr>
          <p:grpSpPr bwMode="auto">
            <a:xfrm>
              <a:off x="2746" y="1730"/>
              <a:ext cx="248" cy="292"/>
              <a:chOff x="2746" y="1730"/>
              <a:chExt cx="248" cy="292"/>
            </a:xfrm>
          </p:grpSpPr>
          <p:sp>
            <p:nvSpPr>
              <p:cNvPr id="26717" name="AutoShape 93"/>
              <p:cNvSpPr>
                <a:spLocks noChangeArrowheads="1"/>
              </p:cNvSpPr>
              <p:nvPr/>
            </p:nvSpPr>
            <p:spPr bwMode="auto">
              <a:xfrm rot="3360000">
                <a:off x="2758" y="1765"/>
                <a:ext cx="271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18" name="Line 94"/>
              <p:cNvSpPr>
                <a:spLocks noChangeShapeType="1"/>
              </p:cNvSpPr>
              <p:nvPr/>
            </p:nvSpPr>
            <p:spPr bwMode="auto">
              <a:xfrm>
                <a:off x="2746" y="1817"/>
                <a:ext cx="116" cy="6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19" name="Line 95"/>
              <p:cNvSpPr>
                <a:spLocks noChangeShapeType="1"/>
              </p:cNvSpPr>
              <p:nvPr/>
            </p:nvSpPr>
            <p:spPr bwMode="auto">
              <a:xfrm flipH="1" flipV="1">
                <a:off x="2869" y="1889"/>
                <a:ext cx="17" cy="13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20" name="Line 96"/>
              <p:cNvSpPr>
                <a:spLocks noChangeShapeType="1"/>
              </p:cNvSpPr>
              <p:nvPr/>
            </p:nvSpPr>
            <p:spPr bwMode="auto">
              <a:xfrm flipH="1">
                <a:off x="2868" y="1817"/>
                <a:ext cx="107" cy="7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21" name="Group 97"/>
            <p:cNvGrpSpPr>
              <a:grpSpLocks/>
            </p:cNvGrpSpPr>
            <p:nvPr/>
          </p:nvGrpSpPr>
          <p:grpSpPr bwMode="auto">
            <a:xfrm>
              <a:off x="2776" y="2020"/>
              <a:ext cx="270" cy="234"/>
              <a:chOff x="2776" y="2020"/>
              <a:chExt cx="270" cy="234"/>
            </a:xfrm>
          </p:grpSpPr>
          <p:sp>
            <p:nvSpPr>
              <p:cNvPr id="26722" name="AutoShape 98"/>
              <p:cNvSpPr>
                <a:spLocks noChangeArrowheads="1"/>
              </p:cNvSpPr>
              <p:nvPr/>
            </p:nvSpPr>
            <p:spPr bwMode="auto">
              <a:xfrm rot="20640000">
                <a:off x="2776" y="2020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23" name="Line 99"/>
              <p:cNvSpPr>
                <a:spLocks noChangeShapeType="1"/>
              </p:cNvSpPr>
              <p:nvPr/>
            </p:nvSpPr>
            <p:spPr bwMode="auto">
              <a:xfrm flipV="1">
                <a:off x="2817" y="2163"/>
                <a:ext cx="94" cy="9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24" name="Line 100"/>
              <p:cNvSpPr>
                <a:spLocks noChangeShapeType="1"/>
              </p:cNvSpPr>
              <p:nvPr/>
            </p:nvSpPr>
            <p:spPr bwMode="auto">
              <a:xfrm flipH="1" flipV="1">
                <a:off x="2918" y="2159"/>
                <a:ext cx="128" cy="2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25" name="Line 101"/>
              <p:cNvSpPr>
                <a:spLocks noChangeShapeType="1"/>
              </p:cNvSpPr>
              <p:nvPr/>
            </p:nvSpPr>
            <p:spPr bwMode="auto">
              <a:xfrm>
                <a:off x="2883" y="2030"/>
                <a:ext cx="36" cy="1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26" name="Group 102"/>
            <p:cNvGrpSpPr>
              <a:grpSpLocks/>
            </p:cNvGrpSpPr>
            <p:nvPr/>
          </p:nvGrpSpPr>
          <p:grpSpPr bwMode="auto">
            <a:xfrm>
              <a:off x="3083" y="2309"/>
              <a:ext cx="267" cy="228"/>
              <a:chOff x="3083" y="2309"/>
              <a:chExt cx="267" cy="228"/>
            </a:xfrm>
          </p:grpSpPr>
          <p:sp>
            <p:nvSpPr>
              <p:cNvPr id="26727" name="AutoShape 103"/>
              <p:cNvSpPr>
                <a:spLocks noChangeArrowheads="1"/>
              </p:cNvSpPr>
              <p:nvPr/>
            </p:nvSpPr>
            <p:spPr bwMode="auto">
              <a:xfrm rot="840000">
                <a:off x="3093" y="2309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28" name="Line 104"/>
              <p:cNvSpPr>
                <a:spLocks noChangeShapeType="1"/>
              </p:cNvSpPr>
              <p:nvPr/>
            </p:nvSpPr>
            <p:spPr bwMode="auto">
              <a:xfrm flipV="1">
                <a:off x="3083" y="2451"/>
                <a:ext cx="126" cy="3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29" name="Line 105"/>
              <p:cNvSpPr>
                <a:spLocks noChangeShapeType="1"/>
              </p:cNvSpPr>
              <p:nvPr/>
            </p:nvSpPr>
            <p:spPr bwMode="auto">
              <a:xfrm flipH="1" flipV="1">
                <a:off x="3218" y="2451"/>
                <a:ext cx="97" cy="8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30" name="Line 106"/>
              <p:cNvSpPr>
                <a:spLocks noChangeShapeType="1"/>
              </p:cNvSpPr>
              <p:nvPr/>
            </p:nvSpPr>
            <p:spPr bwMode="auto">
              <a:xfrm flipH="1">
                <a:off x="3218" y="2319"/>
                <a:ext cx="32" cy="1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31" name="Group 107"/>
            <p:cNvGrpSpPr>
              <a:grpSpLocks/>
            </p:cNvGrpSpPr>
            <p:nvPr/>
          </p:nvGrpSpPr>
          <p:grpSpPr bwMode="auto">
            <a:xfrm>
              <a:off x="3532" y="2248"/>
              <a:ext cx="257" cy="212"/>
              <a:chOff x="3532" y="2248"/>
              <a:chExt cx="257" cy="212"/>
            </a:xfrm>
          </p:grpSpPr>
          <p:sp>
            <p:nvSpPr>
              <p:cNvPr id="26732" name="AutoShape 108"/>
              <p:cNvSpPr>
                <a:spLocks noChangeArrowheads="1"/>
              </p:cNvSpPr>
              <p:nvPr/>
            </p:nvSpPr>
            <p:spPr bwMode="auto">
              <a:xfrm>
                <a:off x="3532" y="2248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33" name="Line 109"/>
              <p:cNvSpPr>
                <a:spLocks noChangeShapeType="1"/>
              </p:cNvSpPr>
              <p:nvPr/>
            </p:nvSpPr>
            <p:spPr bwMode="auto">
              <a:xfrm flipV="1">
                <a:off x="3543" y="2392"/>
                <a:ext cx="115" cy="6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34" name="Line 110"/>
              <p:cNvSpPr>
                <a:spLocks noChangeShapeType="1"/>
              </p:cNvSpPr>
              <p:nvPr/>
            </p:nvSpPr>
            <p:spPr bwMode="auto">
              <a:xfrm flipH="1" flipV="1">
                <a:off x="3666" y="2391"/>
                <a:ext cx="115" cy="6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35" name="Line 111"/>
              <p:cNvSpPr>
                <a:spLocks noChangeShapeType="1"/>
              </p:cNvSpPr>
              <p:nvPr/>
            </p:nvSpPr>
            <p:spPr bwMode="auto">
              <a:xfrm>
                <a:off x="3665" y="2255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36" name="Group 112"/>
            <p:cNvGrpSpPr>
              <a:grpSpLocks/>
            </p:cNvGrpSpPr>
            <p:nvPr/>
          </p:nvGrpSpPr>
          <p:grpSpPr bwMode="auto">
            <a:xfrm>
              <a:off x="3722" y="2433"/>
              <a:ext cx="284" cy="259"/>
              <a:chOff x="3722" y="2433"/>
              <a:chExt cx="284" cy="259"/>
            </a:xfrm>
          </p:grpSpPr>
          <p:sp>
            <p:nvSpPr>
              <p:cNvPr id="26737" name="AutoShape 113"/>
              <p:cNvSpPr>
                <a:spLocks noChangeArrowheads="1"/>
              </p:cNvSpPr>
              <p:nvPr/>
            </p:nvSpPr>
            <p:spPr bwMode="auto">
              <a:xfrm rot="18960000">
                <a:off x="3722" y="2433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38" name="Line 114"/>
              <p:cNvSpPr>
                <a:spLocks noChangeShapeType="1"/>
              </p:cNvSpPr>
              <p:nvPr/>
            </p:nvSpPr>
            <p:spPr bwMode="auto">
              <a:xfrm flipV="1">
                <a:off x="3835" y="2568"/>
                <a:ext cx="39" cy="12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39" name="Line 115"/>
              <p:cNvSpPr>
                <a:spLocks noChangeShapeType="1"/>
              </p:cNvSpPr>
              <p:nvPr/>
            </p:nvSpPr>
            <p:spPr bwMode="auto">
              <a:xfrm flipH="1">
                <a:off x="3881" y="2526"/>
                <a:ext cx="125" cy="3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40" name="Line 116"/>
              <p:cNvSpPr>
                <a:spLocks noChangeShapeType="1"/>
              </p:cNvSpPr>
              <p:nvPr/>
            </p:nvSpPr>
            <p:spPr bwMode="auto">
              <a:xfrm>
                <a:off x="3785" y="2465"/>
                <a:ext cx="94" cy="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41" name="Group 117"/>
            <p:cNvGrpSpPr>
              <a:grpSpLocks/>
            </p:cNvGrpSpPr>
            <p:nvPr/>
          </p:nvGrpSpPr>
          <p:grpSpPr bwMode="auto">
            <a:xfrm>
              <a:off x="3997" y="2292"/>
              <a:ext cx="263" cy="224"/>
              <a:chOff x="3997" y="2292"/>
              <a:chExt cx="263" cy="224"/>
            </a:xfrm>
          </p:grpSpPr>
          <p:sp>
            <p:nvSpPr>
              <p:cNvPr id="26742" name="AutoShape 118"/>
              <p:cNvSpPr>
                <a:spLocks noChangeArrowheads="1"/>
              </p:cNvSpPr>
              <p:nvPr/>
            </p:nvSpPr>
            <p:spPr bwMode="auto">
              <a:xfrm rot="21000000">
                <a:off x="3997" y="2292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43" name="Line 119"/>
              <p:cNvSpPr>
                <a:spLocks noChangeShapeType="1"/>
              </p:cNvSpPr>
              <p:nvPr/>
            </p:nvSpPr>
            <p:spPr bwMode="auto">
              <a:xfrm flipV="1">
                <a:off x="4025" y="2435"/>
                <a:ext cx="102" cy="8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44" name="Line 120"/>
              <p:cNvSpPr>
                <a:spLocks noChangeShapeType="1"/>
              </p:cNvSpPr>
              <p:nvPr/>
            </p:nvSpPr>
            <p:spPr bwMode="auto">
              <a:xfrm flipH="1" flipV="1">
                <a:off x="4137" y="2431"/>
                <a:ext cx="123" cy="4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45" name="Line 121"/>
              <p:cNvSpPr>
                <a:spLocks noChangeShapeType="1"/>
              </p:cNvSpPr>
              <p:nvPr/>
            </p:nvSpPr>
            <p:spPr bwMode="auto">
              <a:xfrm>
                <a:off x="4114" y="2299"/>
                <a:ext cx="22" cy="13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46" name="Group 122"/>
            <p:cNvGrpSpPr>
              <a:grpSpLocks/>
            </p:cNvGrpSpPr>
            <p:nvPr/>
          </p:nvGrpSpPr>
          <p:grpSpPr bwMode="auto">
            <a:xfrm>
              <a:off x="3323" y="2431"/>
              <a:ext cx="282" cy="253"/>
              <a:chOff x="3323" y="2431"/>
              <a:chExt cx="282" cy="253"/>
            </a:xfrm>
          </p:grpSpPr>
          <p:sp>
            <p:nvSpPr>
              <p:cNvPr id="26747" name="AutoShape 123"/>
              <p:cNvSpPr>
                <a:spLocks noChangeArrowheads="1"/>
              </p:cNvSpPr>
              <p:nvPr/>
            </p:nvSpPr>
            <p:spPr bwMode="auto">
              <a:xfrm rot="2040000">
                <a:off x="3348" y="2431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48" name="Line 124"/>
              <p:cNvSpPr>
                <a:spLocks noChangeShapeType="1"/>
              </p:cNvSpPr>
              <p:nvPr/>
            </p:nvSpPr>
            <p:spPr bwMode="auto">
              <a:xfrm>
                <a:off x="3323" y="2554"/>
                <a:ext cx="130" cy="1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49" name="Line 125"/>
              <p:cNvSpPr>
                <a:spLocks noChangeShapeType="1"/>
              </p:cNvSpPr>
              <p:nvPr/>
            </p:nvSpPr>
            <p:spPr bwMode="auto">
              <a:xfrm flipH="1" flipV="1">
                <a:off x="3460" y="2569"/>
                <a:ext cx="61" cy="11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50" name="Line 126"/>
              <p:cNvSpPr>
                <a:spLocks noChangeShapeType="1"/>
              </p:cNvSpPr>
              <p:nvPr/>
            </p:nvSpPr>
            <p:spPr bwMode="auto">
              <a:xfrm flipH="1">
                <a:off x="3461" y="2457"/>
                <a:ext cx="76" cy="11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51" name="Group 127"/>
            <p:cNvGrpSpPr>
              <a:grpSpLocks/>
            </p:cNvGrpSpPr>
            <p:nvPr/>
          </p:nvGrpSpPr>
          <p:grpSpPr bwMode="auto">
            <a:xfrm>
              <a:off x="3327" y="1066"/>
              <a:ext cx="246" cy="289"/>
              <a:chOff x="3327" y="1066"/>
              <a:chExt cx="246" cy="289"/>
            </a:xfrm>
          </p:grpSpPr>
          <p:sp>
            <p:nvSpPr>
              <p:cNvPr id="26752" name="AutoShape 128"/>
              <p:cNvSpPr>
                <a:spLocks noChangeArrowheads="1"/>
              </p:cNvSpPr>
              <p:nvPr/>
            </p:nvSpPr>
            <p:spPr bwMode="auto">
              <a:xfrm rot="3540000">
                <a:off x="3337" y="1100"/>
                <a:ext cx="270" cy="20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53" name="Line 129"/>
              <p:cNvSpPr>
                <a:spLocks noChangeShapeType="1"/>
              </p:cNvSpPr>
              <p:nvPr/>
            </p:nvSpPr>
            <p:spPr bwMode="auto">
              <a:xfrm>
                <a:off x="3327" y="1143"/>
                <a:ext cx="113" cy="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54" name="Line 130"/>
              <p:cNvSpPr>
                <a:spLocks noChangeShapeType="1"/>
              </p:cNvSpPr>
              <p:nvPr/>
            </p:nvSpPr>
            <p:spPr bwMode="auto">
              <a:xfrm flipH="1" flipV="1">
                <a:off x="3445" y="1222"/>
                <a:ext cx="9" cy="13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55" name="Line 131"/>
              <p:cNvSpPr>
                <a:spLocks noChangeShapeType="1"/>
              </p:cNvSpPr>
              <p:nvPr/>
            </p:nvSpPr>
            <p:spPr bwMode="auto">
              <a:xfrm flipH="1">
                <a:off x="3444" y="1157"/>
                <a:ext cx="111" cy="6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56" name="Group 132"/>
            <p:cNvGrpSpPr>
              <a:grpSpLocks/>
            </p:cNvGrpSpPr>
            <p:nvPr/>
          </p:nvGrpSpPr>
          <p:grpSpPr bwMode="auto">
            <a:xfrm>
              <a:off x="2670" y="1360"/>
              <a:ext cx="257" cy="212"/>
              <a:chOff x="2670" y="1360"/>
              <a:chExt cx="257" cy="212"/>
            </a:xfrm>
          </p:grpSpPr>
          <p:sp>
            <p:nvSpPr>
              <p:cNvPr id="26757" name="AutoShape 133"/>
              <p:cNvSpPr>
                <a:spLocks noChangeArrowheads="1"/>
              </p:cNvSpPr>
              <p:nvPr/>
            </p:nvSpPr>
            <p:spPr bwMode="auto">
              <a:xfrm rot="21540000">
                <a:off x="2670" y="1360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58" name="Line 134"/>
              <p:cNvSpPr>
                <a:spLocks noChangeShapeType="1"/>
              </p:cNvSpPr>
              <p:nvPr/>
            </p:nvSpPr>
            <p:spPr bwMode="auto">
              <a:xfrm flipV="1">
                <a:off x="2681" y="1504"/>
                <a:ext cx="114" cy="6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59" name="Line 135"/>
              <p:cNvSpPr>
                <a:spLocks noChangeShapeType="1"/>
              </p:cNvSpPr>
              <p:nvPr/>
            </p:nvSpPr>
            <p:spPr bwMode="auto">
              <a:xfrm flipH="1" flipV="1">
                <a:off x="2803" y="1501"/>
                <a:ext cx="116" cy="6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60" name="Line 136"/>
              <p:cNvSpPr>
                <a:spLocks noChangeShapeType="1"/>
              </p:cNvSpPr>
              <p:nvPr/>
            </p:nvSpPr>
            <p:spPr bwMode="auto">
              <a:xfrm>
                <a:off x="2802" y="1366"/>
                <a:ext cx="1" cy="13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61" name="Group 137"/>
            <p:cNvGrpSpPr>
              <a:grpSpLocks/>
            </p:cNvGrpSpPr>
            <p:nvPr/>
          </p:nvGrpSpPr>
          <p:grpSpPr bwMode="auto">
            <a:xfrm>
              <a:off x="2637" y="1056"/>
              <a:ext cx="253" cy="289"/>
              <a:chOff x="2637" y="1056"/>
              <a:chExt cx="253" cy="289"/>
            </a:xfrm>
          </p:grpSpPr>
          <p:sp>
            <p:nvSpPr>
              <p:cNvPr id="26762" name="AutoShape 138"/>
              <p:cNvSpPr>
                <a:spLocks noChangeArrowheads="1"/>
              </p:cNvSpPr>
              <p:nvPr/>
            </p:nvSpPr>
            <p:spPr bwMode="auto">
              <a:xfrm rot="2760000">
                <a:off x="2655" y="1090"/>
                <a:ext cx="270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63" name="Line 139"/>
              <p:cNvSpPr>
                <a:spLocks noChangeShapeType="1"/>
              </p:cNvSpPr>
              <p:nvPr/>
            </p:nvSpPr>
            <p:spPr bwMode="auto">
              <a:xfrm>
                <a:off x="2637" y="1167"/>
                <a:ext cx="126" cy="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64" name="Line 140"/>
              <p:cNvSpPr>
                <a:spLocks noChangeShapeType="1"/>
              </p:cNvSpPr>
              <p:nvPr/>
            </p:nvSpPr>
            <p:spPr bwMode="auto">
              <a:xfrm flipH="1" flipV="1">
                <a:off x="2768" y="1216"/>
                <a:ext cx="40" cy="1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65" name="Line 141"/>
              <p:cNvSpPr>
                <a:spLocks noChangeShapeType="1"/>
              </p:cNvSpPr>
              <p:nvPr/>
            </p:nvSpPr>
            <p:spPr bwMode="auto">
              <a:xfrm flipH="1">
                <a:off x="2769" y="1129"/>
                <a:ext cx="92" cy="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66" name="Group 142"/>
            <p:cNvGrpSpPr>
              <a:grpSpLocks/>
            </p:cNvGrpSpPr>
            <p:nvPr/>
          </p:nvGrpSpPr>
          <p:grpSpPr bwMode="auto">
            <a:xfrm>
              <a:off x="2769" y="598"/>
              <a:ext cx="253" cy="281"/>
              <a:chOff x="2769" y="598"/>
              <a:chExt cx="253" cy="281"/>
            </a:xfrm>
          </p:grpSpPr>
          <p:sp>
            <p:nvSpPr>
              <p:cNvPr id="26767" name="AutoShape 143"/>
              <p:cNvSpPr>
                <a:spLocks noChangeArrowheads="1"/>
              </p:cNvSpPr>
              <p:nvPr/>
            </p:nvSpPr>
            <p:spPr bwMode="auto">
              <a:xfrm rot="18060000">
                <a:off x="2746" y="621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68" name="Line 144"/>
              <p:cNvSpPr>
                <a:spLocks noChangeShapeType="1"/>
              </p:cNvSpPr>
              <p:nvPr/>
            </p:nvSpPr>
            <p:spPr bwMode="auto">
              <a:xfrm flipV="1">
                <a:off x="2899" y="749"/>
                <a:ext cx="5" cy="1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69" name="Line 145"/>
              <p:cNvSpPr>
                <a:spLocks noChangeShapeType="1"/>
              </p:cNvSpPr>
              <p:nvPr/>
            </p:nvSpPr>
            <p:spPr bwMode="auto">
              <a:xfrm flipH="1">
                <a:off x="2911" y="675"/>
                <a:ext cx="111" cy="6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70" name="Line 146"/>
              <p:cNvSpPr>
                <a:spLocks noChangeShapeType="1"/>
              </p:cNvSpPr>
              <p:nvPr/>
            </p:nvSpPr>
            <p:spPr bwMode="auto">
              <a:xfrm>
                <a:off x="2792" y="672"/>
                <a:ext cx="116" cy="7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71" name="Group 147"/>
            <p:cNvGrpSpPr>
              <a:grpSpLocks/>
            </p:cNvGrpSpPr>
            <p:nvPr/>
          </p:nvGrpSpPr>
          <p:grpSpPr bwMode="auto">
            <a:xfrm>
              <a:off x="3217" y="646"/>
              <a:ext cx="283" cy="258"/>
              <a:chOff x="3217" y="646"/>
              <a:chExt cx="283" cy="258"/>
            </a:xfrm>
          </p:grpSpPr>
          <p:sp>
            <p:nvSpPr>
              <p:cNvPr id="26772" name="AutoShape 148"/>
              <p:cNvSpPr>
                <a:spLocks noChangeArrowheads="1"/>
              </p:cNvSpPr>
              <p:nvPr/>
            </p:nvSpPr>
            <p:spPr bwMode="auto">
              <a:xfrm rot="19200000">
                <a:off x="3217" y="646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73" name="Line 149"/>
              <p:cNvSpPr>
                <a:spLocks noChangeShapeType="1"/>
              </p:cNvSpPr>
              <p:nvPr/>
            </p:nvSpPr>
            <p:spPr bwMode="auto">
              <a:xfrm flipV="1">
                <a:off x="3319" y="782"/>
                <a:ext cx="46" cy="12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74" name="Line 150"/>
              <p:cNvSpPr>
                <a:spLocks noChangeShapeType="1"/>
              </p:cNvSpPr>
              <p:nvPr/>
            </p:nvSpPr>
            <p:spPr bwMode="auto">
              <a:xfrm flipH="1">
                <a:off x="3373" y="751"/>
                <a:ext cx="127" cy="2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75" name="Line 151"/>
              <p:cNvSpPr>
                <a:spLocks noChangeShapeType="1"/>
              </p:cNvSpPr>
              <p:nvPr/>
            </p:nvSpPr>
            <p:spPr bwMode="auto">
              <a:xfrm>
                <a:off x="3286" y="673"/>
                <a:ext cx="86" cy="10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76" name="Group 152"/>
            <p:cNvGrpSpPr>
              <a:grpSpLocks/>
            </p:cNvGrpSpPr>
            <p:nvPr/>
          </p:nvGrpSpPr>
          <p:grpSpPr bwMode="auto">
            <a:xfrm>
              <a:off x="3026" y="459"/>
              <a:ext cx="257" cy="212"/>
              <a:chOff x="3026" y="459"/>
              <a:chExt cx="257" cy="212"/>
            </a:xfrm>
          </p:grpSpPr>
          <p:sp>
            <p:nvSpPr>
              <p:cNvPr id="26777" name="AutoShape 153"/>
              <p:cNvSpPr>
                <a:spLocks noChangeArrowheads="1"/>
              </p:cNvSpPr>
              <p:nvPr/>
            </p:nvSpPr>
            <p:spPr bwMode="auto">
              <a:xfrm rot="120000">
                <a:off x="3026" y="459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78" name="Line 154"/>
              <p:cNvSpPr>
                <a:spLocks noChangeShapeType="1"/>
              </p:cNvSpPr>
              <p:nvPr/>
            </p:nvSpPr>
            <p:spPr bwMode="auto">
              <a:xfrm flipV="1">
                <a:off x="3033" y="602"/>
                <a:ext cx="116" cy="5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79" name="Line 155"/>
              <p:cNvSpPr>
                <a:spLocks noChangeShapeType="1"/>
              </p:cNvSpPr>
              <p:nvPr/>
            </p:nvSpPr>
            <p:spPr bwMode="auto">
              <a:xfrm flipH="1" flipV="1">
                <a:off x="3157" y="601"/>
                <a:ext cx="114" cy="6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80" name="Line 156"/>
              <p:cNvSpPr>
                <a:spLocks noChangeShapeType="1"/>
              </p:cNvSpPr>
              <p:nvPr/>
            </p:nvSpPr>
            <p:spPr bwMode="auto">
              <a:xfrm flipH="1">
                <a:off x="3160" y="466"/>
                <a:ext cx="2" cy="13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781" name="AutoShape 157"/>
            <p:cNvSpPr>
              <a:spLocks noChangeArrowheads="1"/>
            </p:cNvSpPr>
            <p:nvPr/>
          </p:nvSpPr>
          <p:spPr bwMode="auto">
            <a:xfrm rot="1620000">
              <a:off x="3121" y="892"/>
              <a:ext cx="271" cy="202"/>
            </a:xfrm>
            <a:prstGeom prst="triangle">
              <a:avLst>
                <a:gd name="adj" fmla="val 51056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82" name="Line 158"/>
            <p:cNvSpPr>
              <a:spLocks noChangeShapeType="1"/>
            </p:cNvSpPr>
            <p:nvPr/>
          </p:nvSpPr>
          <p:spPr bwMode="auto">
            <a:xfrm>
              <a:off x="3103" y="1023"/>
              <a:ext cx="1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83" name="Line 159"/>
            <p:cNvSpPr>
              <a:spLocks noChangeShapeType="1"/>
            </p:cNvSpPr>
            <p:nvPr/>
          </p:nvSpPr>
          <p:spPr bwMode="auto">
            <a:xfrm flipH="1" flipV="1">
              <a:off x="3243" y="1025"/>
              <a:ext cx="80" cy="10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84" name="Line 160"/>
            <p:cNvSpPr>
              <a:spLocks noChangeShapeType="1"/>
            </p:cNvSpPr>
            <p:nvPr/>
          </p:nvSpPr>
          <p:spPr bwMode="auto">
            <a:xfrm flipH="1">
              <a:off x="3246" y="911"/>
              <a:ext cx="58" cy="11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85" name="AutoShape 161"/>
            <p:cNvSpPr>
              <a:spLocks noChangeArrowheads="1"/>
            </p:cNvSpPr>
            <p:nvPr/>
          </p:nvSpPr>
          <p:spPr bwMode="auto">
            <a:xfrm rot="20160000">
              <a:off x="2803" y="877"/>
              <a:ext cx="257" cy="212"/>
            </a:xfrm>
            <a:prstGeom prst="triangle">
              <a:avLst>
                <a:gd name="adj" fmla="val 51056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86" name="Line 162"/>
            <p:cNvSpPr>
              <a:spLocks noChangeShapeType="1"/>
            </p:cNvSpPr>
            <p:nvPr/>
          </p:nvSpPr>
          <p:spPr bwMode="auto">
            <a:xfrm flipV="1">
              <a:off x="2867" y="1015"/>
              <a:ext cx="80" cy="10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87" name="Line 163"/>
            <p:cNvSpPr>
              <a:spLocks noChangeShapeType="1"/>
            </p:cNvSpPr>
            <p:nvPr/>
          </p:nvSpPr>
          <p:spPr bwMode="auto">
            <a:xfrm flipH="1" flipV="1">
              <a:off x="2950" y="1014"/>
              <a:ext cx="130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88" name="Line 164"/>
            <p:cNvSpPr>
              <a:spLocks noChangeShapeType="1"/>
            </p:cNvSpPr>
            <p:nvPr/>
          </p:nvSpPr>
          <p:spPr bwMode="auto">
            <a:xfrm>
              <a:off x="2896" y="891"/>
              <a:ext cx="54" cy="12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789" name="Group 165"/>
            <p:cNvGrpSpPr>
              <a:grpSpLocks/>
            </p:cNvGrpSpPr>
            <p:nvPr/>
          </p:nvGrpSpPr>
          <p:grpSpPr bwMode="auto">
            <a:xfrm>
              <a:off x="2505" y="1565"/>
              <a:ext cx="268" cy="230"/>
              <a:chOff x="2505" y="1565"/>
              <a:chExt cx="268" cy="230"/>
            </a:xfrm>
          </p:grpSpPr>
          <p:sp>
            <p:nvSpPr>
              <p:cNvPr id="26790" name="AutoShape 166"/>
              <p:cNvSpPr>
                <a:spLocks noChangeArrowheads="1"/>
              </p:cNvSpPr>
              <p:nvPr/>
            </p:nvSpPr>
            <p:spPr bwMode="auto">
              <a:xfrm rot="900000">
                <a:off x="2516" y="1565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91" name="Line 167"/>
              <p:cNvSpPr>
                <a:spLocks noChangeShapeType="1"/>
              </p:cNvSpPr>
              <p:nvPr/>
            </p:nvSpPr>
            <p:spPr bwMode="auto">
              <a:xfrm flipV="1">
                <a:off x="2505" y="1706"/>
                <a:ext cx="126" cy="3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92" name="Line 168"/>
              <p:cNvSpPr>
                <a:spLocks noChangeShapeType="1"/>
              </p:cNvSpPr>
              <p:nvPr/>
            </p:nvSpPr>
            <p:spPr bwMode="auto">
              <a:xfrm flipH="1" flipV="1">
                <a:off x="2639" y="1707"/>
                <a:ext cx="96" cy="8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93" name="Line 169"/>
              <p:cNvSpPr>
                <a:spLocks noChangeShapeType="1"/>
              </p:cNvSpPr>
              <p:nvPr/>
            </p:nvSpPr>
            <p:spPr bwMode="auto">
              <a:xfrm flipH="1">
                <a:off x="2641" y="1576"/>
                <a:ext cx="34" cy="1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94" name="Group 170"/>
            <p:cNvGrpSpPr>
              <a:grpSpLocks/>
            </p:cNvGrpSpPr>
            <p:nvPr/>
          </p:nvGrpSpPr>
          <p:grpSpPr bwMode="auto">
            <a:xfrm>
              <a:off x="3567" y="956"/>
              <a:ext cx="252" cy="290"/>
              <a:chOff x="3567" y="956"/>
              <a:chExt cx="252" cy="290"/>
            </a:xfrm>
          </p:grpSpPr>
          <p:sp>
            <p:nvSpPr>
              <p:cNvPr id="26795" name="AutoShape 171"/>
              <p:cNvSpPr>
                <a:spLocks noChangeArrowheads="1"/>
              </p:cNvSpPr>
              <p:nvPr/>
            </p:nvSpPr>
            <p:spPr bwMode="auto">
              <a:xfrm rot="7680000">
                <a:off x="3583" y="1010"/>
                <a:ext cx="271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96" name="Line 172"/>
              <p:cNvSpPr>
                <a:spLocks noChangeShapeType="1"/>
              </p:cNvSpPr>
              <p:nvPr/>
            </p:nvSpPr>
            <p:spPr bwMode="auto">
              <a:xfrm flipH="1">
                <a:off x="3694" y="956"/>
                <a:ext cx="27" cy="1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97" name="Line 173"/>
              <p:cNvSpPr>
                <a:spLocks noChangeShapeType="1"/>
              </p:cNvSpPr>
              <p:nvPr/>
            </p:nvSpPr>
            <p:spPr bwMode="auto">
              <a:xfrm flipV="1">
                <a:off x="3567" y="1092"/>
                <a:ext cx="121" cy="5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98" name="Line 174"/>
              <p:cNvSpPr>
                <a:spLocks noChangeShapeType="1"/>
              </p:cNvSpPr>
              <p:nvPr/>
            </p:nvSpPr>
            <p:spPr bwMode="auto">
              <a:xfrm flipH="1" flipV="1">
                <a:off x="3689" y="1092"/>
                <a:ext cx="101" cy="7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799" name="Group 175"/>
            <p:cNvGrpSpPr>
              <a:grpSpLocks/>
            </p:cNvGrpSpPr>
            <p:nvPr/>
          </p:nvGrpSpPr>
          <p:grpSpPr bwMode="auto">
            <a:xfrm>
              <a:off x="3487" y="518"/>
              <a:ext cx="267" cy="230"/>
              <a:chOff x="3487" y="518"/>
              <a:chExt cx="267" cy="230"/>
            </a:xfrm>
          </p:grpSpPr>
          <p:sp>
            <p:nvSpPr>
              <p:cNvPr id="26800" name="AutoShape 176"/>
              <p:cNvSpPr>
                <a:spLocks noChangeArrowheads="1"/>
              </p:cNvSpPr>
              <p:nvPr/>
            </p:nvSpPr>
            <p:spPr bwMode="auto">
              <a:xfrm rot="20760000">
                <a:off x="3487" y="518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01" name="Line 177"/>
              <p:cNvSpPr>
                <a:spLocks noChangeShapeType="1"/>
              </p:cNvSpPr>
              <p:nvPr/>
            </p:nvSpPr>
            <p:spPr bwMode="auto">
              <a:xfrm flipV="1">
                <a:off x="3524" y="661"/>
                <a:ext cx="96" cy="8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02" name="Line 178"/>
              <p:cNvSpPr>
                <a:spLocks noChangeShapeType="1"/>
              </p:cNvSpPr>
              <p:nvPr/>
            </p:nvSpPr>
            <p:spPr bwMode="auto">
              <a:xfrm flipH="1" flipV="1">
                <a:off x="3629" y="658"/>
                <a:ext cx="125" cy="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03" name="Line 179"/>
              <p:cNvSpPr>
                <a:spLocks noChangeShapeType="1"/>
              </p:cNvSpPr>
              <p:nvPr/>
            </p:nvSpPr>
            <p:spPr bwMode="auto">
              <a:xfrm>
                <a:off x="3597" y="526"/>
                <a:ext cx="32" cy="1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804" name="Group 180"/>
            <p:cNvGrpSpPr>
              <a:grpSpLocks/>
            </p:cNvGrpSpPr>
            <p:nvPr/>
          </p:nvGrpSpPr>
          <p:grpSpPr bwMode="auto">
            <a:xfrm>
              <a:off x="3671" y="683"/>
              <a:ext cx="276" cy="244"/>
              <a:chOff x="3671" y="683"/>
              <a:chExt cx="276" cy="244"/>
            </a:xfrm>
          </p:grpSpPr>
          <p:sp>
            <p:nvSpPr>
              <p:cNvPr id="26805" name="AutoShape 181"/>
              <p:cNvSpPr>
                <a:spLocks noChangeArrowheads="1"/>
              </p:cNvSpPr>
              <p:nvPr/>
            </p:nvSpPr>
            <p:spPr bwMode="auto">
              <a:xfrm rot="20160000">
                <a:off x="3671" y="683"/>
                <a:ext cx="256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06" name="Line 182"/>
              <p:cNvSpPr>
                <a:spLocks noChangeShapeType="1"/>
              </p:cNvSpPr>
              <p:nvPr/>
            </p:nvSpPr>
            <p:spPr bwMode="auto">
              <a:xfrm flipV="1">
                <a:off x="3731" y="824"/>
                <a:ext cx="80" cy="1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07" name="Line 183"/>
              <p:cNvSpPr>
                <a:spLocks noChangeShapeType="1"/>
              </p:cNvSpPr>
              <p:nvPr/>
            </p:nvSpPr>
            <p:spPr bwMode="auto">
              <a:xfrm flipH="1" flipV="1">
                <a:off x="3817" y="820"/>
                <a:ext cx="130" cy="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08" name="Line 184"/>
              <p:cNvSpPr>
                <a:spLocks noChangeShapeType="1"/>
              </p:cNvSpPr>
              <p:nvPr/>
            </p:nvSpPr>
            <p:spPr bwMode="auto">
              <a:xfrm>
                <a:off x="3764" y="697"/>
                <a:ext cx="54" cy="12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809" name="Group 185"/>
            <p:cNvGrpSpPr>
              <a:grpSpLocks/>
            </p:cNvGrpSpPr>
            <p:nvPr/>
          </p:nvGrpSpPr>
          <p:grpSpPr bwMode="auto">
            <a:xfrm>
              <a:off x="3801" y="1084"/>
              <a:ext cx="250" cy="291"/>
              <a:chOff x="3801" y="1084"/>
              <a:chExt cx="250" cy="291"/>
            </a:xfrm>
          </p:grpSpPr>
          <p:sp>
            <p:nvSpPr>
              <p:cNvPr id="26810" name="AutoShape 186"/>
              <p:cNvSpPr>
                <a:spLocks noChangeArrowheads="1"/>
              </p:cNvSpPr>
              <p:nvPr/>
            </p:nvSpPr>
            <p:spPr bwMode="auto">
              <a:xfrm rot="3120000">
                <a:off x="3815" y="1119"/>
                <a:ext cx="271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11" name="Line 187"/>
              <p:cNvSpPr>
                <a:spLocks noChangeShapeType="1"/>
              </p:cNvSpPr>
              <p:nvPr/>
            </p:nvSpPr>
            <p:spPr bwMode="auto">
              <a:xfrm>
                <a:off x="3801" y="1179"/>
                <a:ext cx="121" cy="6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12" name="Line 188"/>
              <p:cNvSpPr>
                <a:spLocks noChangeShapeType="1"/>
              </p:cNvSpPr>
              <p:nvPr/>
            </p:nvSpPr>
            <p:spPr bwMode="auto">
              <a:xfrm flipH="1" flipV="1">
                <a:off x="3926" y="1244"/>
                <a:ext cx="27" cy="13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13" name="Line 189"/>
              <p:cNvSpPr>
                <a:spLocks noChangeShapeType="1"/>
              </p:cNvSpPr>
              <p:nvPr/>
            </p:nvSpPr>
            <p:spPr bwMode="auto">
              <a:xfrm flipH="1">
                <a:off x="3927" y="1166"/>
                <a:ext cx="101" cy="7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814" name="Group 190"/>
            <p:cNvGrpSpPr>
              <a:grpSpLocks/>
            </p:cNvGrpSpPr>
            <p:nvPr/>
          </p:nvGrpSpPr>
          <p:grpSpPr bwMode="auto">
            <a:xfrm>
              <a:off x="4283" y="2411"/>
              <a:ext cx="246" cy="290"/>
              <a:chOff x="4283" y="2411"/>
              <a:chExt cx="246" cy="290"/>
            </a:xfrm>
          </p:grpSpPr>
          <p:sp>
            <p:nvSpPr>
              <p:cNvPr id="26815" name="AutoShape 191"/>
              <p:cNvSpPr>
                <a:spLocks noChangeArrowheads="1"/>
              </p:cNvSpPr>
              <p:nvPr/>
            </p:nvSpPr>
            <p:spPr bwMode="auto">
              <a:xfrm rot="3540000">
                <a:off x="4292" y="2446"/>
                <a:ext cx="271" cy="20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16" name="Line 192"/>
              <p:cNvSpPr>
                <a:spLocks noChangeShapeType="1"/>
              </p:cNvSpPr>
              <p:nvPr/>
            </p:nvSpPr>
            <p:spPr bwMode="auto">
              <a:xfrm>
                <a:off x="4283" y="2487"/>
                <a:ext cx="113" cy="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17" name="Line 193"/>
              <p:cNvSpPr>
                <a:spLocks noChangeShapeType="1"/>
              </p:cNvSpPr>
              <p:nvPr/>
            </p:nvSpPr>
            <p:spPr bwMode="auto">
              <a:xfrm flipH="1" flipV="1">
                <a:off x="4401" y="2568"/>
                <a:ext cx="9" cy="13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18" name="Line 194"/>
              <p:cNvSpPr>
                <a:spLocks noChangeShapeType="1"/>
              </p:cNvSpPr>
              <p:nvPr/>
            </p:nvSpPr>
            <p:spPr bwMode="auto">
              <a:xfrm flipH="1">
                <a:off x="4400" y="2503"/>
                <a:ext cx="111" cy="6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819" name="Group 195"/>
            <p:cNvGrpSpPr>
              <a:grpSpLocks/>
            </p:cNvGrpSpPr>
            <p:nvPr/>
          </p:nvGrpSpPr>
          <p:grpSpPr bwMode="auto">
            <a:xfrm>
              <a:off x="4536" y="2320"/>
              <a:ext cx="263" cy="222"/>
              <a:chOff x="4536" y="2320"/>
              <a:chExt cx="263" cy="222"/>
            </a:xfrm>
          </p:grpSpPr>
          <p:sp>
            <p:nvSpPr>
              <p:cNvPr id="26820" name="AutoShape 196"/>
              <p:cNvSpPr>
                <a:spLocks noChangeArrowheads="1"/>
              </p:cNvSpPr>
              <p:nvPr/>
            </p:nvSpPr>
            <p:spPr bwMode="auto">
              <a:xfrm rot="600000">
                <a:off x="4542" y="2320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21" name="Line 197"/>
              <p:cNvSpPr>
                <a:spLocks noChangeShapeType="1"/>
              </p:cNvSpPr>
              <p:nvPr/>
            </p:nvSpPr>
            <p:spPr bwMode="auto">
              <a:xfrm flipV="1">
                <a:off x="4536" y="2461"/>
                <a:ext cx="124" cy="4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22" name="Line 198"/>
              <p:cNvSpPr>
                <a:spLocks noChangeShapeType="1"/>
              </p:cNvSpPr>
              <p:nvPr/>
            </p:nvSpPr>
            <p:spPr bwMode="auto">
              <a:xfrm flipH="1" flipV="1">
                <a:off x="4668" y="2462"/>
                <a:ext cx="103" cy="8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23" name="Line 199"/>
              <p:cNvSpPr>
                <a:spLocks noChangeShapeType="1"/>
              </p:cNvSpPr>
              <p:nvPr/>
            </p:nvSpPr>
            <p:spPr bwMode="auto">
              <a:xfrm flipH="1">
                <a:off x="4670" y="2329"/>
                <a:ext cx="22" cy="13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824" name="Group 200"/>
            <p:cNvGrpSpPr>
              <a:grpSpLocks/>
            </p:cNvGrpSpPr>
            <p:nvPr/>
          </p:nvGrpSpPr>
          <p:grpSpPr bwMode="auto">
            <a:xfrm>
              <a:off x="3970" y="695"/>
              <a:ext cx="281" cy="247"/>
              <a:chOff x="3970" y="695"/>
              <a:chExt cx="281" cy="247"/>
            </a:xfrm>
          </p:grpSpPr>
          <p:sp>
            <p:nvSpPr>
              <p:cNvPr id="26825" name="AutoShape 201"/>
              <p:cNvSpPr>
                <a:spLocks noChangeArrowheads="1"/>
              </p:cNvSpPr>
              <p:nvPr/>
            </p:nvSpPr>
            <p:spPr bwMode="auto">
              <a:xfrm rot="1620000">
                <a:off x="3994" y="695"/>
                <a:ext cx="257" cy="212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26" name="Line 202"/>
              <p:cNvSpPr>
                <a:spLocks noChangeShapeType="1"/>
              </p:cNvSpPr>
              <p:nvPr/>
            </p:nvSpPr>
            <p:spPr bwMode="auto">
              <a:xfrm flipV="1">
                <a:off x="3970" y="831"/>
                <a:ext cx="132" cy="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27" name="Line 203"/>
              <p:cNvSpPr>
                <a:spLocks noChangeShapeType="1"/>
              </p:cNvSpPr>
              <p:nvPr/>
            </p:nvSpPr>
            <p:spPr bwMode="auto">
              <a:xfrm flipH="1" flipV="1">
                <a:off x="4110" y="835"/>
                <a:ext cx="75" cy="10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28" name="Line 204"/>
              <p:cNvSpPr>
                <a:spLocks noChangeShapeType="1"/>
              </p:cNvSpPr>
              <p:nvPr/>
            </p:nvSpPr>
            <p:spPr bwMode="auto">
              <a:xfrm flipH="1">
                <a:off x="4112" y="715"/>
                <a:ext cx="60" cy="12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829" name="Group 205"/>
            <p:cNvGrpSpPr>
              <a:grpSpLocks/>
            </p:cNvGrpSpPr>
            <p:nvPr/>
          </p:nvGrpSpPr>
          <p:grpSpPr bwMode="auto">
            <a:xfrm>
              <a:off x="4041" y="965"/>
              <a:ext cx="252" cy="290"/>
              <a:chOff x="4041" y="965"/>
              <a:chExt cx="252" cy="290"/>
            </a:xfrm>
          </p:grpSpPr>
          <p:sp>
            <p:nvSpPr>
              <p:cNvPr id="26830" name="AutoShape 206"/>
              <p:cNvSpPr>
                <a:spLocks noChangeArrowheads="1"/>
              </p:cNvSpPr>
              <p:nvPr/>
            </p:nvSpPr>
            <p:spPr bwMode="auto">
              <a:xfrm rot="7680000">
                <a:off x="4057" y="1019"/>
                <a:ext cx="271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31" name="Line 207"/>
              <p:cNvSpPr>
                <a:spLocks noChangeShapeType="1"/>
              </p:cNvSpPr>
              <p:nvPr/>
            </p:nvSpPr>
            <p:spPr bwMode="auto">
              <a:xfrm flipH="1">
                <a:off x="4168" y="965"/>
                <a:ext cx="27" cy="1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32" name="Line 208"/>
              <p:cNvSpPr>
                <a:spLocks noChangeShapeType="1"/>
              </p:cNvSpPr>
              <p:nvPr/>
            </p:nvSpPr>
            <p:spPr bwMode="auto">
              <a:xfrm flipV="1">
                <a:off x="4041" y="1102"/>
                <a:ext cx="121" cy="5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33" name="Line 209"/>
              <p:cNvSpPr>
                <a:spLocks noChangeShapeType="1"/>
              </p:cNvSpPr>
              <p:nvPr/>
            </p:nvSpPr>
            <p:spPr bwMode="auto">
              <a:xfrm flipH="1" flipV="1">
                <a:off x="4164" y="1101"/>
                <a:ext cx="101" cy="7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834" name="Group 210"/>
            <p:cNvGrpSpPr>
              <a:grpSpLocks/>
            </p:cNvGrpSpPr>
            <p:nvPr/>
          </p:nvGrpSpPr>
          <p:grpSpPr bwMode="auto">
            <a:xfrm>
              <a:off x="4273" y="1078"/>
              <a:ext cx="254" cy="290"/>
              <a:chOff x="4273" y="1078"/>
              <a:chExt cx="254" cy="290"/>
            </a:xfrm>
          </p:grpSpPr>
          <p:sp>
            <p:nvSpPr>
              <p:cNvPr id="26835" name="AutoShape 211"/>
              <p:cNvSpPr>
                <a:spLocks noChangeArrowheads="1"/>
              </p:cNvSpPr>
              <p:nvPr/>
            </p:nvSpPr>
            <p:spPr bwMode="auto">
              <a:xfrm rot="2760000">
                <a:off x="4291" y="1113"/>
                <a:ext cx="271" cy="201"/>
              </a:xfrm>
              <a:prstGeom prst="triangle">
                <a:avLst>
                  <a:gd name="adj" fmla="val 51056"/>
                </a:avLst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36" name="Line 212"/>
              <p:cNvSpPr>
                <a:spLocks noChangeShapeType="1"/>
              </p:cNvSpPr>
              <p:nvPr/>
            </p:nvSpPr>
            <p:spPr bwMode="auto">
              <a:xfrm>
                <a:off x="4273" y="1190"/>
                <a:ext cx="126" cy="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37" name="Line 213"/>
              <p:cNvSpPr>
                <a:spLocks noChangeShapeType="1"/>
              </p:cNvSpPr>
              <p:nvPr/>
            </p:nvSpPr>
            <p:spPr bwMode="auto">
              <a:xfrm flipH="1" flipV="1">
                <a:off x="4405" y="1239"/>
                <a:ext cx="40" cy="12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38" name="Line 214"/>
              <p:cNvSpPr>
                <a:spLocks noChangeShapeType="1"/>
              </p:cNvSpPr>
              <p:nvPr/>
            </p:nvSpPr>
            <p:spPr bwMode="auto">
              <a:xfrm flipH="1">
                <a:off x="4406" y="1152"/>
                <a:ext cx="92" cy="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839" name="AutoShape 215"/>
            <p:cNvSpPr>
              <a:spLocks noChangeArrowheads="1"/>
            </p:cNvSpPr>
            <p:nvPr/>
          </p:nvSpPr>
          <p:spPr bwMode="auto">
            <a:xfrm rot="6960000">
              <a:off x="4346" y="1443"/>
              <a:ext cx="271" cy="201"/>
            </a:xfrm>
            <a:prstGeom prst="triangle">
              <a:avLst>
                <a:gd name="adj" fmla="val 51056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40" name="Line 216"/>
            <p:cNvSpPr>
              <a:spLocks noChangeShapeType="1"/>
            </p:cNvSpPr>
            <p:nvPr/>
          </p:nvSpPr>
          <p:spPr bwMode="auto">
            <a:xfrm>
              <a:off x="4453" y="1400"/>
              <a:ext cx="1" cy="13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41" name="Line 217"/>
            <p:cNvSpPr>
              <a:spLocks noChangeShapeType="1"/>
            </p:cNvSpPr>
            <p:nvPr/>
          </p:nvSpPr>
          <p:spPr bwMode="auto">
            <a:xfrm flipV="1">
              <a:off x="4342" y="1532"/>
              <a:ext cx="106" cy="8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42" name="Line 218"/>
            <p:cNvSpPr>
              <a:spLocks noChangeShapeType="1"/>
            </p:cNvSpPr>
            <p:nvPr/>
          </p:nvSpPr>
          <p:spPr bwMode="auto">
            <a:xfrm flipH="1" flipV="1">
              <a:off x="4450" y="1532"/>
              <a:ext cx="115" cy="5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843" name="Group 219"/>
            <p:cNvGrpSpPr>
              <a:grpSpLocks/>
            </p:cNvGrpSpPr>
            <p:nvPr/>
          </p:nvGrpSpPr>
          <p:grpSpPr bwMode="auto">
            <a:xfrm>
              <a:off x="4419" y="870"/>
              <a:ext cx="820" cy="772"/>
              <a:chOff x="4419" y="870"/>
              <a:chExt cx="820" cy="772"/>
            </a:xfrm>
          </p:grpSpPr>
          <p:grpSp>
            <p:nvGrpSpPr>
              <p:cNvPr id="26844" name="Group 220"/>
              <p:cNvGrpSpPr>
                <a:grpSpLocks/>
              </p:cNvGrpSpPr>
              <p:nvPr/>
            </p:nvGrpSpPr>
            <p:grpSpPr bwMode="auto">
              <a:xfrm>
                <a:off x="5037" y="1371"/>
                <a:ext cx="202" cy="271"/>
                <a:chOff x="5037" y="1371"/>
                <a:chExt cx="202" cy="271"/>
              </a:xfrm>
            </p:grpSpPr>
            <p:sp>
              <p:nvSpPr>
                <p:cNvPr id="26845" name="AutoShape 221"/>
                <p:cNvSpPr>
                  <a:spLocks noChangeArrowheads="1"/>
                </p:cNvSpPr>
                <p:nvPr/>
              </p:nvSpPr>
              <p:spPr bwMode="auto">
                <a:xfrm rot="5160000">
                  <a:off x="5003" y="1406"/>
                  <a:ext cx="271" cy="201"/>
                </a:xfrm>
                <a:prstGeom prst="triangle">
                  <a:avLst>
                    <a:gd name="adj" fmla="val 51056"/>
                  </a:avLst>
                </a:prstGeom>
                <a:noFill/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46" name="Line 222"/>
                <p:cNvSpPr>
                  <a:spLocks noChangeShapeType="1"/>
                </p:cNvSpPr>
                <p:nvPr/>
              </p:nvSpPr>
              <p:spPr bwMode="auto">
                <a:xfrm>
                  <a:off x="5037" y="1389"/>
                  <a:ext cx="65" cy="118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4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5053" y="1513"/>
                  <a:ext cx="52" cy="12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48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5105" y="1504"/>
                  <a:ext cx="129" cy="8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849" name="Group 225"/>
              <p:cNvGrpSpPr>
                <a:grpSpLocks/>
              </p:cNvGrpSpPr>
              <p:nvPr/>
            </p:nvGrpSpPr>
            <p:grpSpPr bwMode="auto">
              <a:xfrm>
                <a:off x="4941" y="1086"/>
                <a:ext cx="233" cy="285"/>
                <a:chOff x="4941" y="1086"/>
                <a:chExt cx="233" cy="285"/>
              </a:xfrm>
            </p:grpSpPr>
            <p:sp>
              <p:nvSpPr>
                <p:cNvPr id="26850" name="AutoShape 226"/>
                <p:cNvSpPr>
                  <a:spLocks noChangeArrowheads="1"/>
                </p:cNvSpPr>
                <p:nvPr/>
              </p:nvSpPr>
              <p:spPr bwMode="auto">
                <a:xfrm rot="4080000">
                  <a:off x="4938" y="1121"/>
                  <a:ext cx="271" cy="201"/>
                </a:xfrm>
                <a:prstGeom prst="triangle">
                  <a:avLst>
                    <a:gd name="adj" fmla="val 51056"/>
                  </a:avLst>
                </a:prstGeom>
                <a:noFill/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51" name="Line 227"/>
                <p:cNvSpPr>
                  <a:spLocks noChangeShapeType="1"/>
                </p:cNvSpPr>
                <p:nvPr/>
              </p:nvSpPr>
              <p:spPr bwMode="auto">
                <a:xfrm>
                  <a:off x="4941" y="1142"/>
                  <a:ext cx="99" cy="91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52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5033" y="1237"/>
                  <a:ext cx="10" cy="13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53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5044" y="1191"/>
                  <a:ext cx="119" cy="47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854" name="Group 230"/>
              <p:cNvGrpSpPr>
                <a:grpSpLocks/>
              </p:cNvGrpSpPr>
              <p:nvPr/>
            </p:nvGrpSpPr>
            <p:grpSpPr bwMode="auto">
              <a:xfrm>
                <a:off x="4419" y="886"/>
                <a:ext cx="284" cy="254"/>
                <a:chOff x="4419" y="886"/>
                <a:chExt cx="284" cy="254"/>
              </a:xfrm>
            </p:grpSpPr>
            <p:sp>
              <p:nvSpPr>
                <p:cNvPr id="26855" name="AutoShape 231"/>
                <p:cNvSpPr>
                  <a:spLocks noChangeArrowheads="1"/>
                </p:cNvSpPr>
                <p:nvPr/>
              </p:nvSpPr>
              <p:spPr bwMode="auto">
                <a:xfrm rot="19500000">
                  <a:off x="4419" y="886"/>
                  <a:ext cx="257" cy="212"/>
                </a:xfrm>
                <a:prstGeom prst="triangle">
                  <a:avLst>
                    <a:gd name="adj" fmla="val 51056"/>
                  </a:avLst>
                </a:prstGeom>
                <a:noFill/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56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507" y="1024"/>
                  <a:ext cx="59" cy="11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57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574" y="1005"/>
                  <a:ext cx="129" cy="15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58" name="Line 234"/>
                <p:cNvSpPr>
                  <a:spLocks noChangeShapeType="1"/>
                </p:cNvSpPr>
                <p:nvPr/>
              </p:nvSpPr>
              <p:spPr bwMode="auto">
                <a:xfrm>
                  <a:off x="4495" y="908"/>
                  <a:ext cx="78" cy="112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859" name="Group 235"/>
              <p:cNvGrpSpPr>
                <a:grpSpLocks/>
              </p:cNvGrpSpPr>
              <p:nvPr/>
            </p:nvGrpSpPr>
            <p:grpSpPr bwMode="auto">
              <a:xfrm>
                <a:off x="4728" y="870"/>
                <a:ext cx="280" cy="249"/>
                <a:chOff x="4728" y="870"/>
                <a:chExt cx="280" cy="249"/>
              </a:xfrm>
            </p:grpSpPr>
            <p:sp>
              <p:nvSpPr>
                <p:cNvPr id="26860" name="AutoShape 236"/>
                <p:cNvSpPr>
                  <a:spLocks noChangeArrowheads="1"/>
                </p:cNvSpPr>
                <p:nvPr/>
              </p:nvSpPr>
              <p:spPr bwMode="auto">
                <a:xfrm rot="1800000">
                  <a:off x="4751" y="870"/>
                  <a:ext cx="257" cy="212"/>
                </a:xfrm>
                <a:prstGeom prst="triangle">
                  <a:avLst>
                    <a:gd name="adj" fmla="val 51056"/>
                  </a:avLst>
                </a:prstGeom>
                <a:noFill/>
                <a:ln w="1270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61" name="Line 237"/>
                <p:cNvSpPr>
                  <a:spLocks noChangeShapeType="1"/>
                </p:cNvSpPr>
                <p:nvPr/>
              </p:nvSpPr>
              <p:spPr bwMode="auto">
                <a:xfrm>
                  <a:off x="4728" y="1005"/>
                  <a:ext cx="130" cy="1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62" name="Line 238"/>
                <p:cNvSpPr>
                  <a:spLocks noChangeShapeType="1"/>
                </p:cNvSpPr>
                <p:nvPr/>
              </p:nvSpPr>
              <p:spPr bwMode="auto">
                <a:xfrm flipH="1" flipV="1">
                  <a:off x="4866" y="1009"/>
                  <a:ext cx="69" cy="11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63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4867" y="892"/>
                  <a:ext cx="66" cy="118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6864" name="Rectangle 240"/>
          <p:cNvSpPr>
            <a:spLocks noChangeArrowheads="1"/>
          </p:cNvSpPr>
          <p:nvPr/>
        </p:nvSpPr>
        <p:spPr bwMode="auto">
          <a:xfrm>
            <a:off x="5921375" y="4371535"/>
            <a:ext cx="3657600" cy="38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Vue d ’une section droite de la structure </a:t>
            </a: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cristalline de la silice fusionnée </a:t>
            </a:r>
          </a:p>
        </p:txBody>
      </p:sp>
      <p:graphicFrame>
        <p:nvGraphicFramePr>
          <p:cNvPr id="26865" name="Object 241"/>
          <p:cNvGraphicFramePr>
            <a:graphicFrameLocks/>
          </p:cNvGraphicFramePr>
          <p:nvPr/>
        </p:nvGraphicFramePr>
        <p:xfrm>
          <a:off x="2235200" y="1295400"/>
          <a:ext cx="25019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essin Designer 4.1" r:id="rId4" imgW="2501900" imgH="2152650" progId="">
                  <p:embed/>
                </p:oleObj>
              </mc:Choice>
              <mc:Fallback>
                <p:oleObj name="Dessin Designer 4.1" r:id="rId4" imgW="2501900" imgH="2152650" progId="">
                  <p:embed/>
                  <p:pic>
                    <p:nvPicPr>
                      <p:cNvPr id="26865" name="Object 2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295400"/>
                        <a:ext cx="25019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66" name="Rectangle 242"/>
          <p:cNvSpPr>
            <a:spLocks noChangeArrowheads="1"/>
          </p:cNvSpPr>
          <p:nvPr/>
        </p:nvSpPr>
        <p:spPr bwMode="auto">
          <a:xfrm>
            <a:off x="2400301" y="3376614"/>
            <a:ext cx="20923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Structure tétraédrique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 silice  fusionnée </a:t>
            </a:r>
          </a:p>
        </p:txBody>
      </p:sp>
      <p:sp>
        <p:nvSpPr>
          <p:cNvPr id="26867" name="Rectangle 243"/>
          <p:cNvSpPr>
            <a:spLocks noChangeArrowheads="1"/>
          </p:cNvSpPr>
          <p:nvPr/>
        </p:nvSpPr>
        <p:spPr bwMode="auto">
          <a:xfrm>
            <a:off x="1944689" y="4838700"/>
            <a:ext cx="7621587" cy="13462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038" tIns="46038" rIns="46038" bIns="46038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 silice est un solide amorphe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structure désordonnée (comme un liquide !)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mais qui ne coule pas (solide)</a:t>
            </a:r>
          </a:p>
        </p:txBody>
      </p:sp>
      <p:grpSp>
        <p:nvGrpSpPr>
          <p:cNvPr id="26868" name="Group 244"/>
          <p:cNvGrpSpPr>
            <a:grpSpLocks/>
          </p:cNvGrpSpPr>
          <p:nvPr/>
        </p:nvGrpSpPr>
        <p:grpSpPr bwMode="auto">
          <a:xfrm>
            <a:off x="2259013" y="1470027"/>
            <a:ext cx="2354262" cy="1797051"/>
            <a:chOff x="463" y="1014"/>
            <a:chExt cx="1483" cy="1132"/>
          </a:xfrm>
        </p:grpSpPr>
        <p:sp>
          <p:nvSpPr>
            <p:cNvPr id="26869" name="Rectangle 245"/>
            <p:cNvSpPr>
              <a:spLocks noChangeArrowheads="1"/>
            </p:cNvSpPr>
            <p:nvPr/>
          </p:nvSpPr>
          <p:spPr bwMode="auto">
            <a:xfrm>
              <a:off x="1639" y="1014"/>
              <a:ext cx="3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26870" name="Rectangle 246"/>
            <p:cNvSpPr>
              <a:spLocks noChangeArrowheads="1"/>
            </p:cNvSpPr>
            <p:nvPr/>
          </p:nvSpPr>
          <p:spPr bwMode="auto">
            <a:xfrm>
              <a:off x="1646" y="1654"/>
              <a:ext cx="3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26871" name="Rectangle 247"/>
            <p:cNvSpPr>
              <a:spLocks noChangeArrowheads="1"/>
            </p:cNvSpPr>
            <p:nvPr/>
          </p:nvSpPr>
          <p:spPr bwMode="auto">
            <a:xfrm>
              <a:off x="525" y="1033"/>
              <a:ext cx="3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26872" name="Rectangle 248"/>
            <p:cNvSpPr>
              <a:spLocks noChangeArrowheads="1"/>
            </p:cNvSpPr>
            <p:nvPr/>
          </p:nvSpPr>
          <p:spPr bwMode="auto">
            <a:xfrm>
              <a:off x="463" y="1952"/>
              <a:ext cx="3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26873" name="Rectangle 249"/>
            <p:cNvSpPr>
              <a:spLocks noChangeArrowheads="1"/>
            </p:cNvSpPr>
            <p:nvPr/>
          </p:nvSpPr>
          <p:spPr bwMode="auto">
            <a:xfrm>
              <a:off x="1025" y="1775"/>
              <a:ext cx="3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Si</a:t>
              </a: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67542" y="202301"/>
            <a:ext cx="2005648" cy="576107"/>
          </a:xfrm>
        </p:spPr>
        <p:txBody>
          <a:bodyPr>
            <a:normAutofit/>
          </a:bodyPr>
          <a:lstStyle/>
          <a:p>
            <a:r>
              <a:rPr lang="fr-FR" altLang="fr-FR" sz="2800" dirty="0"/>
              <a:t>La silice</a:t>
            </a:r>
            <a:endParaRPr lang="fr-FR" sz="2800" dirty="0"/>
          </a:p>
        </p:txBody>
      </p:sp>
      <p:sp>
        <p:nvSpPr>
          <p:cNvPr id="252" name="Espace réservé de la date 2">
            <a:extLst>
              <a:ext uri="{FF2B5EF4-FFF2-40B4-BE49-F238E27FC236}">
                <a16:creationId xmlns:a16="http://schemas.microsoft.com/office/drawing/2014/main" id="{884D0266-F7B4-4A4B-AE38-1F49FA90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Espace réservé du numéro de diapositive 4">
            <a:extLst>
              <a:ext uri="{FF2B5EF4-FFF2-40B4-BE49-F238E27FC236}">
                <a16:creationId xmlns:a16="http://schemas.microsoft.com/office/drawing/2014/main" id="{6EB2B372-D753-4590-A208-308BE9B4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Espace réservé du pied de page 4">
            <a:extLst>
              <a:ext uri="{FF2B5EF4-FFF2-40B4-BE49-F238E27FC236}">
                <a16:creationId xmlns:a16="http://schemas.microsoft.com/office/drawing/2014/main" id="{B4BBF6FB-E01A-42FB-88E5-3AEBBB7B8E08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026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0844E1CE-EAD7-4DD0-9D3B-E264A5FD8A6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48BE336E-FF7A-4A30-8F36-FF3B9CB69E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45C273-8A8F-489D-B39F-E47AF8663E10}"/>
              </a:ext>
            </a:extLst>
          </p:cNvPr>
          <p:cNvSpPr txBox="1"/>
          <p:nvPr/>
        </p:nvSpPr>
        <p:spPr>
          <a:xfrm>
            <a:off x="219014" y="2170379"/>
            <a:ext cx="12183378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L'effet de la diffusion Brillouin stimulée (SBS), peut causer plusieurs dégradations dans les systèmes de transmission optique des télécommunications. Voici les principales :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Réduction de la Puissance de Transmission :</a:t>
            </a:r>
          </a:p>
          <a:p>
            <a:pPr marL="742950" lvl="1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Rétro-diffusion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la puissance optique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Perte de puissance  L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imite la distance de transmission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Distorsion du Signal :</a:t>
            </a:r>
          </a:p>
          <a:p>
            <a:pPr marL="742950" lvl="1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égradation de la qualité du signal, affectant ainsi la bande passante utilisable 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BER</a:t>
            </a: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Limitation de la puissance par canaux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&lt; seuil SBS ~1 à 5W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764CF2-CD73-4C21-B205-551D978EB78A}"/>
              </a:ext>
            </a:extLst>
          </p:cNvPr>
          <p:cNvSpPr txBox="1"/>
          <p:nvPr/>
        </p:nvSpPr>
        <p:spPr>
          <a:xfrm>
            <a:off x="1937561" y="264507"/>
            <a:ext cx="2371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Effet Brillouin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93C09D-5D42-4964-9942-6C6C731355BC}"/>
              </a:ext>
            </a:extLst>
          </p:cNvPr>
          <p:cNvSpPr txBox="1"/>
          <p:nvPr/>
        </p:nvSpPr>
        <p:spPr>
          <a:xfrm>
            <a:off x="2327492" y="747723"/>
            <a:ext cx="571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Conséquences</a:t>
            </a:r>
            <a:r>
              <a:rPr lang="en-US" sz="2000" b="1" dirty="0">
                <a:solidFill>
                  <a:schemeClr val="tx2"/>
                </a:solidFill>
              </a:rPr>
              <a:t> sur </a:t>
            </a:r>
            <a:r>
              <a:rPr lang="en-US" sz="2000" b="1" dirty="0" err="1">
                <a:solidFill>
                  <a:schemeClr val="tx2"/>
                </a:solidFill>
              </a:rPr>
              <a:t>une</a:t>
            </a:r>
            <a:r>
              <a:rPr lang="en-US" sz="2000" b="1" dirty="0">
                <a:solidFill>
                  <a:schemeClr val="tx2"/>
                </a:solidFill>
              </a:rPr>
              <a:t> transmission </a:t>
            </a:r>
            <a:r>
              <a:rPr lang="en-US" sz="2000" b="1" dirty="0" err="1">
                <a:solidFill>
                  <a:schemeClr val="tx2"/>
                </a:solidFill>
              </a:rPr>
              <a:t>télécom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37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0830D27F-D066-438B-9887-DDEF9DC18D6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360766C4-C86D-4967-9ADF-839997D749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D33190-9BA5-4883-97C9-D1D82328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418" y="1459458"/>
            <a:ext cx="2926619" cy="4200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6DED31-02C7-4F34-A046-554AD19D9B66}"/>
              </a:ext>
            </a:extLst>
          </p:cNvPr>
          <p:cNvSpPr txBox="1"/>
          <p:nvPr/>
        </p:nvSpPr>
        <p:spPr>
          <a:xfrm>
            <a:off x="1937561" y="264507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Effet Kerr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D3365B-7135-421A-B970-DE1910C48525}"/>
              </a:ext>
            </a:extLst>
          </p:cNvPr>
          <p:cNvSpPr txBox="1"/>
          <p:nvPr/>
        </p:nvSpPr>
        <p:spPr>
          <a:xfrm>
            <a:off x="2327492" y="747723"/>
            <a:ext cx="5607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2"/>
                </a:solidFill>
              </a:rPr>
              <a:t>Principe et influence sur </a:t>
            </a:r>
            <a:r>
              <a:rPr lang="en-US" sz="2000" b="1" dirty="0" err="1">
                <a:solidFill>
                  <a:schemeClr val="tx2"/>
                </a:solidFill>
              </a:rPr>
              <a:t>une</a:t>
            </a:r>
            <a:r>
              <a:rPr lang="en-US" sz="2000" b="1" dirty="0">
                <a:solidFill>
                  <a:schemeClr val="tx2"/>
                </a:solidFill>
              </a:rPr>
              <a:t> liaison </a:t>
            </a:r>
            <a:r>
              <a:rPr lang="en-US" sz="2000" b="1" dirty="0" err="1">
                <a:solidFill>
                  <a:schemeClr val="tx2"/>
                </a:solidFill>
              </a:rPr>
              <a:t>télécom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9A26A4-67D6-45FB-A8D2-6A766FAC0017}"/>
              </a:ext>
            </a:extLst>
          </p:cNvPr>
          <p:cNvSpPr txBox="1"/>
          <p:nvPr/>
        </p:nvSpPr>
        <p:spPr>
          <a:xfrm>
            <a:off x="121381" y="1507830"/>
            <a:ext cx="6202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L’indice dépend de l’intensité lumineuse       </a:t>
            </a:r>
          </a:p>
          <a:p>
            <a:r>
              <a:rPr lang="fr-FR" dirty="0">
                <a:sym typeface="Wingdings" panose="05000000000000000000" pitchFamily="2" charset="2"/>
              </a:rPr>
              <a:t>	 influence sur la phase et donc sur la fréquence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703BBD-78B2-4D60-B0AB-E8E632A44CAE}"/>
              </a:ext>
            </a:extLst>
          </p:cNvPr>
          <p:cNvSpPr txBox="1"/>
          <p:nvPr/>
        </p:nvSpPr>
        <p:spPr>
          <a:xfrm>
            <a:off x="46068" y="2362386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Self Phase Modulation (SPM) 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66813-E074-4E39-9259-1F6E1AE049A4}"/>
              </a:ext>
            </a:extLst>
          </p:cNvPr>
          <p:cNvSpPr/>
          <p:nvPr/>
        </p:nvSpPr>
        <p:spPr>
          <a:xfrm>
            <a:off x="506801" y="3753767"/>
            <a:ext cx="8213272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Critères critiques : Variations de puissance / Impulsions courtes / Puissance forte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Engendre un élargissement des impulsions (dépend de la valeur de la dispersion)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Distorsion des signaux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7E070D-9C5F-40FF-8CFD-7B7C8286C547}"/>
              </a:ext>
            </a:extLst>
          </p:cNvPr>
          <p:cNvGrpSpPr/>
          <p:nvPr/>
        </p:nvGrpSpPr>
        <p:grpSpPr>
          <a:xfrm>
            <a:off x="420816" y="1956844"/>
            <a:ext cx="11725116" cy="2390135"/>
            <a:chOff x="316001" y="2233932"/>
            <a:chExt cx="11725116" cy="2390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D7C009C-2905-46DA-B72E-CE05BDCDC9A6}"/>
                    </a:ext>
                  </a:extLst>
                </p:cNvPr>
                <p:cNvSpPr/>
                <p:nvPr/>
              </p:nvSpPr>
              <p:spPr>
                <a:xfrm>
                  <a:off x="3353231" y="3186161"/>
                  <a:ext cx="2002445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Phase non linéaire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1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𝑁𝐿</m:t>
                            </m:r>
                          </m:sub>
                        </m:sSub>
                        <m:r>
                          <a:rPr lang="fr-FR" sz="1600" i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fr-FR" sz="1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r-FR" sz="1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fr-FR" sz="1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1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fr-FR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D7C009C-2905-46DA-B72E-CE05BDCDC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231" y="3186161"/>
                  <a:ext cx="2002445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2128" t="-4167" b="-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lèche droite 5">
              <a:extLst>
                <a:ext uri="{FF2B5EF4-FFF2-40B4-BE49-F238E27FC236}">
                  <a16:creationId xmlns:a16="http://schemas.microsoft.com/office/drawing/2014/main" id="{0EE6166F-9389-4748-8FEB-377DA40683A1}"/>
                </a:ext>
              </a:extLst>
            </p:cNvPr>
            <p:cNvSpPr/>
            <p:nvPr/>
          </p:nvSpPr>
          <p:spPr>
            <a:xfrm>
              <a:off x="2829415" y="3361188"/>
              <a:ext cx="322489" cy="23472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3" name="Flèche droite 24">
              <a:extLst>
                <a:ext uri="{FF2B5EF4-FFF2-40B4-BE49-F238E27FC236}">
                  <a16:creationId xmlns:a16="http://schemas.microsoft.com/office/drawing/2014/main" id="{CA5E9D28-4EDA-4452-B4BE-FC961CF67730}"/>
                </a:ext>
              </a:extLst>
            </p:cNvPr>
            <p:cNvSpPr/>
            <p:nvPr/>
          </p:nvSpPr>
          <p:spPr>
            <a:xfrm>
              <a:off x="5449139" y="3361186"/>
              <a:ext cx="322489" cy="23472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F6F68B3-AF4B-48BC-A14C-5B934F16699A}"/>
                    </a:ext>
                  </a:extLst>
                </p:cNvPr>
                <p:cNvSpPr/>
                <p:nvPr/>
              </p:nvSpPr>
              <p:spPr>
                <a:xfrm>
                  <a:off x="5753840" y="3116120"/>
                  <a:ext cx="3162646" cy="8164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1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Variation fréquence porteuse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𝛿𝜔</m:t>
                        </m:r>
                        <m:d>
                          <m:dPr>
                            <m:ctrlPr>
                              <a:rPr lang="fr-FR" sz="1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1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fr-FR" sz="1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fr-FR" sz="1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  <m:f>
                          <m:fPr>
                            <m:ctrlPr>
                              <a:rPr lang="fr-FR" sz="1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1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fr-FR" sz="16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fr-FR" sz="16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fr-FR" sz="1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1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F6F68B3-AF4B-48BC-A14C-5B934F1669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840" y="3116120"/>
                  <a:ext cx="3162646" cy="816442"/>
                </a:xfrm>
                <a:prstGeom prst="rect">
                  <a:avLst/>
                </a:prstGeom>
                <a:blipFill>
                  <a:blip r:embed="rId4"/>
                  <a:stretch>
                    <a:fillRect t="-373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3CE317C-9866-49EC-9D00-66ED4ADA5BF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486" y="2407265"/>
              <a:ext cx="3124631" cy="221680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595221-D910-470A-8B6B-D98446116E7D}"/>
                </a:ext>
              </a:extLst>
            </p:cNvPr>
            <p:cNvSpPr/>
            <p:nvPr/>
          </p:nvSpPr>
          <p:spPr>
            <a:xfrm>
              <a:off x="316001" y="3063052"/>
              <a:ext cx="2488093" cy="8309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Variation puissance optique = </a:t>
              </a:r>
            </a:p>
            <a:p>
              <a:pPr algn="ctr"/>
              <a:r>
                <a:rPr lang="fr-FR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Variation d’indice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7">
                  <a:extLst>
                    <a:ext uri="{FF2B5EF4-FFF2-40B4-BE49-F238E27FC236}">
                      <a16:creationId xmlns:a16="http://schemas.microsoft.com/office/drawing/2014/main" id="{434CDC47-4B2F-4D3A-B76B-B566812F16B6}"/>
                    </a:ext>
                  </a:extLst>
                </p:cNvPr>
                <p:cNvSpPr txBox="1"/>
                <p:nvPr/>
              </p:nvSpPr>
              <p:spPr>
                <a:xfrm>
                  <a:off x="9617989" y="2233932"/>
                  <a:ext cx="162544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fr-FR" sz="1600" b="1" u="sng" dirty="0"/>
                    <a:t>ODG :</a:t>
                  </a:r>
                  <a:r>
                    <a:rPr lang="fr-FR" sz="1600" b="1" dirty="0"/>
                    <a:t> </a:t>
                  </a:r>
                  <a14:m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𝐺𝐻𝑧</m:t>
                      </m:r>
                    </m:oMath>
                  </a14:m>
                  <a:r>
                    <a:rPr lang="fr-FR" sz="1600" dirty="0"/>
                    <a:t> max </a:t>
                  </a:r>
                </a:p>
              </p:txBody>
            </p:sp>
          </mc:Choice>
          <mc:Fallback xmlns="">
            <p:sp>
              <p:nvSpPr>
                <p:cNvPr id="18" name="ZoneTexte 7">
                  <a:extLst>
                    <a:ext uri="{FF2B5EF4-FFF2-40B4-BE49-F238E27FC236}">
                      <a16:creationId xmlns:a16="http://schemas.microsoft.com/office/drawing/2014/main" id="{434CDC47-4B2F-4D3A-B76B-B566812F1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7989" y="2233932"/>
                  <a:ext cx="1625445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65" t="-25000" r="-1124" b="-5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61499487-C987-40FC-A5F2-5DDCF160611A}"/>
              </a:ext>
            </a:extLst>
          </p:cNvPr>
          <p:cNvSpPr txBox="1"/>
          <p:nvPr/>
        </p:nvSpPr>
        <p:spPr>
          <a:xfrm>
            <a:off x="121381" y="4835042"/>
            <a:ext cx="8109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ym typeface="Wingdings" panose="05000000000000000000" pitchFamily="2" charset="2"/>
              </a:rPr>
              <a:t>Cross Phase Modulation (XPM)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Un canal module l’indice qui influence la propagation des canaux voisins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Interférences inter-canaux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dirty="0" err="1">
                <a:sym typeface="Wingdings" panose="05000000000000000000" pitchFamily="2" charset="2"/>
              </a:rPr>
              <a:t>CrossTalk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F2A421-1281-49FC-9237-A07BF58FEACF}"/>
                  </a:ext>
                </a:extLst>
              </p:cNvPr>
              <p:cNvSpPr/>
              <p:nvPr/>
            </p:nvSpPr>
            <p:spPr>
              <a:xfrm>
                <a:off x="8141481" y="339502"/>
                <a:ext cx="3889652" cy="69320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Rappel</a:t>
                </a: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𝜋𝜈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sz="16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F2A421-1281-49FC-9237-A07BF58F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481" y="339502"/>
                <a:ext cx="3889652" cy="693203"/>
              </a:xfrm>
              <a:prstGeom prst="rect">
                <a:avLst/>
              </a:prstGeom>
              <a:blipFill>
                <a:blip r:embed="rId7"/>
                <a:stretch>
                  <a:fillRect l="-621" t="-1681" b="-840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76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52664" y="879685"/>
            <a:ext cx="7608887" cy="493871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655" name="Picture 7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4" y="1144797"/>
            <a:ext cx="6823075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829175" y="5323098"/>
            <a:ext cx="2298700" cy="290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198938" y="5362564"/>
            <a:ext cx="374650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Longueur d’onde (µm)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 rot="16200000">
            <a:off x="956469" y="3198008"/>
            <a:ext cx="339248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Atténuation (</a:t>
            </a:r>
            <a:r>
              <a:rPr kumimoji="0" lang="fr-FR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dB/km</a:t>
            </a:r>
            <a:r>
              <a:rPr kumimoji="0" lang="fr-FR" alt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3305175" y="2764048"/>
            <a:ext cx="5868988" cy="1477963"/>
          </a:xfrm>
          <a:custGeom>
            <a:avLst/>
            <a:gdLst>
              <a:gd name="T0" fmla="*/ 0 w 3697"/>
              <a:gd name="T1" fmla="*/ 0 h 931"/>
              <a:gd name="T2" fmla="*/ 156 w 3697"/>
              <a:gd name="T3" fmla="*/ 60 h 931"/>
              <a:gd name="T4" fmla="*/ 600 w 3697"/>
              <a:gd name="T5" fmla="*/ 216 h 931"/>
              <a:gd name="T6" fmla="*/ 912 w 3697"/>
              <a:gd name="T7" fmla="*/ 318 h 931"/>
              <a:gd name="T8" fmla="*/ 1164 w 3697"/>
              <a:gd name="T9" fmla="*/ 402 h 931"/>
              <a:gd name="T10" fmla="*/ 1410 w 3697"/>
              <a:gd name="T11" fmla="*/ 480 h 931"/>
              <a:gd name="T12" fmla="*/ 1632 w 3697"/>
              <a:gd name="T13" fmla="*/ 540 h 931"/>
              <a:gd name="T14" fmla="*/ 2064 w 3697"/>
              <a:gd name="T15" fmla="*/ 642 h 931"/>
              <a:gd name="T16" fmla="*/ 2376 w 3697"/>
              <a:gd name="T17" fmla="*/ 708 h 931"/>
              <a:gd name="T18" fmla="*/ 2670 w 3697"/>
              <a:gd name="T19" fmla="*/ 756 h 931"/>
              <a:gd name="T20" fmla="*/ 3402 w 3697"/>
              <a:gd name="T21" fmla="*/ 882 h 931"/>
              <a:gd name="T22" fmla="*/ 3696 w 3697"/>
              <a:gd name="T23" fmla="*/ 93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97" h="931">
                <a:moveTo>
                  <a:pt x="0" y="0"/>
                </a:moveTo>
                <a:lnTo>
                  <a:pt x="156" y="60"/>
                </a:lnTo>
                <a:lnTo>
                  <a:pt x="600" y="216"/>
                </a:lnTo>
                <a:lnTo>
                  <a:pt x="912" y="318"/>
                </a:lnTo>
                <a:lnTo>
                  <a:pt x="1164" y="402"/>
                </a:lnTo>
                <a:lnTo>
                  <a:pt x="1410" y="480"/>
                </a:lnTo>
                <a:lnTo>
                  <a:pt x="1632" y="540"/>
                </a:lnTo>
                <a:lnTo>
                  <a:pt x="2064" y="642"/>
                </a:lnTo>
                <a:lnTo>
                  <a:pt x="2376" y="708"/>
                </a:lnTo>
                <a:lnTo>
                  <a:pt x="2670" y="756"/>
                </a:lnTo>
                <a:lnTo>
                  <a:pt x="3402" y="882"/>
                </a:lnTo>
                <a:lnTo>
                  <a:pt x="3696" y="930"/>
                </a:lnTo>
              </a:path>
            </a:pathLst>
          </a:custGeom>
          <a:noFill/>
          <a:ln w="25400" cap="rnd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73" name="Freeform 25"/>
          <p:cNvSpPr>
            <a:spLocks/>
          </p:cNvSpPr>
          <p:nvPr/>
        </p:nvSpPr>
        <p:spPr bwMode="auto">
          <a:xfrm>
            <a:off x="3305176" y="3716548"/>
            <a:ext cx="4659313" cy="1344613"/>
          </a:xfrm>
          <a:custGeom>
            <a:avLst/>
            <a:gdLst>
              <a:gd name="T0" fmla="*/ 0 w 2935"/>
              <a:gd name="T1" fmla="*/ 0 h 847"/>
              <a:gd name="T2" fmla="*/ 114 w 2935"/>
              <a:gd name="T3" fmla="*/ 66 h 847"/>
              <a:gd name="T4" fmla="*/ 270 w 2935"/>
              <a:gd name="T5" fmla="*/ 150 h 847"/>
              <a:gd name="T6" fmla="*/ 426 w 2935"/>
              <a:gd name="T7" fmla="*/ 222 h 847"/>
              <a:gd name="T8" fmla="*/ 696 w 2935"/>
              <a:gd name="T9" fmla="*/ 330 h 847"/>
              <a:gd name="T10" fmla="*/ 906 w 2935"/>
              <a:gd name="T11" fmla="*/ 402 h 847"/>
              <a:gd name="T12" fmla="*/ 1134 w 2935"/>
              <a:gd name="T13" fmla="*/ 468 h 847"/>
              <a:gd name="T14" fmla="*/ 1404 w 2935"/>
              <a:gd name="T15" fmla="*/ 546 h 847"/>
              <a:gd name="T16" fmla="*/ 1752 w 2935"/>
              <a:gd name="T17" fmla="*/ 624 h 847"/>
              <a:gd name="T18" fmla="*/ 2052 w 2935"/>
              <a:gd name="T19" fmla="*/ 690 h 847"/>
              <a:gd name="T20" fmla="*/ 2394 w 2935"/>
              <a:gd name="T21" fmla="*/ 750 h 847"/>
              <a:gd name="T22" fmla="*/ 2574 w 2935"/>
              <a:gd name="T23" fmla="*/ 786 h 847"/>
              <a:gd name="T24" fmla="*/ 2934 w 2935"/>
              <a:gd name="T25" fmla="*/ 846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35" h="847">
                <a:moveTo>
                  <a:pt x="0" y="0"/>
                </a:moveTo>
                <a:lnTo>
                  <a:pt x="114" y="66"/>
                </a:lnTo>
                <a:lnTo>
                  <a:pt x="270" y="150"/>
                </a:lnTo>
                <a:lnTo>
                  <a:pt x="426" y="222"/>
                </a:lnTo>
                <a:lnTo>
                  <a:pt x="696" y="330"/>
                </a:lnTo>
                <a:lnTo>
                  <a:pt x="906" y="402"/>
                </a:lnTo>
                <a:lnTo>
                  <a:pt x="1134" y="468"/>
                </a:lnTo>
                <a:lnTo>
                  <a:pt x="1404" y="546"/>
                </a:lnTo>
                <a:lnTo>
                  <a:pt x="1752" y="624"/>
                </a:lnTo>
                <a:lnTo>
                  <a:pt x="2052" y="690"/>
                </a:lnTo>
                <a:lnTo>
                  <a:pt x="2394" y="750"/>
                </a:lnTo>
                <a:lnTo>
                  <a:pt x="2574" y="786"/>
                </a:lnTo>
                <a:lnTo>
                  <a:pt x="2934" y="846"/>
                </a:lnTo>
              </a:path>
            </a:pathLst>
          </a:custGeom>
          <a:noFill/>
          <a:ln w="25400" cap="rnd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7572375" y="2954548"/>
            <a:ext cx="1544638" cy="2106613"/>
          </a:xfrm>
          <a:custGeom>
            <a:avLst/>
            <a:gdLst>
              <a:gd name="T0" fmla="*/ 0 w 973"/>
              <a:gd name="T1" fmla="*/ 1326 h 1327"/>
              <a:gd name="T2" fmla="*/ 84 w 973"/>
              <a:gd name="T3" fmla="*/ 1218 h 1327"/>
              <a:gd name="T4" fmla="*/ 204 w 973"/>
              <a:gd name="T5" fmla="*/ 1056 h 1327"/>
              <a:gd name="T6" fmla="*/ 324 w 973"/>
              <a:gd name="T7" fmla="*/ 888 h 1327"/>
              <a:gd name="T8" fmla="*/ 504 w 973"/>
              <a:gd name="T9" fmla="*/ 648 h 1327"/>
              <a:gd name="T10" fmla="*/ 672 w 973"/>
              <a:gd name="T11" fmla="*/ 420 h 1327"/>
              <a:gd name="T12" fmla="*/ 774 w 973"/>
              <a:gd name="T13" fmla="*/ 276 h 1327"/>
              <a:gd name="T14" fmla="*/ 972 w 973"/>
              <a:gd name="T15" fmla="*/ 0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3" h="1327">
                <a:moveTo>
                  <a:pt x="0" y="1326"/>
                </a:moveTo>
                <a:lnTo>
                  <a:pt x="84" y="1218"/>
                </a:lnTo>
                <a:lnTo>
                  <a:pt x="204" y="1056"/>
                </a:lnTo>
                <a:lnTo>
                  <a:pt x="324" y="888"/>
                </a:lnTo>
                <a:lnTo>
                  <a:pt x="504" y="648"/>
                </a:lnTo>
                <a:lnTo>
                  <a:pt x="672" y="420"/>
                </a:lnTo>
                <a:lnTo>
                  <a:pt x="774" y="276"/>
                </a:lnTo>
                <a:lnTo>
                  <a:pt x="972" y="0"/>
                </a:lnTo>
              </a:path>
            </a:pathLst>
          </a:custGeom>
          <a:noFill/>
          <a:ln w="25400" cap="rnd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3895726" y="3027573"/>
            <a:ext cx="479425" cy="2466975"/>
            <a:chOff x="1494" y="2248"/>
            <a:chExt cx="302" cy="1554"/>
          </a:xfrm>
        </p:grpSpPr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 flipV="1">
              <a:off x="1632" y="2248"/>
              <a:ext cx="0" cy="128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1494" y="3629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0.85</a:t>
              </a:r>
            </a:p>
          </p:txBody>
        </p:sp>
      </p:grpSp>
      <p:grpSp>
        <p:nvGrpSpPr>
          <p:cNvPr id="27688" name="Group 40"/>
          <p:cNvGrpSpPr>
            <a:grpSpLocks/>
          </p:cNvGrpSpPr>
          <p:nvPr/>
        </p:nvGrpSpPr>
        <p:grpSpPr bwMode="auto">
          <a:xfrm>
            <a:off x="2941638" y="3786398"/>
            <a:ext cx="5048250" cy="1625600"/>
            <a:chOff x="893" y="2726"/>
            <a:chExt cx="3180" cy="1024"/>
          </a:xfrm>
        </p:grpSpPr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893" y="2726"/>
              <a:ext cx="22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0,2</a:t>
              </a:r>
            </a:p>
          </p:txBody>
        </p:sp>
        <p:grpSp>
          <p:nvGrpSpPr>
            <p:cNvPr id="27683" name="Group 35"/>
            <p:cNvGrpSpPr>
              <a:grpSpLocks/>
            </p:cNvGrpSpPr>
            <p:nvPr/>
          </p:nvGrpSpPr>
          <p:grpSpPr bwMode="auto">
            <a:xfrm>
              <a:off x="1126" y="2773"/>
              <a:ext cx="2947" cy="977"/>
              <a:chOff x="1126" y="2773"/>
              <a:chExt cx="2947" cy="977"/>
            </a:xfrm>
          </p:grpSpPr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 flipV="1">
                <a:off x="3964" y="2773"/>
                <a:ext cx="0" cy="73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 flipH="1">
                <a:off x="1126" y="2788"/>
                <a:ext cx="2830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78" name="Text Box 30"/>
              <p:cNvSpPr txBox="1">
                <a:spLocks noChangeArrowheads="1"/>
              </p:cNvSpPr>
              <p:nvPr/>
            </p:nvSpPr>
            <p:spPr bwMode="auto">
              <a:xfrm>
                <a:off x="3769" y="3576"/>
                <a:ext cx="304" cy="174"/>
              </a:xfrm>
              <a:prstGeom prst="rect">
                <a:avLst/>
              </a:prstGeom>
              <a:noFill/>
              <a:ln w="2857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1.55</a:t>
                </a:r>
              </a:p>
            </p:txBody>
          </p:sp>
        </p:grpSp>
      </p:grpSp>
      <p:grpSp>
        <p:nvGrpSpPr>
          <p:cNvPr id="27687" name="Group 39"/>
          <p:cNvGrpSpPr>
            <a:grpSpLocks/>
          </p:cNvGrpSpPr>
          <p:nvPr/>
        </p:nvGrpSpPr>
        <p:grpSpPr bwMode="auto">
          <a:xfrm>
            <a:off x="2895600" y="3295861"/>
            <a:ext cx="3754438" cy="2093913"/>
            <a:chOff x="864" y="2417"/>
            <a:chExt cx="2365" cy="1319"/>
          </a:xfrm>
        </p:grpSpPr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864" y="2417"/>
              <a:ext cx="22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0,52</a:t>
              </a:r>
            </a:p>
          </p:txBody>
        </p:sp>
        <p:grpSp>
          <p:nvGrpSpPr>
            <p:cNvPr id="27682" name="Group 34"/>
            <p:cNvGrpSpPr>
              <a:grpSpLocks/>
            </p:cNvGrpSpPr>
            <p:nvPr/>
          </p:nvGrpSpPr>
          <p:grpSpPr bwMode="auto">
            <a:xfrm>
              <a:off x="1113" y="2519"/>
              <a:ext cx="2116" cy="1217"/>
              <a:chOff x="1113" y="2519"/>
              <a:chExt cx="2116" cy="1217"/>
            </a:xfrm>
          </p:grpSpPr>
          <p:sp>
            <p:nvSpPr>
              <p:cNvPr id="27679" name="Text Box 31"/>
              <p:cNvSpPr txBox="1">
                <a:spLocks noChangeArrowheads="1"/>
              </p:cNvSpPr>
              <p:nvPr/>
            </p:nvSpPr>
            <p:spPr bwMode="auto">
              <a:xfrm>
                <a:off x="2980" y="3563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1.3</a:t>
                </a:r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V="1">
                <a:off x="3131" y="2531"/>
                <a:ext cx="0" cy="97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 flipH="1" flipV="1">
                <a:off x="1113" y="2519"/>
                <a:ext cx="2014" cy="8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3463926" y="1941722"/>
            <a:ext cx="3004349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Effet </a:t>
            </a: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rayleigh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 </a:t>
            </a:r>
            <a:r>
              <a:rPr kumimoji="0" lang="fr-FR" altLang="fr-FR" sz="1400" b="1" i="0" u="none" strike="noStrike" kern="1200" cap="none" spc="0" normalizeH="0" baseline="3000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</a:t>
            </a:r>
            <a:r>
              <a:rPr kumimoji="0" lang="fr-FR" alt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Fluctuations de densité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fr-FR" alt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Fluctuations de concentration</a:t>
            </a:r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 flipH="1">
            <a:off x="4216400" y="2570372"/>
            <a:ext cx="152400" cy="4318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 rot="1166560">
            <a:off x="3701914" y="4435825"/>
            <a:ext cx="2133918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Hétérogénéité du verre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7544930" y="2181642"/>
            <a:ext cx="3003800" cy="52322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Interactions photon-atome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alt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Résonance vibrationnelle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800" dirty="0"/>
              <a:t>Atténuation dans les fibres optiques monomodes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6229626" y="427248"/>
            <a:ext cx="4139949" cy="5005388"/>
            <a:chOff x="4705625" y="612776"/>
            <a:chExt cx="4139949" cy="5005388"/>
          </a:xfrm>
        </p:grpSpPr>
        <p:grpSp>
          <p:nvGrpSpPr>
            <p:cNvPr id="27693" name="Group 45"/>
            <p:cNvGrpSpPr>
              <a:grpSpLocks/>
            </p:cNvGrpSpPr>
            <p:nvPr/>
          </p:nvGrpSpPr>
          <p:grpSpPr bwMode="auto">
            <a:xfrm>
              <a:off x="5264166" y="612776"/>
              <a:ext cx="3581408" cy="5005388"/>
              <a:chOff x="3316" y="610"/>
              <a:chExt cx="2256" cy="3153"/>
            </a:xfrm>
          </p:grpSpPr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 flipV="1">
                <a:off x="3433" y="1770"/>
                <a:ext cx="0" cy="1765"/>
              </a:xfrm>
              <a:prstGeom prst="line">
                <a:avLst/>
              </a:prstGeom>
              <a:noFill/>
              <a:ln w="12700">
                <a:solidFill>
                  <a:srgbClr val="CC0099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61" name="Rectangle 13"/>
              <p:cNvSpPr>
                <a:spLocks noChangeArrowheads="1"/>
              </p:cNvSpPr>
              <p:nvPr/>
            </p:nvSpPr>
            <p:spPr bwMode="auto">
              <a:xfrm>
                <a:off x="3341" y="3647"/>
                <a:ext cx="196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1,38</a:t>
                </a:r>
              </a:p>
            </p:txBody>
          </p:sp>
          <p:grpSp>
            <p:nvGrpSpPr>
              <p:cNvPr id="27686" name="Group 38"/>
              <p:cNvGrpSpPr>
                <a:grpSpLocks/>
              </p:cNvGrpSpPr>
              <p:nvPr/>
            </p:nvGrpSpPr>
            <p:grpSpPr bwMode="auto">
              <a:xfrm>
                <a:off x="3316" y="610"/>
                <a:ext cx="2256" cy="1259"/>
                <a:chOff x="3316" y="610"/>
                <a:chExt cx="2256" cy="1259"/>
              </a:xfrm>
            </p:grpSpPr>
            <p:sp>
              <p:nvSpPr>
                <p:cNvPr id="276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316" y="610"/>
                  <a:ext cx="2256" cy="4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0099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Interaction avec les ions OH</a:t>
                  </a:r>
                  <a:r>
                    <a:rPr kumimoji="0" lang="fr-FR" altLang="fr-FR" sz="14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CC0099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-</a:t>
                  </a:r>
                  <a:endParaRPr kumimoji="0" lang="fr-FR" alt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Wingdings" pitchFamily="2" charset="2"/>
                    </a:rPr>
                    <a:t></a:t>
                  </a:r>
                  <a:r>
                    <a:rPr kumimoji="0" lang="fr-FR" altLang="fr-FR" sz="1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Résonance vibrationnelle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1ppm </a:t>
                  </a:r>
                  <a:r>
                    <a:rPr kumimoji="0" lang="fr-FR" altLang="fr-FR" sz="1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Wingdings" pitchFamily="2" charset="2"/>
                    </a:rPr>
                    <a:t> 50dB/km à 1,39µm (99,99%/km)</a:t>
                  </a:r>
                </a:p>
              </p:txBody>
            </p:sp>
            <p:sp>
              <p:nvSpPr>
                <p:cNvPr id="2768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373" y="1084"/>
                  <a:ext cx="166" cy="785"/>
                </a:xfrm>
                <a:prstGeom prst="line">
                  <a:avLst/>
                </a:prstGeom>
                <a:noFill/>
                <a:ln w="9525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4705625" y="1364974"/>
              <a:ext cx="860288" cy="1917149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3629" y="3614300"/>
            <a:ext cx="17445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Remarque :</a:t>
            </a:r>
          </a:p>
        </p:txBody>
      </p:sp>
      <p:sp>
        <p:nvSpPr>
          <p:cNvPr id="44" name="Espace réservé de la date 2">
            <a:extLst>
              <a:ext uri="{FF2B5EF4-FFF2-40B4-BE49-F238E27FC236}">
                <a16:creationId xmlns:a16="http://schemas.microsoft.com/office/drawing/2014/main" id="{CEE17E7C-2777-4322-B15A-533AE725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Espace réservé du numéro de diapositive 4">
            <a:extLst>
              <a:ext uri="{FF2B5EF4-FFF2-40B4-BE49-F238E27FC236}">
                <a16:creationId xmlns:a16="http://schemas.microsoft.com/office/drawing/2014/main" id="{83839B52-FD91-4214-854F-433D0723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Espace réservé du pied de page 4">
            <a:extLst>
              <a:ext uri="{FF2B5EF4-FFF2-40B4-BE49-F238E27FC236}">
                <a16:creationId xmlns:a16="http://schemas.microsoft.com/office/drawing/2014/main" id="{13B3DDEC-D02E-4CC3-91F4-AB2344F7E224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EC8B93D-C9B0-41DE-A4EE-32424B9C0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32795"/>
              </p:ext>
            </p:extLst>
          </p:nvPr>
        </p:nvGraphicFramePr>
        <p:xfrm>
          <a:off x="61024" y="4132411"/>
          <a:ext cx="1993900" cy="14528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435386746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54427197"/>
                    </a:ext>
                  </a:extLst>
                </a:gridCol>
              </a:tblGrid>
              <a:tr h="931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Pout/Pin</a:t>
                      </a:r>
                    </a:p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km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10log(Pout/pin) </a:t>
                      </a:r>
                    </a:p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dB/km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455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2127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2419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62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0,93457944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7206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0,95510984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573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0,97751711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09619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6FA4324-0F25-4126-AF81-CBE4A5E425AA}"/>
              </a:ext>
            </a:extLst>
          </p:cNvPr>
          <p:cNvSpPr txBox="1"/>
          <p:nvPr/>
        </p:nvSpPr>
        <p:spPr>
          <a:xfrm>
            <a:off x="110509" y="5898843"/>
            <a:ext cx="881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Pertes 0,2dB/km 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   4,7%/km     </a:t>
            </a:r>
            <a:r>
              <a:rPr lang="fr-FR" b="1" dirty="0">
                <a:sym typeface="Wingdings" panose="05000000000000000000" pitchFamily="2" charset="2"/>
              </a:rPr>
              <a:t>   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Sur 100km     ×0,9551</a:t>
            </a:r>
            <a:r>
              <a:rPr lang="fr-FR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100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= ×0,01 </a:t>
            </a:r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 -20dB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0" grpId="0" animBg="1"/>
      <p:bldP spid="27691" grpId="0" animBg="1"/>
      <p:bldP spid="4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927226" y="1166813"/>
            <a:ext cx="87407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Première fenêtre de transmission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(0.8 – 0.9 µm)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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Atténuation élevée (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 3 dB/km)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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Composants très bon marché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 n’est utilisée qu’en multimode pour les transmissions courtes portées (quelques dizaines de km) ou de faibles capacités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1927226" y="3927476"/>
            <a:ext cx="833433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Deuxième fenêtre de transmission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(1.28 – 1.33 µm)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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Atténuation raisonnable (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 0.33 dB/km)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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Composants disponibles depuis longtemps et bon marché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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Dispersion chromatique nulle</a:t>
            </a:r>
            <a:endParaRPr kumimoji="0" lang="fr-FR" altLang="fr-F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è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Encore largement utilisée surtout en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FTTH entre l’abonné et le central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	Faible dispersion, permet la modulation directe  Faible coût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800" dirty="0"/>
              <a:t>Fenêtre de transmission (1)</a:t>
            </a:r>
            <a:endParaRPr lang="fr-FR" sz="2800" dirty="0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A1B0253-DEF7-4CBD-B968-CBE42542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BA6CBC69-DFAC-43FA-AEFC-A291BF07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8FB15066-7FBF-468E-BED2-91BD67AEBD4B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8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661630" y="710512"/>
            <a:ext cx="900637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Troisième fenêtre de transmission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1.525 – 1.625 µm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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Atténuation minimale (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 0.2 dB/km)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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Lasers et amplificateurs performants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Divisée en deux sous bandes 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- Bande C : 1525 - 1565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	- Bande L : 1565 - 1625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C’est la fenêtre choisie pour les transmissions surtout longues distances</a:t>
            </a: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800" dirty="0"/>
              <a:t>Fenêtre de transmission (2)</a:t>
            </a:r>
            <a:endParaRPr lang="fr-FR" sz="2800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79" y="3104036"/>
            <a:ext cx="5192851" cy="37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138" name="Group 10"/>
          <p:cNvGrpSpPr>
            <a:grpSpLocks/>
          </p:cNvGrpSpPr>
          <p:nvPr/>
        </p:nvGrpSpPr>
        <p:grpSpPr bwMode="auto">
          <a:xfrm>
            <a:off x="6823529" y="3218290"/>
            <a:ext cx="2732088" cy="304800"/>
            <a:chOff x="3006" y="2685"/>
            <a:chExt cx="1721" cy="192"/>
          </a:xfrm>
        </p:grpSpPr>
        <p:sp>
          <p:nvSpPr>
            <p:cNvPr id="176136" name="Line 8"/>
            <p:cNvSpPr>
              <a:spLocks noChangeShapeType="1"/>
            </p:cNvSpPr>
            <p:nvPr/>
          </p:nvSpPr>
          <p:spPr bwMode="auto">
            <a:xfrm>
              <a:off x="3111" y="2857"/>
              <a:ext cx="546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137" name="Text Box 9"/>
            <p:cNvSpPr txBox="1">
              <a:spLocks noChangeArrowheads="1"/>
            </p:cNvSpPr>
            <p:nvPr/>
          </p:nvSpPr>
          <p:spPr bwMode="auto">
            <a:xfrm>
              <a:off x="3006" y="2685"/>
              <a:ext cx="17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12.5 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THz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!!!  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rPr>
                <a:t> Bande passante</a:t>
              </a:r>
            </a:p>
          </p:txBody>
        </p:sp>
      </p:grpSp>
      <p:grpSp>
        <p:nvGrpSpPr>
          <p:cNvPr id="35" name="Group 10"/>
          <p:cNvGrpSpPr>
            <a:grpSpLocks/>
          </p:cNvGrpSpPr>
          <p:nvPr/>
        </p:nvGrpSpPr>
        <p:grpSpPr bwMode="auto">
          <a:xfrm>
            <a:off x="4559977" y="2894702"/>
            <a:ext cx="3365502" cy="307974"/>
            <a:chOff x="1566" y="2669"/>
            <a:chExt cx="2120" cy="194"/>
          </a:xfrm>
        </p:grpSpPr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1566" y="2849"/>
              <a:ext cx="2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1971" y="2669"/>
              <a:ext cx="161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50THz !!!  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rPr>
                <a:t> Bande passante</a:t>
              </a:r>
            </a:p>
          </p:txBody>
        </p:sp>
      </p:grp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8276617E-3989-44FB-9F30-DDA0D80A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DFBD29E5-EB5C-4A58-807F-F980FB22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0900A449-760A-415C-BDAA-D78489BD2052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1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711326" y="780707"/>
            <a:ext cx="94314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 cours de la propagation dans le fibre,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puissance optique décroît suivant la loi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172892" y="1280082"/>
            <a:ext cx="420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avec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 le coefficient d’atténuation linéique [m</a:t>
            </a:r>
            <a:r>
              <a:rPr kumimoji="0" lang="fr-FR" alt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-1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]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800" dirty="0"/>
              <a:t>Atténuation</a:t>
            </a:r>
            <a:endParaRPr lang="fr-FR" sz="28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754189" y="3480083"/>
            <a:ext cx="8131175" cy="1463331"/>
            <a:chOff x="230188" y="3201780"/>
            <a:chExt cx="8131175" cy="1463331"/>
          </a:xfrm>
        </p:grpSpPr>
        <p:sp>
          <p:nvSpPr>
            <p:cNvPr id="177160" name="Text Box 8"/>
            <p:cNvSpPr txBox="1">
              <a:spLocks noChangeArrowheads="1"/>
            </p:cNvSpPr>
            <p:nvPr/>
          </p:nvSpPr>
          <p:spPr bwMode="auto">
            <a:xfrm>
              <a:off x="230188" y="3201780"/>
              <a:ext cx="81311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Généralement, on définit l’atténuation en dB/km:</a:t>
              </a:r>
            </a:p>
          </p:txBody>
        </p:sp>
        <p:pic>
          <p:nvPicPr>
            <p:cNvPr id="32835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609" y="3576086"/>
              <a:ext cx="5203825" cy="108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838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75" y="1277804"/>
            <a:ext cx="2041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733550" y="4942023"/>
            <a:ext cx="8934450" cy="1232658"/>
            <a:chOff x="209550" y="4862513"/>
            <a:chExt cx="8934450" cy="1232658"/>
          </a:xfrm>
        </p:grpSpPr>
        <p:sp>
          <p:nvSpPr>
            <p:cNvPr id="177162" name="Text Box 10"/>
            <p:cNvSpPr txBox="1">
              <a:spLocks noChangeArrowheads="1"/>
            </p:cNvSpPr>
            <p:nvPr/>
          </p:nvSpPr>
          <p:spPr bwMode="auto">
            <a:xfrm>
              <a:off x="209550" y="4862513"/>
              <a:ext cx="89344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Remarque</a:t>
              </a: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Pour des raisons pratiques, on peut exprimer la puissance optique en dBm :</a:t>
              </a:r>
            </a:p>
          </p:txBody>
        </p:sp>
        <p:pic>
          <p:nvPicPr>
            <p:cNvPr id="32842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0" y="5485571"/>
              <a:ext cx="26670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t 4"/>
              <p:cNvSpPr txBox="1"/>
              <p:nvPr/>
            </p:nvSpPr>
            <p:spPr bwMode="auto">
              <a:xfrm>
                <a:off x="2857500" y="2198688"/>
                <a:ext cx="2911475" cy="78700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𝑃𝑒𝑟𝑡𝑒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</m:e>
                          </m:d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Obje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00" y="2198688"/>
                <a:ext cx="2911475" cy="787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BB8680CA-A84D-448D-9478-4CC3FDC9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CC4818F9-1601-448E-9948-E92F6837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14FA568-B153-4D04-8B0C-046A8BD54B8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2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24001" y="850142"/>
            <a:ext cx="8958263" cy="40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Absorption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L’absorption provient d’une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interaction rayonnement-matière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s'applique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 matériau constituant la fibre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(absorption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intrinsèque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la silice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l’IR)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aux impuretés qu'elle contient et qui sont la conséquence du mode de fabrication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(ion Fe3+, OH-, etc...) (absorption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extrinsèque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longueurs d’onde les plus critiques se situent dans la bande 1400-1500nm correspondant à l’absorption des ions OH</a:t>
            </a:r>
            <a:r>
              <a:rPr kumimoji="0" lang="fr-FR" alt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titre d'exemple, un taux d'impuretés de quelques ppm d'ions Fe3+ entraîne, à 850 nm, une atténuation de 130 dB/km ; on comprend donc la nécessité de fabriquer des matériaux extrêmement purs.</a:t>
            </a: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615" y="-58444"/>
            <a:ext cx="7211144" cy="777979"/>
          </a:xfrm>
        </p:spPr>
        <p:txBody>
          <a:bodyPr>
            <a:normAutofit/>
          </a:bodyPr>
          <a:lstStyle/>
          <a:p>
            <a:r>
              <a:rPr lang="fr-FR" altLang="fr-FR" sz="2800" dirty="0"/>
              <a:t>Origines de pertes (1)</a:t>
            </a:r>
            <a:endParaRPr lang="fr-FR" sz="2800" dirty="0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DD4FD2E0-72F8-4CDC-AC01-41EEC9B3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D8FAAAE0-AB49-4AED-BEF5-F9A5A66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44F7D-98B3-497A-9847-9AB1B582F260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  <a:latin typeface="Arial"/>
              </a:rPr>
              <a:t>4TE03  Propagation dans les fibres et capteurs à fibre (P2)    (R. Gabet)</a:t>
            </a:r>
            <a:endParaRPr lang="fr-FR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83898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Télécom Bretagne">
  <a:themeElements>
    <a:clrScheme name="Télécom ParisTech">
      <a:dk1>
        <a:sysClr val="windowText" lastClr="000000"/>
      </a:dk1>
      <a:lt1>
        <a:sysClr val="window" lastClr="FFFFFF"/>
      </a:lt1>
      <a:dk2>
        <a:srgbClr val="BF1238"/>
      </a:dk2>
      <a:lt2>
        <a:srgbClr val="B8B8B8"/>
      </a:lt2>
      <a:accent1>
        <a:srgbClr val="001489"/>
      </a:accent1>
      <a:accent2>
        <a:srgbClr val="000000"/>
      </a:accent2>
      <a:accent3>
        <a:srgbClr val="6D5047"/>
      </a:accent3>
      <a:accent4>
        <a:srgbClr val="BF1238"/>
      </a:accent4>
      <a:accent5>
        <a:srgbClr val="BF1238"/>
      </a:accent5>
      <a:accent6>
        <a:srgbClr val="BF1238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37341</TotalTime>
  <Words>4237</Words>
  <Application>Microsoft Office PowerPoint</Application>
  <PresentationFormat>Grand écran</PresentationFormat>
  <Paragraphs>756</Paragraphs>
  <Slides>41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41</vt:i4>
      </vt:variant>
    </vt:vector>
  </HeadingPairs>
  <TitlesOfParts>
    <vt:vector size="56" baseType="lpstr">
      <vt:lpstr>Arial</vt:lpstr>
      <vt:lpstr>Arial</vt:lpstr>
      <vt:lpstr>Arial Narrow</vt:lpstr>
      <vt:lpstr>Calibri</vt:lpstr>
      <vt:lpstr>Cambria Math</vt:lpstr>
      <vt:lpstr>Courier New</vt:lpstr>
      <vt:lpstr>Symbol</vt:lpstr>
      <vt:lpstr>Times New Roman</vt:lpstr>
      <vt:lpstr>Trebuchet MS</vt:lpstr>
      <vt:lpstr>Wingdings</vt:lpstr>
      <vt:lpstr>Modèle Télécom Bretagne</vt:lpstr>
      <vt:lpstr>Dessin Designer 4.1</vt:lpstr>
      <vt:lpstr>Équation</vt:lpstr>
      <vt:lpstr>Equation</vt:lpstr>
      <vt:lpstr>Image Photo Editor</vt:lpstr>
      <vt:lpstr>4TE03 – Communications Optiques  Propagation dans les fibres (TH1) Effets linéaires et non linéaires dans une fibre (TH2) Capteurs à fibre optique Distribués (TH3)</vt:lpstr>
      <vt:lpstr>Présentation PowerPoint</vt:lpstr>
      <vt:lpstr>Présentation PowerPoint</vt:lpstr>
      <vt:lpstr>La silice</vt:lpstr>
      <vt:lpstr>Atténuation dans les fibres optiques monomodes</vt:lpstr>
      <vt:lpstr>Fenêtre de transmission (1)</vt:lpstr>
      <vt:lpstr>Fenêtre de transmission (2)</vt:lpstr>
      <vt:lpstr>Atténuation</vt:lpstr>
      <vt:lpstr>Origines de pertes (1)</vt:lpstr>
      <vt:lpstr>Origines de pertes (2)</vt:lpstr>
      <vt:lpstr>Origines de pertes (3)</vt:lpstr>
      <vt:lpstr>Origines de pertes (4)</vt:lpstr>
      <vt:lpstr>D’autres origines de pertes</vt:lpstr>
      <vt:lpstr>D’autres origines de pertes</vt:lpstr>
      <vt:lpstr>Différents types de raccordements</vt:lpstr>
      <vt:lpstr>Vidéo Soudure fibre optique</vt:lpstr>
      <vt:lpstr>Contre l’atténuation : l’amplification</vt:lpstr>
      <vt:lpstr>Contre l’atténuation : l’amplification</vt:lpstr>
      <vt:lpstr>Notion de vitesse de phase et de groupe</vt:lpstr>
      <vt:lpstr>Dispersion chromatique intermodale et dispersion chromatique</vt:lpstr>
      <vt:lpstr>Cas des fibres monomodes</vt:lpstr>
      <vt:lpstr>Dispersion Chromatique : Influence sur une transmission</vt:lpstr>
      <vt:lpstr>Cas des fibres monomodes (2)</vt:lpstr>
      <vt:lpstr>Cas des fibres monomodes (3)  Comment faire varier D ?</vt:lpstr>
      <vt:lpstr>Limitation par la dispersion de la vitesse de groupe</vt:lpstr>
      <vt:lpstr>Exemple de compensation de dispersion</vt:lpstr>
      <vt:lpstr>Cas des fibres multimodes</vt:lpstr>
      <vt:lpstr>La dispersion de polarisation(1)</vt:lpstr>
      <vt:lpstr>La dispersion de polarisation(2)</vt:lpstr>
      <vt:lpstr>Fibre à maintien de polarisation</vt:lpstr>
      <vt:lpstr>Présentation PowerPoint</vt:lpstr>
      <vt:lpstr>Origine des effets non-linéaires dans une fibre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Renaud Gabet</dc:creator>
  <cp:lastModifiedBy>Renaud Gabet</cp:lastModifiedBy>
  <cp:revision>49</cp:revision>
  <dcterms:created xsi:type="dcterms:W3CDTF">2024-12-17T06:25:32Z</dcterms:created>
  <dcterms:modified xsi:type="dcterms:W3CDTF">2025-03-10T16:12:01Z</dcterms:modified>
</cp:coreProperties>
</file>